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vsdx" ContentType="application/vnd.ms-visio.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ink/ink1.xml" ContentType="application/inkml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.xml" ContentType="application/vnd.openxmlformats-officedocument.presentationml.notesSlide+xml"/>
  <Override PartName="/ppt/tags/tag15.xml" ContentType="application/vnd.openxmlformats-officedocument.presentationml.tags+xml"/>
  <Override PartName="/ppt/media/image76.jpg" ContentType="image/jpg"/>
  <Override PartName="/ppt/media/image110.jpg" ContentType="image/jpg"/>
  <Override PartName="/ppt/media/image120.jpg" ContentType="image/jpg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3"/>
  </p:notesMasterIdLst>
  <p:sldIdLst>
    <p:sldId id="256" r:id="rId2"/>
    <p:sldId id="316" r:id="rId3"/>
    <p:sldId id="317" r:id="rId4"/>
    <p:sldId id="318" r:id="rId5"/>
    <p:sldId id="319" r:id="rId6"/>
    <p:sldId id="309" r:id="rId7"/>
    <p:sldId id="361" r:id="rId8"/>
    <p:sldId id="311" r:id="rId9"/>
    <p:sldId id="312" r:id="rId10"/>
    <p:sldId id="313" r:id="rId11"/>
    <p:sldId id="314" r:id="rId12"/>
    <p:sldId id="320" r:id="rId13"/>
    <p:sldId id="321" r:id="rId14"/>
    <p:sldId id="323" r:id="rId15"/>
    <p:sldId id="324" r:id="rId16"/>
    <p:sldId id="327" r:id="rId17"/>
    <p:sldId id="328" r:id="rId18"/>
    <p:sldId id="329" r:id="rId19"/>
    <p:sldId id="330" r:id="rId20"/>
    <p:sldId id="331" r:id="rId21"/>
    <p:sldId id="332" r:id="rId22"/>
    <p:sldId id="326" r:id="rId23"/>
    <p:sldId id="334" r:id="rId24"/>
    <p:sldId id="335" r:id="rId25"/>
    <p:sldId id="336" r:id="rId26"/>
    <p:sldId id="337" r:id="rId27"/>
    <p:sldId id="338" r:id="rId28"/>
    <p:sldId id="339" r:id="rId29"/>
    <p:sldId id="340" r:id="rId30"/>
    <p:sldId id="341" r:id="rId31"/>
    <p:sldId id="342" r:id="rId32"/>
    <p:sldId id="343" r:id="rId33"/>
    <p:sldId id="344" r:id="rId34"/>
    <p:sldId id="345" r:id="rId35"/>
    <p:sldId id="346" r:id="rId36"/>
    <p:sldId id="347" r:id="rId37"/>
    <p:sldId id="348" r:id="rId38"/>
    <p:sldId id="349" r:id="rId39"/>
    <p:sldId id="353" r:id="rId40"/>
    <p:sldId id="354" r:id="rId41"/>
    <p:sldId id="322" r:id="rId42"/>
    <p:sldId id="258" r:id="rId43"/>
    <p:sldId id="297" r:id="rId44"/>
    <p:sldId id="299" r:id="rId45"/>
    <p:sldId id="301" r:id="rId46"/>
    <p:sldId id="298" r:id="rId47"/>
    <p:sldId id="302" r:id="rId48"/>
    <p:sldId id="303" r:id="rId49"/>
    <p:sldId id="304" r:id="rId50"/>
    <p:sldId id="305" r:id="rId51"/>
    <p:sldId id="306" r:id="rId52"/>
    <p:sldId id="355" r:id="rId53"/>
    <p:sldId id="265" r:id="rId54"/>
    <p:sldId id="356" r:id="rId55"/>
    <p:sldId id="358" r:id="rId56"/>
    <p:sldId id="357" r:id="rId57"/>
    <p:sldId id="307" r:id="rId58"/>
    <p:sldId id="360" r:id="rId59"/>
    <p:sldId id="260" r:id="rId60"/>
    <p:sldId id="315" r:id="rId61"/>
    <p:sldId id="308" r:id="rId62"/>
    <p:sldId id="261" r:id="rId63"/>
    <p:sldId id="362" r:id="rId64"/>
    <p:sldId id="263" r:id="rId65"/>
    <p:sldId id="266" r:id="rId66"/>
    <p:sldId id="273" r:id="rId67"/>
    <p:sldId id="272" r:id="rId68"/>
    <p:sldId id="274" r:id="rId69"/>
    <p:sldId id="277" r:id="rId70"/>
    <p:sldId id="275" r:id="rId71"/>
    <p:sldId id="359" r:id="rId7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DCE5"/>
    <a:srgbClr val="E2F0D9"/>
    <a:srgbClr val="FFE699"/>
    <a:srgbClr val="FFF2CC"/>
    <a:srgbClr val="FF0000"/>
    <a:srgbClr val="D8D8D8"/>
    <a:srgbClr val="C5E0B3"/>
    <a:srgbClr val="4672C4"/>
    <a:srgbClr val="2BB8D5"/>
    <a:srgbClr val="2BB5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66" d="100"/>
          <a:sy n="66" d="100"/>
        </p:scale>
        <p:origin x="602" y="-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e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image" Target="../media/image90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e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690" units="cm"/>
          <inkml:channel name="Y" type="integer" max="6680" units="cm"/>
          <inkml:channel name="F" type="integer" max="511" units="dev"/>
        </inkml:traceFormat>
        <inkml:channelProperties>
          <inkml:channelProperty channel="X" name="resolution" value="929.56525" units="1/cm"/>
          <inkml:channelProperty channel="Y" name="resolution" value="927.77777" units="1/cm"/>
          <inkml:channelProperty channel="F" name="resolution" value="7.09722E-5" units="1/dev"/>
        </inkml:channelProperties>
      </inkml:inkSource>
      <inkml:timestamp xml:id="ts0" timeString="2015-09-01T16:00:34.67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1302 3097 60,'4'-3'13,"-4"0"-1,0 3-12,3-3 14,-3 1 0,3 2-2,-3-3-7,3 3-4,-3-3-2,3 3 1,-3 0 4,3-3 2,-3 3 3,4 0 1,-1 0-1,0 3 2,0-3 0,38 6-1,-41-6-2,70-3-3,3 0-1,3-3-2,0 3-2,6 1 1,1 2-1,2 2 0,-85-2 0,89 3 0,-3 0 0,-1-3 1,-5-3 0,-4 0 1,-3-2-1,-7-1 2,-9 0-1,-3 1 1,-6-1-1,-7 0 1,-41 6-1,54-8 0,-10-1-1,-3 0 0,-3 1-1,-38 8-1,64-3 1,-7 3-1,-3 3 0,0 0 2,-1 0-1,1-1 0,-54-2 0,57 3 0,0-3 0,0 0 1,1-3-1,-1 1 1,0-1 0,-3 0-1,-1 0 0,4 0 1,1 0-1,2 3 1,0 0-1,0 0 0,0 3 0,1 3 0,2 2-1,-3-2 1,-3 3 0,7-4-1,2-2 1,4 0 0,0 0 0,-4-3 0,-66 0 0,64 3 0,-4 0 0,-3 0 0,0-1 0,-3 1 0,-3 0 0,-1 0 0,1 3 0,-3-3 0,-1-1 0,-3 1 0,1 3 0,-45-6 0,60 6 0,-9-1 0,-7 1 0,-3 0 0,1-3 0,2-1 0,-44-2 1,70-2-1,-10-1 0,-3 0-1,-57 3 1,57-3 0,-6 3-1,-51 0-1,54 0 2,-54 0-1,0 0 0,0 0 1,41 6 0,-41-6 0,0 0 0,0 0 1,0 0 0,54 0 0,-4 0-1,-2-3 1,3 0-1,-4 0-1,-2 0 1,-45 3 0,60 0-1,-60 0 1,47 3-1,-47-3 0,0 0 1,0 0 0,0 0-2,0 0 1,4 3 0,-1-3 0,0 0 1,0 0 0,0 0 1,0 0 0,-3 0-1,4 3 1,-4-3-2,3 0 1,-3 0-1,3 0 0,-3 0 1,3 3 0,0 0 0,0-1 0,10 33 0,-13-35 0,10 31 0,-10-31 0,0 0 0,0 0 1,12 31-2,-12-31 1,0 0 0,13 32 0,-13-32 1,0 0 2,0 0 3,16 40-2,0-12 2,-1-2-5,-15-26-1,20 28 1,-20-28-2,19 26 1,-19-26 0,0 0 0,15 29-1,-15-29 1,0 0 1,0 0-1,0 0 2,23 25 0,-23-25-2,0 0 3,0 0 0,0 0 0,0 0-2,3 3 0,0-3-1,0 3-1,0-3 1,0 3-1,1 0 1,21 14-1,-25-17 1,0 0-1,0 0 1,0 0 0,3 3 0,0-1 0,0-2 1,1 3 1,-1-3-2,0 3 1,0-3 0,-3 3-1,0-3 0,3 0 0,-3 3-1,3-3 0,-3 3 0,4-3-1,-4 3 1,3-3 0,-3 2 1,3-2 0,0 3 0,0 0 0,0 0 1,1 0-1,-1 0-1,0 0 1,0-3 0,0 2 1,0-2-1,1 3 0,-1 0-1,0 0 1,22 23 0,-25-26-1,0 0 1,26 28-1,-26-28 0,22 29 0,-22-29 0,19 31 1,-19-31 0,0 0 0,0 0 1,16 26-1,-16-26 1,0 0-1,0 0 0,0 0 1,3 3-1,16 25 0,-19-28 1,25 29-1,-25-29 0,26 34 0,-4-9-1,-22-25 0,25 35 1,-3-7 0,-22-28 0,19 26 1,-19-26-1,26 31 0,-26-31 0,19 26-1,-19-26 1,0 0-1,16 26 1,-16-26-1,15 28 1,-15-28 0,16 31 0,-16-31 0,23 38 0,-8-7 0,-15-31-1,23 37 1,-8-6 0,-15-31 0,19 37-1,-3-8 1,-16-29-1,19 26 1,-19-26 0,0 0 0,0 0 0,0 0 0,0 0 0,19 28-1,-19-28 1,0 0-1,16 32 1,-16-32 0,16 37 0,0-6 0,-16-31 0,16 40-1,-7-9 1,-9-31 0,13 40 0,-13-40 3,13 43-1,-13-43 1,12 43-2,-12-43-1,0 0 0,10 37-1,-10-37 1,0 0 0,6 40-1,-6-40 1,6 45 0,-2-8 0,-4-37-1,6 52 1,-3-4 0,-3-2 0,0 2 0,-3 1 0,-3-1 0,2 1 1,-2-1 3,3 4 1,3 2 0,0 9-1,0-1-4,3 1 1,0-6-2,0-3 2,4 0-2,-1 1 1,-6-55 0,3 51 0,4 0 0,-1-2 4,0 5-2,1-3 1,-1-5-2,-3 0-2,-3 2 1,-3 3 0,0-2 0,-4-4 0,1-5 0,3 3 0,0 0 0,-4 5-1,4 1 0,-3-3 0,0 2 1,-1 0 0,1 1 0,0-3-1,-1-4 1,1-2 0,6-40 0,-6 40-1,-1-3 0,7-37 2,-3 60 0,3-6 0,3 1 0,0-1 1,1 0 2,2-3-3,-3-8 1,3 0-2,1-3 0,-1-3 0,-6-37 0,3 54 0,0-3 0,1-2 0,-1-4 0,0-5 0,0 0-1,0 0 1,0 6 0,1 2 0,-4-48 0,6 46-1,0-3 2,4-3-1,-1 0 1,1-1-1,-10-39 0,9 43 0,1-9 0,-10-34 0,9 43 0,1-6 0,-1 0 0,1-2 0,-10-35 0,0 0 0,13 37 1,-13-37-1,0 0 1,12 34-1,-12-34 1,0 0 0,0 0-1,0 0 1,0 0-1,3 3 0,-3 0 0,4-1 0,-4 1 0,0 0 0,3 0 0,-3 0 0,3 0-1,-3 0 0,3-1 0,-3 1 1,3 0-1,-3 0 1,3 0 1,1 0-1,-1 0 1,0-1 0,29 16 0,-32-18-1,50 8 1,-5-5-2,-4 3 1,-41-6-2,0 0 2,60 8 0,-6 4-3,-6-4 4,-10 1-2,-38-9-1,53 8 1,-11-2 0,-42-6 1,57 0 0,-10-3 0,-2 0 0,-45 3 0,57-3 0,-57 3 0,57-8-3,-13-4 3,-6 4-3,-38 8 3,57-12 0,-6 1 0,-3 3-1,-4-4 1,7 1-1,-51 11 1,50-9-1,-5 6-1,-45 3 2,54-5 0,-54 5 0,53-9 0,-8 0 0,-1-2 0,1 0 1,-7 2-1,-38 9 0,41-8 0,-41 8 0,0 0 0,41-6 0,-41 6 0,51-3-1,-4 0 1,-2 0 0,-1 0 1,-44 3-1,63-2 0,-6 2 0,-57 0 0,58 0 0,-5 0 0,4 0 0,4 0 0,2-6 1,0 0-1,-2-2 0,2-4 0,-6 4 0,0-1 0,-6 1-1,-7 2 1,-44 6 0,54-6 0,-54 6 0,54-3 0,-6 3 0,-4 3-1,4 0 1,2 0 1,1 0-1,9-6 1,10-3 0,3-2 0,3 2 0,-6 0-1,-1 0 1,7 4 0,-6 2 0,-10 2 1,-9-2-2,0 0-1,-1 0 1,-2 3-1,-48-3-1,44 6 1,-44-6 1,0 0 0,0 0 0,0 0 1,4 0 0,-1 0 0,41-14 0,-44 14-1,44-17 0,-9 5 0,-35 12 0,0 0-1,42-11 1,-42 11-1,44-12 1,-44 12 0,47-11 0,-47 11 0,0 0 0,35-14 1,-35 14-1,0 0 1,0 0-1,0 0 0,4-3-1,37-11 1,-41 14 1,47-15-1,-47 15 0,0 0 0,0 0-1,0 0 0,3-2 1,1 2-1,-4 0 1,3 0-1,0 0 1,41 2 0,-44-2 0,0 0 0,45 6 0,-45-6 1,54 3-1,-54-3 0,57 3 0,-57-3 0,60-3-1,-60 3 1,60-3 0,-12 3 0,-48 0 0,57 3 0,-10 3 0,1-1 0,-4 4 0,1 2-1,-1 1 0,0-1 2,-44-11-1,41 6 0,4-3 1,2-3-1,7-6 1,0 0 0,-3 1 0,-4 2 0,1 3-1,-48 0 0,60-3 0,-12 0 0,-48 3 0,57 3-1,-13 3 1,1-1-1,-4 1 1,0 3 0,3-1-1,-2 1 1,-4-1 0,6-2 0,3-3 1,7-3-2,-54 0 1,57 0 0,0 3-1,1-1 1,-1 1 0,0 3 0,0 0 0,0-1 0,-3 1 0,-4 0 0,1 0-1,0 2 1,-1 1-1,1-1 1,6 4-1,7-4 1,-1 1-1,-3-1 1,4 1-1,5-3 1,1-4 0,-3-2 0,-7 0-2,-3 3 1,-57-3 1,54 3-1,-3 0 0,-51-3 1,44 6 0,-44-6-1,38 5 0,-38-5 0,0 0 0,44 6 0,-44-6 1,54 3 1,-54-3-1,48 0 0,-48 0 1,0 0-1,47-6 0,-47 6 0,54-5 0,-54 5 0,57-3-1,-57 3 1,0 0-1,48 5 1,-48-5 0,0 0-1,0 0 1,0 0 0,41 6 1,-41-6-1,0 0 0,0 0 1,44 0 1,-44 0-1,61-3 0,-11 0 1,-2 1 0,6-4-1,6 0 0,10 0 0,3 4 0,3-1-1,-3 6 1,-13-1-1,-16 4 0,-44-6 1,0 0-1,0 0 0,0 0 0,0 0 0,3 3 0,0-3 0,1 0 0,-1 0 0,0 0 0,0 0 0,0 3 1,48-6-1,-3 3 0,2 0 0,1 0 0,-51 0 0,54 0-1,-54 0 1,0 0 0,0 0-3,41 6 1,-41-6-2,0 0 3,0 0 0,0 0 1,22 22 0,-22-22 1,0 0 2,10 46-1,-7-3 5,-6 5-4,-4 1 2,1-1-3,0-2-1,-1 2 1,4 7-2,0 7 1,0 10-1,0 5 0,0-3 0,3-6 1,0-11 2,12-5 5,7 2 0,7 11 1,2 1-3,4-3-2,0-3-1,-4-6-1,-28-54-2,22 48 2,-3-8-1,-6 3 2,-7 5-2,-9-2 2,-6-6-3,-7-3 0,-6-3 0,-1-2-1,1 2 1,0 0 0,-3 0 0,6 1 0,3-4-1,0 3 0,16-34 0,-16 40 0,16-40 0,0 0 0,0 0 0,0 0 0,3 3 0,-19 25-1,16-28 2,0 0-3,0 0-1,0 0 0,0 0-1,-3 3 3,3 0 1,-3 0 1,3 0 1,-3 0-1,3 0 0,-3-1 0,3 1 0,0 0 0,-3-3 0,3 3 1,-4-3 0,4 3 1,-3-3-2,3 3 1,-3-3-2,0 3 1,-26 14-1,29-17 1,0 0 0,-34 14 0,34-14 0,0 0 2,0 0 3,0 0-1,-54-9 1,12-8-3,4-3-1,4-3 0,-5 1-1,-2-4 0,-3 0 0,-4 3-1,-2 6 0,-4 3 1,0 0-1,-3-3 1,-7 2 0,-8 1 0,-1-3 0,0-3 0,-7 0-1,-2 0 1,82 20 0,-85-20 0,-11-5-1,-15-7-1,-6-2 2,3-3-1,6-3-4,4 6 4,2 8-3,4 3 4,-3 3 0,9 3 0,12 3 1,11 5-1,9 1 0,9-1 0,51 9 0,-60 0 0,6 3-1,0 0 1,-3 0 0,-10-3 1,-6 0-1,-3-3 1,76 3-1,-82-6 1,-4-2-1,-6-4 1,-9 4-1,-4-1 0,-2 4-1,-1 5 0,9 2 1,8 7-1,8 5 1,10 0-1,10 1 1,6-4 0,6-2 0,7-4 0,44-5 1,-57 6-1,9-3 0,-3 0 0,-9-3-1,-10 3 0,-2-1-3,-5 1 2,77-3 2,-76 0-2,7 0 1,-4 0 0,-3 0 0,3 0 1,6 3-1,7 0 1,3 0 0,3 3 0,0-1 0,-6-2 0,-7-3 0,-9-3 0,-6-2-1,0-1 0,-4 0 1,0 0-2,1-2 1,2 2 1,4 1-1,6-1 1,4 0 0,2 3-1,67 3 1,-60 0 0,3 3 0,6 0 0,0 3 0,-3-1 0,-3-2 0,-3-3 0,0-3 0,0-2 0,-4-1 0,-5 0 0,-8 1 0,-8-4 0,-7 3 0,-3 3 0,9 3 0,10 3 0,6-3 0,7 0 0,3 0 0,0 0 0,-10-3 0,-12-2 0,82 5 0,-89-9 1,0-2 1,-3-3 0,3-1-1,1-2 1,2 0-1,-3 0-2,-12 0 1,-23 0 0,-12 0-1,0-1 2,-1 4-1,4 0 1,3 0 0,3-3-1,-2 2 0,-5 1 0,1-3-1,-3 0 2,0-3 1,18 0 2,17-3 2,12 0 0,89 23-6,-85-20 4,5-2-2,8 4-1,2 1-1,3 0 1,4 3 0,-1 0-1,-2 2 1,-7 1-1,-9 2 0,-10-2 0,-7-1 0,-15 1 0,-3 0 0,3-1 2,-3-8-2,-4 0 1,-6-2 0,-9-4 2,-13 0-1,-13 1 1,-2 2 0,12 6 1,152 17-4,-130-15 3,22 1 1,16 6-3,6-1 0,7 6-2,9 0 1,1 3 1,2 0-1,10-3 2,13 1-1,44 2 0,-54-9 1,54 9 0,-54-11-1,6 2-1,-2 0 1,-1 1 0,0-1 0,7 1 0,44 8 0,-48-12-1,48 12 0,-47-8 0,47 8 0,0 0 1,-48-9 1,48 9 1,-38-8 2,38 8 1,0 0-1,-35-20 0,35 20-1,-25-29 1,25 29-1,-16-51-4,7-3 3,2-12-6,1-11 4,-4-14 1,1-15-1,-4-19 0,-3-18 0,0 1 1,-3 5-1,4 20 0,-4 20-1,3 9-4,16 88 4,-13-83-1,0-3-2,4-2 2,-1-9 3,-2-6-2,-1-5 2,0-3-2,-3 5 2,-3 12-1,0 9 1,4 5-2,2 0 0,3-6-1,4-5-4,3-3 2,0-3-2,0 9 5,-4 8 2,-2 3-1,-4 3 0,-3-3-1,-3-6 1,0-6 0,19 89-1,-22-94 1,-3 0-1,-1 3 2,-2 3-4,-1 8-1,7 6 1,6 5-4,10 4 4,6-1 0,3 0-4,0 4 2,0 2-2,-3 3 0,-3 0 1,0-3-2,-3-3-5,-4-3 0,-3-2-1,-2 0 2,-8-1 2,4 1 0,0-1 1,4 6-2,15 63 10,-10-59-13,7 4 0,3 7 2,3 2 0,0 6 3,-3 40 2,10-51-2,-1 14 1,1 3-1,-10 34 0,12-37 2,-12 37 2,0 0 2,13-40 0,-13 40-1,0 0 0,10-40 0,-10 40 0,0 0 2,0 0 1,0 0 0,-4-3-2,4 0-1,0 0-6,4 0-2,-4 3 1,0 0-44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368EDE-1CAC-4F5B-913D-0E5BDDA947FE}" type="datetimeFigureOut">
              <a:rPr lang="en-GB" smtClean="0"/>
              <a:t>22/11/2019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BEFE8F-9FA4-4A9E-9A83-3ECD8707FC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0285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1394A-B6BA-45DB-B572-AB3DB9EECFF4}" type="slidenum">
              <a:rPr lang="nl-NL" smtClean="0"/>
              <a:pPr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4064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IN" altLang="en-US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1F6E181-41E1-4E10-885F-CCB732F6C86C}" type="slidenum">
              <a:rPr lang="en-GB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71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641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369776"/>
            <a:ext cx="9144000" cy="888023"/>
          </a:xfrm>
        </p:spPr>
        <p:txBody>
          <a:bodyPr>
            <a:normAutofit/>
          </a:bodyPr>
          <a:lstStyle>
            <a:lvl1pPr marL="0" indent="0" algn="ctr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Title</a:t>
            </a:r>
            <a:endParaRPr lang="en-GB" dirty="0"/>
          </a:p>
        </p:txBody>
      </p:sp>
      <p:pic>
        <p:nvPicPr>
          <p:cNvPr id="8" name="Bild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05123" y="2208001"/>
            <a:ext cx="1034506" cy="436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7744" y="2720851"/>
            <a:ext cx="10516511" cy="804742"/>
          </a:xfrm>
          <a:prstGeom prst="rect">
            <a:avLst/>
          </a:prstGeom>
        </p:spPr>
      </p:pic>
      <p:pic>
        <p:nvPicPr>
          <p:cNvPr id="11" name="Picture 2" descr="http://ocps-itn.eu/wp-content/uploads/2016/03/Logo-EC1.jp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1162661" y="0"/>
            <a:ext cx="1029339" cy="71589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2"/>
          <p:cNvSpPr txBox="1"/>
          <p:nvPr userDrawn="1"/>
        </p:nvSpPr>
        <p:spPr>
          <a:xfrm>
            <a:off x="2316186" y="6310553"/>
            <a:ext cx="7612380" cy="4616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This project has received funding from the European Union’s Horizon 2020 Framework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Programme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for Research and Innovation under grant agreement no 674875.</a:t>
            </a:r>
            <a:endParaRPr lang="en-GB" sz="12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3" name="TextBox 1"/>
          <p:cNvSpPr txBox="1"/>
          <p:nvPr userDrawn="1"/>
        </p:nvSpPr>
        <p:spPr>
          <a:xfrm>
            <a:off x="8012429" y="5455648"/>
            <a:ext cx="2725268" cy="64633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Speaker name email@ocps-itn.eu</a:t>
            </a:r>
          </a:p>
        </p:txBody>
      </p:sp>
    </p:spTree>
    <p:extLst>
      <p:ext uri="{BB962C8B-B14F-4D97-AF65-F5344CB8AC3E}">
        <p14:creationId xmlns:p14="http://schemas.microsoft.com/office/powerpoint/2010/main" val="3816926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840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74885"/>
            <a:ext cx="10515600" cy="4902078"/>
          </a:xfrm>
        </p:spPr>
        <p:txBody>
          <a:bodyPr/>
          <a:lstStyle>
            <a:lvl4pPr marL="2057400" indent="-228600">
              <a:defRPr/>
            </a:lvl4pPr>
            <a:lvl5pPr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DB6E5-ECCD-45FF-934B-C99B3DF792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8327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DB6E5-ECCD-45FF-934B-C99B3DF792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181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4pPr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4pPr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DB6E5-ECCD-45FF-934B-C99B3DF792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7627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27BB3A-F291-430E-8842-F12D0441A8F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3456632"/>
      </p:ext>
    </p:extLst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13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45" r="73745"/>
          <a:stretch/>
        </p:blipFill>
        <p:spPr>
          <a:xfrm>
            <a:off x="1" y="3507581"/>
            <a:ext cx="1943100" cy="335041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2354" y="63884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5"/>
                </a:solidFill>
              </a:defRPr>
            </a:lvl1pPr>
          </a:lstStyle>
          <a:p>
            <a:fld id="{246DB6E5-ECCD-45FF-934B-C99B3DF7924C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Bild 4"/>
          <p:cNvPicPr/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26"/>
          <a:stretch/>
        </p:blipFill>
        <p:spPr>
          <a:xfrm rot="16200000">
            <a:off x="8687526" y="-1330099"/>
            <a:ext cx="2589347" cy="5249545"/>
          </a:xfrm>
          <a:prstGeom prst="rect">
            <a:avLst/>
          </a:prstGeom>
        </p:spPr>
      </p:pic>
      <p:pic>
        <p:nvPicPr>
          <p:cNvPr id="9" name="Bild 3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6328" y="5869274"/>
            <a:ext cx="1004178" cy="88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114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lang="en-GB" sz="4400" b="1" i="0" u="none" strike="noStrike" kern="1200" cap="none" spc="0" baseline="0" dirty="0" smtClean="0">
          <a:solidFill>
            <a:srgbClr val="002060"/>
          </a:solidFill>
          <a:uFillTx/>
          <a:latin typeface="Bebas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800" b="0" i="0" u="none" strike="noStrike" kern="1200" cap="none" spc="0" baseline="0" dirty="0" smtClean="0">
          <a:solidFill>
            <a:srgbClr val="002060"/>
          </a:solidFill>
          <a:uFillTx/>
          <a:latin typeface="Bebas"/>
          <a:ea typeface="+mj-ea"/>
          <a:cs typeface="+mj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400" b="0" i="0" u="none" strike="noStrike" kern="1200" cap="none" spc="0" baseline="0" dirty="0" smtClean="0">
          <a:solidFill>
            <a:srgbClr val="002060"/>
          </a:solidFill>
          <a:uFillTx/>
          <a:latin typeface="Bebas"/>
          <a:ea typeface="+mj-ea"/>
          <a:cs typeface="+mj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b="0" i="0" u="none" strike="noStrike" kern="1200" cap="none" spc="0" baseline="0" dirty="0" smtClean="0">
          <a:solidFill>
            <a:srgbClr val="002060"/>
          </a:solidFill>
          <a:uFillTx/>
          <a:latin typeface="Bebas"/>
          <a:ea typeface="+mj-ea"/>
          <a:cs typeface="+mj-cs"/>
        </a:defRPr>
      </a:lvl3pPr>
      <a:lvl4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image" Target="../media/image150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24.png"/><Relationship Id="rId10" Type="http://schemas.openxmlformats.org/officeDocument/2006/relationships/image" Target="../media/image23.png"/><Relationship Id="rId4" Type="http://schemas.openxmlformats.org/officeDocument/2006/relationships/image" Target="../media/image16.pn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35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34.png"/><Relationship Id="rId17" Type="http://schemas.openxmlformats.org/officeDocument/2006/relationships/image" Target="../media/image38.emf"/><Relationship Id="rId2" Type="http://schemas.openxmlformats.org/officeDocument/2006/relationships/tags" Target="../tags/tag2.xml"/><Relationship Id="rId16" Type="http://schemas.openxmlformats.org/officeDocument/2006/relationships/image" Target="../media/image38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33.png"/><Relationship Id="rId5" Type="http://schemas.openxmlformats.org/officeDocument/2006/relationships/tags" Target="../tags/tag5.xml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tags" Target="../tags/tag4.xml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0.emf"/><Relationship Id="rId3" Type="http://schemas.openxmlformats.org/officeDocument/2006/relationships/tags" Target="../tags/tag10.xml"/><Relationship Id="rId7" Type="http://schemas.openxmlformats.org/officeDocument/2006/relationships/image" Target="../media/image33.png"/><Relationship Id="rId12" Type="http://schemas.openxmlformats.org/officeDocument/2006/relationships/customXml" Target="../ink/ink1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7.png"/><Relationship Id="rId5" Type="http://schemas.openxmlformats.org/officeDocument/2006/relationships/tags" Target="../tags/tag12.xml"/><Relationship Id="rId10" Type="http://schemas.openxmlformats.org/officeDocument/2006/relationships/image" Target="../media/image36.png"/><Relationship Id="rId4" Type="http://schemas.openxmlformats.org/officeDocument/2006/relationships/tags" Target="../tags/tag11.xml"/><Relationship Id="rId9" Type="http://schemas.openxmlformats.org/officeDocument/2006/relationships/image" Target="../media/image35.png"/><Relationship Id="rId1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43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https://www.youtube.com/embed/ScpgI1w5F6A" TargetMode="External"/><Relationship Id="rId1" Type="http://schemas.openxmlformats.org/officeDocument/2006/relationships/video" Target="https://www.youtube.com/embed/VG68SKoG7vE" TargetMode="Externa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emf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480.png"/><Relationship Id="rId5" Type="http://schemas.openxmlformats.org/officeDocument/2006/relationships/image" Target="../media/image470.png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0.png"/><Relationship Id="rId3" Type="http://schemas.openxmlformats.org/officeDocument/2006/relationships/image" Target="../media/image73.emf"/><Relationship Id="rId7" Type="http://schemas.openxmlformats.org/officeDocument/2006/relationships/image" Target="../media/image74.emf"/><Relationship Id="rId2" Type="http://schemas.openxmlformats.org/officeDocument/2006/relationships/image" Target="../media/image5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0.png"/><Relationship Id="rId5" Type="http://schemas.openxmlformats.org/officeDocument/2006/relationships/image" Target="../media/image22.emf"/><Relationship Id="rId4" Type="http://schemas.openxmlformats.org/officeDocument/2006/relationships/image" Target="../media/image530.png"/><Relationship Id="rId9" Type="http://schemas.openxmlformats.org/officeDocument/2006/relationships/image" Target="../media/image75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Visio_Drawing.vs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7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Visio_Drawing1.vs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78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Visio_Drawing2.vs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79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Visio_Drawing3.vs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80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Visio_Drawing4.vs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81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Visio_Drawing5.vs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82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Visio_Drawing6.vs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84.png"/><Relationship Id="rId4" Type="http://schemas.openxmlformats.org/officeDocument/2006/relationships/image" Target="../media/image83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Visio_Drawing7.vs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86.png"/><Relationship Id="rId4" Type="http://schemas.openxmlformats.org/officeDocument/2006/relationships/image" Target="../media/image85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Visio_Drawing8.vs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88.png"/><Relationship Id="rId5" Type="http://schemas.openxmlformats.org/officeDocument/2006/relationships/image" Target="../media/image86.png"/><Relationship Id="rId4" Type="http://schemas.openxmlformats.org/officeDocument/2006/relationships/image" Target="../media/image87.emf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Visio_Drawing9.vs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90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Visio_Drawing91.vs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91.emf"/><Relationship Id="rId5" Type="http://schemas.openxmlformats.org/officeDocument/2006/relationships/package" Target="../embeddings/Microsoft_Visio_Drawing11.vsdx"/><Relationship Id="rId4" Type="http://schemas.openxmlformats.org/officeDocument/2006/relationships/image" Target="../media/image90.emf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emf"/><Relationship Id="rId3" Type="http://schemas.openxmlformats.org/officeDocument/2006/relationships/package" Target="../embeddings/Microsoft_Visio_Drawing12.vsdx"/><Relationship Id="rId7" Type="http://schemas.openxmlformats.org/officeDocument/2006/relationships/image" Target="../media/image96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95.emf"/><Relationship Id="rId5" Type="http://schemas.openxmlformats.org/officeDocument/2006/relationships/image" Target="../media/image94.emf"/><Relationship Id="rId4" Type="http://schemas.openxmlformats.org/officeDocument/2006/relationships/image" Target="../media/image93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jpeg"/><Relationship Id="rId4" Type="http://schemas.openxmlformats.org/officeDocument/2006/relationships/image" Target="../media/image10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jpg"/><Relationship Id="rId4" Type="http://schemas.openxmlformats.org/officeDocument/2006/relationships/image" Target="../media/image10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emf"/><Relationship Id="rId3" Type="http://schemas.openxmlformats.org/officeDocument/2006/relationships/image" Target="../media/image112.jpeg"/><Relationship Id="rId7" Type="http://schemas.openxmlformats.org/officeDocument/2006/relationships/image" Target="../media/image116.png"/><Relationship Id="rId2" Type="http://schemas.openxmlformats.org/officeDocument/2006/relationships/hyperlink" Target="http://www.es.ele.tue.nl/cps/automotive/#imac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14.jpeg"/><Relationship Id="rId4" Type="http://schemas.openxmlformats.org/officeDocument/2006/relationships/image" Target="../media/image113.png"/><Relationship Id="rId9" Type="http://schemas.openxmlformats.org/officeDocument/2006/relationships/image" Target="../media/image111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10.jpg"/><Relationship Id="rId7" Type="http://schemas.openxmlformats.org/officeDocument/2006/relationships/image" Target="../media/image115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jpeg"/><Relationship Id="rId4" Type="http://schemas.openxmlformats.org/officeDocument/2006/relationships/hyperlink" Target="http://www.es.ele.tue.nl/cps/automotive/#imacs" TargetMode="External"/><Relationship Id="rId9" Type="http://schemas.openxmlformats.org/officeDocument/2006/relationships/image" Target="../media/image10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12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mailto:D.Goswami@tue.nl" TargetMode="External"/><Relationship Id="rId7" Type="http://schemas.openxmlformats.org/officeDocument/2006/relationships/image" Target="../media/image1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7.png"/><Relationship Id="rId5" Type="http://schemas.openxmlformats.org/officeDocument/2006/relationships/hyperlink" Target="mailto:Sayandip.De@tue.nl" TargetMode="External"/><Relationship Id="rId4" Type="http://schemas.openxmlformats.org/officeDocument/2006/relationships/hyperlink" Target="mailto:S.Mohamed@tue.nl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6916" y="3894991"/>
            <a:ext cx="9174714" cy="2164355"/>
          </a:xfrm>
        </p:spPr>
        <p:txBody>
          <a:bodyPr>
            <a:normAutofit/>
          </a:bodyPr>
          <a:lstStyle/>
          <a:p>
            <a:r>
              <a:rPr lang="en-US" sz="2400" dirty="0"/>
              <a:t>Tradeoff analysis between Quality-of-Control and degree of </a:t>
            </a:r>
            <a:br>
              <a:rPr lang="en-US" sz="2400" dirty="0"/>
            </a:br>
            <a:r>
              <a:rPr lang="en-US" sz="2400" dirty="0"/>
              <a:t>approximate computing for image based control systems</a:t>
            </a:r>
          </a:p>
          <a:p>
            <a:r>
              <a:rPr lang="en-GB" sz="2000" dirty="0">
                <a:solidFill>
                  <a:schemeClr val="tx1"/>
                </a:solidFill>
              </a:rPr>
              <a:t>Dip Goswami, Sajid Mohamed, </a:t>
            </a:r>
            <a:r>
              <a:rPr lang="en-GB" sz="2000" dirty="0" err="1">
                <a:solidFill>
                  <a:schemeClr val="tx1"/>
                </a:solidFill>
              </a:rPr>
              <a:t>Sayandip</a:t>
            </a:r>
            <a:r>
              <a:rPr lang="en-GB" sz="2000" dirty="0">
                <a:solidFill>
                  <a:schemeClr val="tx1"/>
                </a:solidFill>
              </a:rPr>
              <a:t> De</a:t>
            </a:r>
          </a:p>
          <a:p>
            <a:r>
              <a:rPr lang="en-GB" sz="2000" dirty="0">
                <a:solidFill>
                  <a:schemeClr val="tx1"/>
                </a:solidFill>
              </a:rPr>
              <a:t>Eindhoven University of Technology, The Netherlands</a:t>
            </a:r>
          </a:p>
          <a:p>
            <a:endParaRPr lang="en-GB" sz="2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76B581-560D-45CD-A41F-050FDF94021C}"/>
              </a:ext>
            </a:extLst>
          </p:cNvPr>
          <p:cNvSpPr/>
          <p:nvPr/>
        </p:nvSpPr>
        <p:spPr>
          <a:xfrm>
            <a:off x="8695592" y="5389685"/>
            <a:ext cx="2110154" cy="7825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5DF74C-6E99-49EA-B585-D694621207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64714" cy="78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8779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2809" y="1227965"/>
            <a:ext cx="4630501" cy="3465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US" dirty="0"/>
                  <a:t>Response with h=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dirty="0"/>
                  <a:t>=100 </a:t>
                </a:r>
                <a:r>
                  <a:rPr lang="en-US" dirty="0" err="1"/>
                  <a:t>ms</a:t>
                </a:r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 t="-28155" b="-427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161033" y="5267323"/>
            <a:ext cx="4514851" cy="914400"/>
          </a:xfrm>
          <a:prstGeom prst="rect">
            <a:avLst/>
          </a:prstGeom>
        </p:spPr>
      </p:pic>
      <p:cxnSp>
        <p:nvCxnSpPr>
          <p:cNvPr id="10" name="Curved Connector 9"/>
          <p:cNvCxnSpPr/>
          <p:nvPr/>
        </p:nvCxnSpPr>
        <p:spPr>
          <a:xfrm flipV="1">
            <a:off x="6566000" y="5083114"/>
            <a:ext cx="1355123" cy="116870"/>
          </a:xfrm>
          <a:prstGeom prst="curvedConnector4">
            <a:avLst>
              <a:gd name="adj1" fmla="val 16427"/>
              <a:gd name="adj2" fmla="val 295602"/>
            </a:avLst>
          </a:prstGeom>
          <a:noFill/>
          <a:ln w="63500" cap="flat" cmpd="sng" algn="ctr">
            <a:solidFill>
              <a:srgbClr val="E20026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1" name="Curved Connector 10"/>
          <p:cNvCxnSpPr/>
          <p:nvPr/>
        </p:nvCxnSpPr>
        <p:spPr>
          <a:xfrm rot="16200000" flipH="1">
            <a:off x="7791620" y="5459956"/>
            <a:ext cx="262502" cy="3499"/>
          </a:xfrm>
          <a:prstGeom prst="curvedConnector3">
            <a:avLst>
              <a:gd name="adj1" fmla="val 50000"/>
            </a:avLst>
          </a:prstGeom>
          <a:noFill/>
          <a:ln w="63500" cap="flat" cmpd="sng" algn="ctr">
            <a:solidFill>
              <a:srgbClr val="E20026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2" name="Curved Connector 11"/>
          <p:cNvCxnSpPr/>
          <p:nvPr/>
        </p:nvCxnSpPr>
        <p:spPr>
          <a:xfrm rot="16200000" flipH="1">
            <a:off x="7803298" y="6095424"/>
            <a:ext cx="246144" cy="3499"/>
          </a:xfrm>
          <a:prstGeom prst="curvedConnector3">
            <a:avLst>
              <a:gd name="adj1" fmla="val 50000"/>
            </a:avLst>
          </a:prstGeom>
          <a:noFill/>
          <a:ln w="63500" cap="flat" cmpd="sng" algn="ctr">
            <a:solidFill>
              <a:srgbClr val="E20026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3" name="Curved Connector 12"/>
          <p:cNvCxnSpPr/>
          <p:nvPr/>
        </p:nvCxnSpPr>
        <p:spPr>
          <a:xfrm rot="5400000" flipH="1">
            <a:off x="7172727" y="5759121"/>
            <a:ext cx="165813" cy="1344974"/>
          </a:xfrm>
          <a:prstGeom prst="curvedConnector4">
            <a:avLst>
              <a:gd name="adj1" fmla="val -137866"/>
              <a:gd name="adj2" fmla="val 83567"/>
            </a:avLst>
          </a:prstGeom>
          <a:noFill/>
          <a:ln w="63500" cap="flat" cmpd="sng" algn="ctr">
            <a:solidFill>
              <a:srgbClr val="E20026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4" name="TextBox 13"/>
          <p:cNvSpPr txBox="1"/>
          <p:nvPr/>
        </p:nvSpPr>
        <p:spPr>
          <a:xfrm>
            <a:off x="2456942" y="2323033"/>
            <a:ext cx="26862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Height of the road surface </a:t>
            </a:r>
          </a:p>
          <a:p>
            <a:r>
              <a:rPr lang="en-US" dirty="0"/>
              <a:t>read by the camera</a:t>
            </a:r>
          </a:p>
        </p:txBody>
      </p:sp>
      <p:cxnSp>
        <p:nvCxnSpPr>
          <p:cNvPr id="16" name="Straight Arrow Connector 15"/>
          <p:cNvCxnSpPr>
            <a:stCxn id="14" idx="3"/>
          </p:cNvCxnSpPr>
          <p:nvPr/>
        </p:nvCxnSpPr>
        <p:spPr bwMode="auto">
          <a:xfrm flipV="1">
            <a:off x="5143190" y="2017980"/>
            <a:ext cx="2266752" cy="62821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1987550" y="3436213"/>
                <a:ext cx="33734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Settling time = 400 </a:t>
                </a:r>
                <a:r>
                  <a:rPr lang="en-US" dirty="0" err="1"/>
                  <a:t>ms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too slow</a:t>
                </a: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7550" y="3436213"/>
                <a:ext cx="3373424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1447" t="-10000" r="-1085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Slide Number Placeholder 3"/>
          <p:cNvSpPr txBox="1">
            <a:spLocks/>
          </p:cNvSpPr>
          <p:nvPr/>
        </p:nvSpPr>
        <p:spPr>
          <a:xfrm>
            <a:off x="1524000" y="200026"/>
            <a:ext cx="463550" cy="366713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0" hangingPunct="0">
              <a:spcBef>
                <a:spcPct val="50000"/>
              </a:spcBef>
              <a:defRPr/>
            </a:pPr>
            <a:r>
              <a:rPr lang="en-US" dirty="0">
                <a:solidFill>
                  <a:srgbClr val="FFFFFF"/>
                </a:solidFill>
                <a:cs typeface="Arial" charset="0"/>
              </a:rPr>
              <a:t>7</a:t>
            </a:r>
            <a:endParaRPr lang="en-US" sz="1400" dirty="0">
              <a:solidFill>
                <a:srgbClr val="FFFFFF"/>
              </a:solidFill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7085398" y="5062125"/>
                <a:ext cx="1819843" cy="247340"/>
              </a:xfrm>
              <a:prstGeom prst="rect">
                <a:avLst/>
              </a:prstGeom>
              <a:solidFill>
                <a:srgbClr val="E2F0D9"/>
              </a:solidFill>
              <a:ln w="25400" cap="flat" cmpd="sng" algn="ctr">
                <a:solidFill>
                  <a:srgbClr val="003A8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457200">
                  <a:defRPr/>
                </a:pPr>
                <a:r>
                  <a:rPr lang="en-US" sz="1200" kern="0" dirty="0">
                    <a:solidFill>
                      <a:srgbClr val="003A80">
                        <a:lumMod val="50000"/>
                      </a:srgbClr>
                    </a:solidFill>
                    <a:latin typeface="Calibri"/>
                  </a:rPr>
                  <a:t>Sensing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kern="0">
                            <a:solidFill>
                              <a:srgbClr val="003A80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 kern="0">
                            <a:solidFill>
                              <a:srgbClr val="003A80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200" i="1" kern="0">
                            <a:solidFill>
                              <a:srgbClr val="003A80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1200" kern="0" dirty="0">
                    <a:solidFill>
                      <a:srgbClr val="003A80">
                        <a:lumMod val="50000"/>
                      </a:srgbClr>
                    </a:solidFill>
                    <a:latin typeface="Calibri"/>
                  </a:rPr>
                  <a:t>)</a:t>
                </a:r>
                <a:endParaRPr lang="en-GB" sz="1200" kern="0" dirty="0">
                  <a:solidFill>
                    <a:srgbClr val="003A80">
                      <a:lumMod val="50000"/>
                    </a:srgbClr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5398" y="5062125"/>
                <a:ext cx="1819843" cy="247340"/>
              </a:xfrm>
              <a:prstGeom prst="rect">
                <a:avLst/>
              </a:prstGeom>
              <a:blipFill>
                <a:blip r:embed="rId9"/>
                <a:stretch>
                  <a:fillRect b="-17778"/>
                </a:stretch>
              </a:blipFill>
              <a:ln w="25400" cap="flat" cmpd="sng" algn="ctr">
                <a:solidFill>
                  <a:srgbClr val="003A80">
                    <a:lumMod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7092396" y="5571968"/>
                <a:ext cx="1812845" cy="381145"/>
              </a:xfrm>
              <a:prstGeom prst="rect">
                <a:avLst/>
              </a:prstGeom>
              <a:solidFill>
                <a:srgbClr val="D6DCE5"/>
              </a:solidFill>
              <a:ln w="25400" cap="flat" cmpd="sng" algn="ctr">
                <a:solidFill>
                  <a:srgbClr val="003A8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457200"/>
                <a:r>
                  <a:rPr lang="en-US" sz="1200" kern="0" dirty="0">
                    <a:solidFill>
                      <a:srgbClr val="003A80">
                        <a:lumMod val="50000"/>
                      </a:srgbClr>
                    </a:solidFill>
                    <a:latin typeface="Calibri"/>
                  </a:rPr>
                  <a:t>Control computation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kern="0">
                            <a:solidFill>
                              <a:srgbClr val="003A80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kern="0">
                            <a:solidFill>
                              <a:srgbClr val="003A80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200" kern="0">
                            <a:solidFill>
                              <a:srgbClr val="003A80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1200" kern="0" dirty="0">
                    <a:solidFill>
                      <a:srgbClr val="003A80">
                        <a:lumMod val="50000"/>
                      </a:srgbClr>
                    </a:solidFill>
                    <a:latin typeface="Calibri"/>
                  </a:rPr>
                  <a:t>)</a:t>
                </a:r>
                <a:endParaRPr lang="en-GB" sz="1200" kern="0" dirty="0">
                  <a:solidFill>
                    <a:srgbClr val="003A80">
                      <a:lumMod val="50000"/>
                    </a:srgbClr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2396" y="5571968"/>
                <a:ext cx="1812845" cy="38114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25400" cap="flat" cmpd="sng" algn="ctr">
                <a:solidFill>
                  <a:srgbClr val="003A80">
                    <a:lumMod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7099394" y="6199257"/>
                <a:ext cx="1805847" cy="294269"/>
              </a:xfrm>
              <a:prstGeom prst="rect">
                <a:avLst/>
              </a:prstGeom>
              <a:solidFill>
                <a:srgbClr val="FFE699"/>
              </a:solidFill>
              <a:ln w="25400" cap="flat" cmpd="sng" algn="ctr">
                <a:solidFill>
                  <a:srgbClr val="003A8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457200">
                  <a:defRPr/>
                </a:pPr>
                <a:r>
                  <a:rPr lang="en-US" sz="1200" kern="0" dirty="0">
                    <a:solidFill>
                      <a:srgbClr val="003A80">
                        <a:lumMod val="50000"/>
                      </a:srgbClr>
                    </a:solidFill>
                    <a:latin typeface="Calibri"/>
                  </a:rPr>
                  <a:t>Actuation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kern="0">
                            <a:solidFill>
                              <a:srgbClr val="003A80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 kern="0">
                            <a:solidFill>
                              <a:srgbClr val="003A80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200" i="1" kern="0">
                            <a:solidFill>
                              <a:srgbClr val="003A80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sz="1200" kern="0" dirty="0">
                    <a:solidFill>
                      <a:srgbClr val="003A80">
                        <a:lumMod val="50000"/>
                      </a:srgbClr>
                    </a:solidFill>
                    <a:latin typeface="Calibri"/>
                  </a:rPr>
                  <a:t>)</a:t>
                </a:r>
                <a:endParaRPr lang="en-GB" sz="1200" kern="0" dirty="0">
                  <a:solidFill>
                    <a:srgbClr val="003A80">
                      <a:lumMod val="50000"/>
                    </a:srgbClr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9394" y="6199257"/>
                <a:ext cx="1805847" cy="294269"/>
              </a:xfrm>
              <a:prstGeom prst="rect">
                <a:avLst/>
              </a:prstGeom>
              <a:blipFill>
                <a:blip r:embed="rId11"/>
                <a:stretch>
                  <a:fillRect b="-9615"/>
                </a:stretch>
              </a:blipFill>
              <a:ln w="25400" cap="flat" cmpd="sng" algn="ctr">
                <a:solidFill>
                  <a:srgbClr val="003A80">
                    <a:lumMod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3049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can we do?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Pipelining sensing task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>
                    <a:solidFill>
                      <a:srgbClr val="FF0000"/>
                    </a:solidFill>
                  </a:rPr>
                  <a:t>shorten sampling period h and unaltered long delay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  <a:p>
                <a:endParaRPr lang="en-US" dirty="0">
                  <a:solidFill>
                    <a:srgbClr val="FF0000"/>
                  </a:solidFill>
                </a:endParaRPr>
              </a:p>
              <a:p>
                <a:r>
                  <a:rPr lang="en-US" dirty="0"/>
                  <a:t>Parallelizing sensing task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dirty="0">
                    <a:solidFill>
                      <a:srgbClr val="FF0000"/>
                    </a:solidFill>
                  </a:rPr>
                  <a:t>shorten both sampling period h and delay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; </a:t>
                </a:r>
                <a:r>
                  <a:rPr lang="en-US" dirty="0">
                    <a:solidFill>
                      <a:schemeClr val="accent5">
                        <a:lumMod val="50000"/>
                      </a:schemeClr>
                    </a:solidFill>
                  </a:rPr>
                  <a:t>limited by degree of parallelism;</a:t>
                </a:r>
              </a:p>
              <a:p>
                <a:endParaRPr lang="en-US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r>
                  <a:rPr lang="en-US" dirty="0">
                    <a:solidFill>
                      <a:schemeClr val="accent5">
                        <a:lumMod val="50000"/>
                      </a:schemeClr>
                    </a:solidFill>
                  </a:rPr>
                  <a:t>Approximation of the sensing block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dirty="0">
                    <a:solidFill>
                      <a:srgbClr val="FF0000"/>
                    </a:solidFill>
                  </a:rPr>
                  <a:t>shorten both sampling period h and delay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043" t="-2114" r="-1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 txBox="1">
            <a:spLocks/>
          </p:cNvSpPr>
          <p:nvPr/>
        </p:nvSpPr>
        <p:spPr>
          <a:xfrm>
            <a:off x="1524000" y="200026"/>
            <a:ext cx="463550" cy="366713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0" hangingPunct="0">
              <a:spcBef>
                <a:spcPct val="50000"/>
              </a:spcBef>
              <a:defRPr/>
            </a:pPr>
            <a:r>
              <a:rPr lang="en-US" dirty="0">
                <a:solidFill>
                  <a:srgbClr val="FFFFFF"/>
                </a:solidFill>
                <a:cs typeface="Arial" charset="0"/>
              </a:rPr>
              <a:t>8</a:t>
            </a:r>
            <a:endParaRPr lang="en-US" sz="1400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3274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Model-based control systems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Background knowledge</a:t>
            </a:r>
          </a:p>
        </p:txBody>
      </p:sp>
    </p:spTree>
    <p:extLst>
      <p:ext uri="{BB962C8B-B14F-4D97-AF65-F5344CB8AC3E}">
        <p14:creationId xmlns:p14="http://schemas.microsoft.com/office/powerpoint/2010/main" val="4972095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Model of physics –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431536" y="1500567"/>
                <a:ext cx="6131560" cy="3814508"/>
              </a:xfrm>
            </p:spPr>
            <p:txBody>
              <a:bodyPr>
                <a:normAutofit/>
              </a:bodyPr>
              <a:lstStyle/>
              <a:p>
                <a:r>
                  <a:rPr lang="en-US" sz="2000" dirty="0"/>
                  <a:t>¼ car suspension system model</a:t>
                </a:r>
              </a:p>
              <a:p>
                <a:r>
                  <a:rPr lang="en-US" sz="2000" dirty="0">
                    <a:solidFill>
                      <a:srgbClr val="FF0000"/>
                    </a:solidFill>
                  </a:rPr>
                  <a:t>States</a:t>
                </a:r>
                <a:r>
                  <a:rPr lang="en-US" sz="2000" dirty="0"/>
                  <a:t> – state of physics; partially or fully measurable</a:t>
                </a:r>
              </a:p>
              <a:p>
                <a:pPr lvl="1"/>
                <a:r>
                  <a:rPr lang="en-US" sz="2000" dirty="0"/>
                  <a:t>Positions and velocity of masses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̇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endParaRPr lang="en-US" sz="2000" dirty="0"/>
              </a:p>
              <a:p>
                <a:r>
                  <a:rPr lang="en-US" sz="2000" dirty="0">
                    <a:solidFill>
                      <a:srgbClr val="FF0000"/>
                    </a:solidFill>
                  </a:rPr>
                  <a:t>Input</a:t>
                </a:r>
                <a:r>
                  <a:rPr lang="en-US" sz="2000" dirty="0"/>
                  <a:t> – input to the system; designed by the controller;</a:t>
                </a:r>
              </a:p>
              <a:p>
                <a:pPr lvl="1"/>
                <a:r>
                  <a:rPr lang="en-US" sz="2000" dirty="0"/>
                  <a:t>Force applied at the suspension mass</a:t>
                </a:r>
              </a:p>
              <a:p>
                <a:r>
                  <a:rPr lang="en-US" sz="2000" dirty="0">
                    <a:solidFill>
                      <a:srgbClr val="FF0000"/>
                    </a:solidFill>
                  </a:rPr>
                  <a:t>Output</a:t>
                </a:r>
                <a:r>
                  <a:rPr lang="en-US" sz="2000" dirty="0"/>
                  <a:t> – states which are controlled</a:t>
                </a:r>
              </a:p>
              <a:p>
                <a:pPr lvl="1"/>
                <a:r>
                  <a:rPr lang="en-US" sz="2000" dirty="0"/>
                  <a:t>Relative distance between the masses</a:t>
                </a:r>
              </a:p>
              <a:p>
                <a:r>
                  <a:rPr lang="en-US" sz="2000" dirty="0">
                    <a:solidFill>
                      <a:srgbClr val="FF0000"/>
                    </a:solidFill>
                  </a:rPr>
                  <a:t>Disturbance</a:t>
                </a:r>
                <a:r>
                  <a:rPr lang="en-US" sz="2000" dirty="0"/>
                  <a:t>: road evenness; W; </a:t>
                </a:r>
                <a:r>
                  <a:rPr lang="en-US" sz="2000" dirty="0">
                    <a:solidFill>
                      <a:srgbClr val="FF0000"/>
                    </a:solidFill>
                  </a:rPr>
                  <a:t>not measurable</a:t>
                </a:r>
              </a:p>
              <a:p>
                <a:pPr lvl="1"/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31536" y="1500567"/>
                <a:ext cx="6131560" cy="3814508"/>
              </a:xfrm>
              <a:blipFill rotWithShape="0">
                <a:blip r:embed="rId2"/>
                <a:stretch>
                  <a:fillRect l="-895" t="-14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088" y="1500567"/>
            <a:ext cx="3861752" cy="33058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427" y="5153391"/>
            <a:ext cx="5059109" cy="93535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926080" y="6350594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/>
              <a:t>http://ctms.engin.umich.edu/CTMS/index.php?example=Suspension&amp;section=ControlStateSpace</a:t>
            </a:r>
          </a:p>
        </p:txBody>
      </p:sp>
    </p:spTree>
    <p:extLst>
      <p:ext uri="{BB962C8B-B14F-4D97-AF65-F5344CB8AC3E}">
        <p14:creationId xmlns:p14="http://schemas.microsoft.com/office/powerpoint/2010/main" val="23929604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State-space model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274885"/>
                <a:ext cx="10515600" cy="2839916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𝐴𝑥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𝐵𝑢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sz="2000" b="0" i="0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y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cx</m:t>
                      </m:r>
                    </m:oMath>
                  </m:oMathPara>
                </a14:m>
                <a:endParaRPr lang="en-US" sz="2000" b="0" dirty="0"/>
              </a:p>
              <a:p>
                <a:r>
                  <a:rPr lang="en-US" sz="2000" dirty="0"/>
                  <a:t>Define states</a:t>
                </a:r>
              </a:p>
              <a:p>
                <a:r>
                  <a:rPr lang="en-US" sz="2000" dirty="0"/>
                  <a:t>Derive the matrices: A, B, C; from the physical models</a:t>
                </a:r>
              </a:p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  <m:e>
                            <m:acc>
                              <m:accPr>
                                <m:chr m:val="̇"/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acc>
                          </m:e>
                          <m:e>
                            <m:acc>
                              <m:accPr>
                                <m:chr m:val="̇"/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acc>
                          </m:e>
                        </m:eqArr>
                      </m:e>
                    </m:d>
                  </m:oMath>
                </a14:m>
                <a:endParaRPr lang="en-US" sz="2000" dirty="0"/>
              </a:p>
              <a:p>
                <a:endParaRPr lang="en-US" sz="2000" dirty="0"/>
              </a:p>
              <a:p>
                <a:endParaRPr lang="en-US" sz="2000" dirty="0"/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274885"/>
                <a:ext cx="10515600" cy="2839916"/>
              </a:xfrm>
              <a:blipFill rotWithShape="0">
                <a:blip r:embed="rId2"/>
                <a:stretch>
                  <a:fillRect l="-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1255776" y="4114801"/>
            <a:ext cx="1050340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>
                <a:solidFill>
                  <a:srgbClr val="000000"/>
                </a:solidFill>
                <a:latin typeface="Courier New" panose="02070309020205020404" pitchFamily="49" charset="0"/>
              </a:rPr>
              <a:t> A=[0                 1   0                                              0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  -(b1*b2)/(m1*m2)   0   ((b1/m1)*((b1/m1)+(b1/m2)+(b2/m2)))-(k1/m1)   -(b1/m1)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   b2/m2             0  -((b1/m1)+(b1/m2)+(b2/m2))                      1</a:t>
            </a:r>
          </a:p>
          <a:p>
            <a:r>
              <a:rPr lang="nn-NO" sz="1400" dirty="0">
                <a:solidFill>
                  <a:srgbClr val="000000"/>
                </a:solidFill>
                <a:latin typeface="Courier New" panose="02070309020205020404" pitchFamily="49" charset="0"/>
              </a:rPr>
              <a:t>   k2/m2             0  -((k1/m1)+(k1/m2)+(k2/m2))                      0];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B=[0;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   1/m1;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   0;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   (1/m1)+(1/m2)];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C=[0 0 1 0];</a:t>
            </a:r>
            <a:endParaRPr lang="en-US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7480" y="2613530"/>
            <a:ext cx="5479733" cy="1013122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7808976" y="3559466"/>
            <a:ext cx="173987" cy="5553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056115" y="3559466"/>
            <a:ext cx="2971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We ignored W since it can be measured by camera </a:t>
            </a:r>
          </a:p>
        </p:txBody>
      </p:sp>
    </p:spTree>
    <p:extLst>
      <p:ext uri="{BB962C8B-B14F-4D97-AF65-F5344CB8AC3E}">
        <p14:creationId xmlns:p14="http://schemas.microsoft.com/office/powerpoint/2010/main" val="192753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Feedback control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274885"/>
                <a:ext cx="10515600" cy="2839916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𝐴𝑥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𝐵𝑢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sz="2000" b="0" i="0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y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cx</m:t>
                      </m:r>
                    </m:oMath>
                  </m:oMathPara>
                </a14:m>
                <a:endParaRPr lang="en-US" sz="2000" b="0" dirty="0"/>
              </a:p>
              <a:p>
                <a:r>
                  <a:rPr lang="en-US" sz="2000" b="0" dirty="0"/>
                  <a:t>Controller: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𝐾𝑥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𝐹𝑟</m:t>
                    </m:r>
                  </m:oMath>
                </a14:m>
                <a:endParaRPr lang="en-US" sz="2000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000" dirty="0"/>
                  <a:t> Feedback gain</a:t>
                </a:r>
              </a:p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000" dirty="0"/>
                  <a:t> Feedforward gain</a:t>
                </a:r>
              </a:p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000" dirty="0"/>
                  <a:t> reference</a:t>
                </a:r>
              </a:p>
              <a:p>
                <a:r>
                  <a:rPr lang="en-US" sz="2000" b="0" dirty="0"/>
                  <a:t>Objective: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𝑎𝑠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𝑡𝑖𝑚𝑒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→∞</m:t>
                    </m:r>
                  </m:oMath>
                </a14:m>
                <a:endParaRPr lang="en-US" sz="2000" dirty="0"/>
              </a:p>
              <a:p>
                <a:endParaRPr lang="en-US" sz="2000" dirty="0"/>
              </a:p>
              <a:p>
                <a:endParaRPr lang="en-US" sz="2000" dirty="0"/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5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274885"/>
                <a:ext cx="10515600" cy="2839916"/>
              </a:xfrm>
              <a:blipFill rotWithShape="0">
                <a:blip r:embed="rId2"/>
                <a:stretch>
                  <a:fillRect l="-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12159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4566" y="236454"/>
            <a:ext cx="10515600" cy="628406"/>
          </a:xfrm>
        </p:spPr>
        <p:txBody>
          <a:bodyPr>
            <a:normAutofit fontScale="90000"/>
          </a:bodyPr>
          <a:lstStyle/>
          <a:p>
            <a:r>
              <a:rPr lang="en-US" dirty="0"/>
              <a:t>Closed-loop system  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4941662" y="1646400"/>
            <a:ext cx="492879" cy="468828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latin typeface="Arial" pitchFamily="34" charset="0"/>
            </a:endParaRPr>
          </a:p>
        </p:txBody>
      </p:sp>
      <p:cxnSp>
        <p:nvCxnSpPr>
          <p:cNvPr id="10" name="Shape 9"/>
          <p:cNvCxnSpPr>
            <a:stCxn id="6" idx="3"/>
            <a:endCxn id="39" idx="3"/>
          </p:cNvCxnSpPr>
          <p:nvPr/>
        </p:nvCxnSpPr>
        <p:spPr bwMode="auto">
          <a:xfrm>
            <a:off x="5434540" y="1880815"/>
            <a:ext cx="77274" cy="951963"/>
          </a:xfrm>
          <a:prstGeom prst="bentConnector3">
            <a:avLst>
              <a:gd name="adj1" fmla="val 39583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Elbow Connector 15"/>
          <p:cNvCxnSpPr>
            <a:stCxn id="88" idx="1"/>
            <a:endCxn id="79" idx="4"/>
          </p:cNvCxnSpPr>
          <p:nvPr/>
        </p:nvCxnSpPr>
        <p:spPr bwMode="auto">
          <a:xfrm rot="10800000">
            <a:off x="2704224" y="2050834"/>
            <a:ext cx="1692233" cy="1444133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2" name="TextBox 31"/>
          <p:cNvSpPr txBox="1"/>
          <p:nvPr/>
        </p:nvSpPr>
        <p:spPr>
          <a:xfrm>
            <a:off x="1043945" y="4251660"/>
            <a:ext cx="6343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Closed-loop system </a:t>
            </a:r>
            <a:r>
              <a:rPr lang="en-US" dirty="0"/>
              <a:t>with state feedback control:                              ,</a:t>
            </a:r>
          </a:p>
        </p:txBody>
      </p:sp>
      <p:sp>
        <p:nvSpPr>
          <p:cNvPr id="36" name="Right Arrow 35"/>
          <p:cNvSpPr/>
          <p:nvPr/>
        </p:nvSpPr>
        <p:spPr bwMode="auto">
          <a:xfrm>
            <a:off x="1803095" y="4988923"/>
            <a:ext cx="393106" cy="188007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latin typeface="Arial" pitchFamily="34" charset="0"/>
            </a:endParaRPr>
          </a:p>
        </p:txBody>
      </p:sp>
      <p:pic>
        <p:nvPicPr>
          <p:cNvPr id="22" name="Picture 21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lum/>
          </a:blip>
          <a:stretch>
            <a:fillRect/>
          </a:stretch>
        </p:blipFill>
        <p:spPr>
          <a:xfrm>
            <a:off x="2448605" y="4761503"/>
            <a:ext cx="2493057" cy="529592"/>
          </a:xfrm>
          <a:prstGeom prst="rect">
            <a:avLst/>
          </a:prstGeom>
        </p:spPr>
      </p:pic>
      <p:pic>
        <p:nvPicPr>
          <p:cNvPr id="23" name="Picture 22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lum/>
          </a:blip>
          <a:stretch>
            <a:fillRect/>
          </a:stretch>
        </p:blipFill>
        <p:spPr>
          <a:xfrm>
            <a:off x="5660402" y="4347225"/>
            <a:ext cx="1459125" cy="192061"/>
          </a:xfrm>
          <a:prstGeom prst="rect">
            <a:avLst/>
          </a:prstGeom>
        </p:spPr>
      </p:pic>
      <p:pic>
        <p:nvPicPr>
          <p:cNvPr id="27" name="Picture 26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lum/>
          </a:blip>
          <a:stretch>
            <a:fillRect/>
          </a:stretch>
        </p:blipFill>
        <p:spPr>
          <a:xfrm>
            <a:off x="5107720" y="1691907"/>
            <a:ext cx="210921" cy="423113"/>
          </a:xfrm>
          <a:prstGeom prst="rect">
            <a:avLst/>
          </a:prstGeom>
        </p:spPr>
      </p:pic>
      <p:pic>
        <p:nvPicPr>
          <p:cNvPr id="30" name="Picture 29" descr="txp_fi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>
            <a:lum/>
          </a:blip>
          <a:stretch>
            <a:fillRect/>
          </a:stretch>
        </p:blipFill>
        <p:spPr>
          <a:xfrm>
            <a:off x="4564959" y="1437919"/>
            <a:ext cx="254121" cy="317651"/>
          </a:xfrm>
          <a:prstGeom prst="rect">
            <a:avLst/>
          </a:prstGeom>
        </p:spPr>
      </p:pic>
      <p:pic>
        <p:nvPicPr>
          <p:cNvPr id="38" name="Picture 37" descr="txp_fig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lum/>
          </a:blip>
          <a:stretch>
            <a:fillRect/>
          </a:stretch>
        </p:blipFill>
        <p:spPr>
          <a:xfrm>
            <a:off x="5554424" y="1534227"/>
            <a:ext cx="254120" cy="210920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 bwMode="auto">
          <a:xfrm>
            <a:off x="5081184" y="2623048"/>
            <a:ext cx="430631" cy="419458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Arial" pitchFamily="34" charset="0"/>
              </a:rPr>
              <a:t>A</a:t>
            </a:r>
          </a:p>
        </p:txBody>
      </p:sp>
      <p:sp>
        <p:nvSpPr>
          <p:cNvPr id="44" name="Rectangle 43"/>
          <p:cNvSpPr/>
          <p:nvPr/>
        </p:nvSpPr>
        <p:spPr bwMode="auto">
          <a:xfrm>
            <a:off x="3314630" y="1680745"/>
            <a:ext cx="445659" cy="395846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Arial" pitchFamily="34" charset="0"/>
              </a:rPr>
              <a:t>B</a:t>
            </a:r>
          </a:p>
        </p:txBody>
      </p:sp>
      <p:cxnSp>
        <p:nvCxnSpPr>
          <p:cNvPr id="48" name="Elbow Connector 47"/>
          <p:cNvCxnSpPr>
            <a:stCxn id="39" idx="1"/>
            <a:endCxn id="115" idx="4"/>
          </p:cNvCxnSpPr>
          <p:nvPr/>
        </p:nvCxnSpPr>
        <p:spPr bwMode="auto">
          <a:xfrm rot="10800000">
            <a:off x="4311933" y="2061565"/>
            <a:ext cx="769250" cy="771212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1" name="Rectangle 50"/>
          <p:cNvSpPr/>
          <p:nvPr/>
        </p:nvSpPr>
        <p:spPr bwMode="auto">
          <a:xfrm>
            <a:off x="6326142" y="1652841"/>
            <a:ext cx="422044" cy="423749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Arial" pitchFamily="34" charset="0"/>
              </a:rPr>
              <a:t>C</a:t>
            </a:r>
          </a:p>
        </p:txBody>
      </p:sp>
      <p:cxnSp>
        <p:nvCxnSpPr>
          <p:cNvPr id="52" name="Straight Connector 51"/>
          <p:cNvCxnSpPr/>
          <p:nvPr/>
        </p:nvCxnSpPr>
        <p:spPr bwMode="auto">
          <a:xfrm>
            <a:off x="5724327" y="1887255"/>
            <a:ext cx="596722" cy="688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71" name="Picture 70" descr="txp_fig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>
            <a:lum/>
          </a:blip>
          <a:stretch>
            <a:fillRect/>
          </a:stretch>
        </p:blipFill>
        <p:spPr>
          <a:xfrm>
            <a:off x="7224395" y="1756114"/>
            <a:ext cx="232519" cy="296049"/>
          </a:xfrm>
          <a:prstGeom prst="rect">
            <a:avLst/>
          </a:prstGeom>
        </p:spPr>
      </p:pic>
      <p:sp>
        <p:nvSpPr>
          <p:cNvPr id="76" name="TextBox 75"/>
          <p:cNvSpPr txBox="1"/>
          <p:nvPr/>
        </p:nvSpPr>
        <p:spPr>
          <a:xfrm>
            <a:off x="1004208" y="1625828"/>
            <a:ext cx="264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</a:t>
            </a:r>
          </a:p>
        </p:txBody>
      </p:sp>
      <p:sp>
        <p:nvSpPr>
          <p:cNvPr id="77" name="Rectangle 76"/>
          <p:cNvSpPr/>
          <p:nvPr/>
        </p:nvSpPr>
        <p:spPr bwMode="auto">
          <a:xfrm>
            <a:off x="1691884" y="1680744"/>
            <a:ext cx="432787" cy="395847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Arial" pitchFamily="34" charset="0"/>
              </a:rPr>
              <a:t>F</a:t>
            </a:r>
          </a:p>
        </p:txBody>
      </p:sp>
      <p:cxnSp>
        <p:nvCxnSpPr>
          <p:cNvPr id="78" name="Straight Connector 77"/>
          <p:cNvCxnSpPr>
            <a:endCxn id="79" idx="2"/>
          </p:cNvCxnSpPr>
          <p:nvPr/>
        </p:nvCxnSpPr>
        <p:spPr bwMode="auto">
          <a:xfrm>
            <a:off x="2116091" y="1872229"/>
            <a:ext cx="394948" cy="473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9" name="Oval 78"/>
          <p:cNvSpPr/>
          <p:nvPr/>
        </p:nvSpPr>
        <p:spPr bwMode="auto">
          <a:xfrm>
            <a:off x="2511040" y="1703102"/>
            <a:ext cx="386365" cy="347730"/>
          </a:xfrm>
          <a:prstGeom prst="ellipse">
            <a:avLst/>
          </a:prstGeom>
          <a:solidFill>
            <a:schemeClr val="tx1">
              <a:alpha val="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latin typeface="Arial" pitchFamily="34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2330356" y="152279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2766094" y="189414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</a:t>
            </a:r>
          </a:p>
        </p:txBody>
      </p:sp>
      <p:sp>
        <p:nvSpPr>
          <p:cNvPr id="88" name="Rectangle 87"/>
          <p:cNvSpPr/>
          <p:nvPr/>
        </p:nvSpPr>
        <p:spPr bwMode="auto">
          <a:xfrm>
            <a:off x="4396455" y="3277724"/>
            <a:ext cx="445658" cy="434483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Arial" pitchFamily="34" charset="0"/>
              </a:rPr>
              <a:t>K</a:t>
            </a:r>
          </a:p>
        </p:txBody>
      </p:sp>
      <p:pic>
        <p:nvPicPr>
          <p:cNvPr id="95" name="Picture 94" descr="txp_fig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>
            <a:lum/>
          </a:blip>
          <a:stretch>
            <a:fillRect/>
          </a:stretch>
        </p:blipFill>
        <p:spPr>
          <a:xfrm>
            <a:off x="2946581" y="1517751"/>
            <a:ext cx="254119" cy="210919"/>
          </a:xfrm>
          <a:prstGeom prst="rect">
            <a:avLst/>
          </a:prstGeom>
        </p:spPr>
      </p:pic>
      <p:cxnSp>
        <p:nvCxnSpPr>
          <p:cNvPr id="112" name="Straight Arrow Connector 111"/>
          <p:cNvCxnSpPr/>
          <p:nvPr/>
        </p:nvCxnSpPr>
        <p:spPr bwMode="auto">
          <a:xfrm>
            <a:off x="1339060" y="1883406"/>
            <a:ext cx="360608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4" name="Straight Arrow Connector 113"/>
          <p:cNvCxnSpPr/>
          <p:nvPr/>
        </p:nvCxnSpPr>
        <p:spPr bwMode="auto">
          <a:xfrm>
            <a:off x="2921015" y="1881259"/>
            <a:ext cx="360608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5" name="Oval 114"/>
          <p:cNvSpPr/>
          <p:nvPr/>
        </p:nvSpPr>
        <p:spPr bwMode="auto">
          <a:xfrm>
            <a:off x="4118751" y="1713835"/>
            <a:ext cx="386365" cy="347730"/>
          </a:xfrm>
          <a:prstGeom prst="ellipse">
            <a:avLst/>
          </a:prstGeom>
          <a:solidFill>
            <a:schemeClr val="tx1">
              <a:alpha val="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latin typeface="Arial" pitchFamily="34" charset="0"/>
            </a:endParaRPr>
          </a:p>
        </p:txBody>
      </p:sp>
      <p:cxnSp>
        <p:nvCxnSpPr>
          <p:cNvPr id="116" name="Straight Arrow Connector 115"/>
          <p:cNvCxnSpPr/>
          <p:nvPr/>
        </p:nvCxnSpPr>
        <p:spPr bwMode="auto">
          <a:xfrm>
            <a:off x="3755997" y="1866233"/>
            <a:ext cx="360608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8" name="Straight Arrow Connector 117"/>
          <p:cNvCxnSpPr/>
          <p:nvPr/>
        </p:nvCxnSpPr>
        <p:spPr bwMode="auto">
          <a:xfrm>
            <a:off x="4513704" y="1889844"/>
            <a:ext cx="360608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9" name="Straight Arrow Connector 118"/>
          <p:cNvCxnSpPr/>
          <p:nvPr/>
        </p:nvCxnSpPr>
        <p:spPr bwMode="auto">
          <a:xfrm>
            <a:off x="6758919" y="1868380"/>
            <a:ext cx="360608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1" name="Shape 120"/>
          <p:cNvCxnSpPr>
            <a:endCxn id="88" idx="3"/>
          </p:cNvCxnSpPr>
          <p:nvPr/>
        </p:nvCxnSpPr>
        <p:spPr bwMode="auto">
          <a:xfrm rot="5400000">
            <a:off x="4654520" y="2083880"/>
            <a:ext cx="1598680" cy="1223493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2" name="Rectangle 121"/>
          <p:cNvSpPr/>
          <p:nvPr/>
        </p:nvSpPr>
        <p:spPr bwMode="auto">
          <a:xfrm>
            <a:off x="3245134" y="1355373"/>
            <a:ext cx="3696235" cy="1854557"/>
          </a:xfrm>
          <a:prstGeom prst="rect">
            <a:avLst/>
          </a:prstGeom>
          <a:solidFill>
            <a:schemeClr val="accent1">
              <a:alpha val="0"/>
            </a:schemeClr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latin typeface="Arial" pitchFamily="34" charset="0"/>
            </a:endParaRPr>
          </a:p>
        </p:txBody>
      </p:sp>
      <p:sp>
        <p:nvSpPr>
          <p:cNvPr id="42" name="Slide Number Placeholder 3"/>
          <p:cNvSpPr txBox="1">
            <a:spLocks/>
          </p:cNvSpPr>
          <p:nvPr/>
        </p:nvSpPr>
        <p:spPr>
          <a:xfrm>
            <a:off x="1546226" y="212229"/>
            <a:ext cx="511175" cy="304800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F1A7DD10-27AA-4A0A-A1EA-B736EDF22444}" type="slidenum">
              <a:rPr lang="de-DE">
                <a:solidFill>
                  <a:schemeClr val="bg1"/>
                </a:solidFill>
              </a:rPr>
              <a:pPr/>
              <a:t>16</a:t>
            </a:fld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930556" y="154533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366294" y="191667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8183880" y="1487328"/>
                <a:ext cx="2084832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𝐴𝑥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𝐵𝑢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y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cx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3880" y="1487328"/>
                <a:ext cx="2084832" cy="646331"/>
              </a:xfrm>
              <a:prstGeom prst="rect">
                <a:avLst/>
              </a:prstGeom>
              <a:blipFill rotWithShape="0">
                <a:blip r:embed="rId16"/>
                <a:stretch>
                  <a:fillRect b="-28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7745896" y="3441527"/>
            <a:ext cx="4257717" cy="3072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07829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Discrete-time implementation  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6002366" y="2553407"/>
            <a:ext cx="492879" cy="468828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latin typeface="Arial" pitchFamily="34" charset="0"/>
            </a:endParaRPr>
          </a:p>
        </p:txBody>
      </p:sp>
      <p:cxnSp>
        <p:nvCxnSpPr>
          <p:cNvPr id="10" name="Shape 9"/>
          <p:cNvCxnSpPr>
            <a:stCxn id="6" idx="3"/>
            <a:endCxn id="39" idx="3"/>
          </p:cNvCxnSpPr>
          <p:nvPr/>
        </p:nvCxnSpPr>
        <p:spPr bwMode="auto">
          <a:xfrm>
            <a:off x="6495244" y="2787822"/>
            <a:ext cx="77274" cy="951963"/>
          </a:xfrm>
          <a:prstGeom prst="bentConnector3">
            <a:avLst>
              <a:gd name="adj1" fmla="val 39583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Elbow Connector 15"/>
          <p:cNvCxnSpPr>
            <a:stCxn id="88" idx="1"/>
            <a:endCxn id="79" idx="4"/>
          </p:cNvCxnSpPr>
          <p:nvPr/>
        </p:nvCxnSpPr>
        <p:spPr bwMode="auto">
          <a:xfrm rot="10800000">
            <a:off x="3764928" y="2957841"/>
            <a:ext cx="1692233" cy="1444133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7" name="Picture 26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lum/>
          </a:blip>
          <a:stretch>
            <a:fillRect/>
          </a:stretch>
        </p:blipFill>
        <p:spPr>
          <a:xfrm>
            <a:off x="6168424" y="2598914"/>
            <a:ext cx="210921" cy="423113"/>
          </a:xfrm>
          <a:prstGeom prst="rect">
            <a:avLst/>
          </a:prstGeom>
        </p:spPr>
      </p:pic>
      <p:pic>
        <p:nvPicPr>
          <p:cNvPr id="30" name="Picture 29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lum/>
          </a:blip>
          <a:stretch>
            <a:fillRect/>
          </a:stretch>
        </p:blipFill>
        <p:spPr>
          <a:xfrm>
            <a:off x="5625663" y="2344926"/>
            <a:ext cx="254121" cy="317651"/>
          </a:xfrm>
          <a:prstGeom prst="rect">
            <a:avLst/>
          </a:prstGeom>
        </p:spPr>
      </p:pic>
      <p:pic>
        <p:nvPicPr>
          <p:cNvPr id="38" name="Picture 37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lum/>
          </a:blip>
          <a:stretch>
            <a:fillRect/>
          </a:stretch>
        </p:blipFill>
        <p:spPr>
          <a:xfrm>
            <a:off x="6615128" y="2441234"/>
            <a:ext cx="254120" cy="210920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 bwMode="auto">
          <a:xfrm>
            <a:off x="6141888" y="3530055"/>
            <a:ext cx="430631" cy="419458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Arial" pitchFamily="34" charset="0"/>
              </a:rPr>
              <a:t>A</a:t>
            </a:r>
          </a:p>
        </p:txBody>
      </p:sp>
      <p:sp>
        <p:nvSpPr>
          <p:cNvPr id="44" name="Rectangle 43"/>
          <p:cNvSpPr/>
          <p:nvPr/>
        </p:nvSpPr>
        <p:spPr bwMode="auto">
          <a:xfrm>
            <a:off x="4375334" y="2587752"/>
            <a:ext cx="445659" cy="395846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Arial" pitchFamily="34" charset="0"/>
              </a:rPr>
              <a:t>B</a:t>
            </a:r>
          </a:p>
        </p:txBody>
      </p:sp>
      <p:cxnSp>
        <p:nvCxnSpPr>
          <p:cNvPr id="48" name="Elbow Connector 47"/>
          <p:cNvCxnSpPr>
            <a:stCxn id="39" idx="1"/>
            <a:endCxn id="115" idx="4"/>
          </p:cNvCxnSpPr>
          <p:nvPr/>
        </p:nvCxnSpPr>
        <p:spPr bwMode="auto">
          <a:xfrm rot="10800000">
            <a:off x="5372637" y="2968572"/>
            <a:ext cx="769250" cy="771212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1" name="Rectangle 50"/>
          <p:cNvSpPr/>
          <p:nvPr/>
        </p:nvSpPr>
        <p:spPr bwMode="auto">
          <a:xfrm>
            <a:off x="7386846" y="2559848"/>
            <a:ext cx="422044" cy="423749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Arial" pitchFamily="34" charset="0"/>
              </a:rPr>
              <a:t>C</a:t>
            </a:r>
          </a:p>
        </p:txBody>
      </p:sp>
      <p:cxnSp>
        <p:nvCxnSpPr>
          <p:cNvPr id="52" name="Straight Connector 51"/>
          <p:cNvCxnSpPr/>
          <p:nvPr/>
        </p:nvCxnSpPr>
        <p:spPr bwMode="auto">
          <a:xfrm>
            <a:off x="6785031" y="2794262"/>
            <a:ext cx="596722" cy="688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71" name="Picture 70" descr="txp_fi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lum/>
          </a:blip>
          <a:stretch>
            <a:fillRect/>
          </a:stretch>
        </p:blipFill>
        <p:spPr>
          <a:xfrm>
            <a:off x="8285099" y="2663121"/>
            <a:ext cx="232519" cy="296049"/>
          </a:xfrm>
          <a:prstGeom prst="rect">
            <a:avLst/>
          </a:prstGeom>
        </p:spPr>
      </p:pic>
      <p:sp>
        <p:nvSpPr>
          <p:cNvPr id="76" name="TextBox 75"/>
          <p:cNvSpPr txBox="1"/>
          <p:nvPr/>
        </p:nvSpPr>
        <p:spPr>
          <a:xfrm>
            <a:off x="2064912" y="2532835"/>
            <a:ext cx="264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</a:t>
            </a:r>
          </a:p>
        </p:txBody>
      </p:sp>
      <p:sp>
        <p:nvSpPr>
          <p:cNvPr id="77" name="Rectangle 76"/>
          <p:cNvSpPr/>
          <p:nvPr/>
        </p:nvSpPr>
        <p:spPr bwMode="auto">
          <a:xfrm>
            <a:off x="2752588" y="2587751"/>
            <a:ext cx="432787" cy="395847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Arial" pitchFamily="34" charset="0"/>
              </a:rPr>
              <a:t>F</a:t>
            </a:r>
          </a:p>
        </p:txBody>
      </p:sp>
      <p:cxnSp>
        <p:nvCxnSpPr>
          <p:cNvPr id="78" name="Straight Connector 77"/>
          <p:cNvCxnSpPr>
            <a:endCxn id="79" idx="2"/>
          </p:cNvCxnSpPr>
          <p:nvPr/>
        </p:nvCxnSpPr>
        <p:spPr bwMode="auto">
          <a:xfrm>
            <a:off x="3176795" y="2779236"/>
            <a:ext cx="394948" cy="473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9" name="Oval 78"/>
          <p:cNvSpPr/>
          <p:nvPr/>
        </p:nvSpPr>
        <p:spPr bwMode="auto">
          <a:xfrm>
            <a:off x="3571744" y="2610109"/>
            <a:ext cx="386365" cy="347730"/>
          </a:xfrm>
          <a:prstGeom prst="ellipse">
            <a:avLst/>
          </a:prstGeom>
          <a:solidFill>
            <a:schemeClr val="tx1">
              <a:alpha val="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latin typeface="Arial" pitchFamily="34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3391060" y="242980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3826798" y="280114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</a:t>
            </a:r>
          </a:p>
        </p:txBody>
      </p:sp>
      <p:sp>
        <p:nvSpPr>
          <p:cNvPr id="88" name="Rectangle 87"/>
          <p:cNvSpPr/>
          <p:nvPr/>
        </p:nvSpPr>
        <p:spPr bwMode="auto">
          <a:xfrm>
            <a:off x="5457159" y="4184731"/>
            <a:ext cx="445658" cy="434483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Arial" pitchFamily="34" charset="0"/>
              </a:rPr>
              <a:t>K</a:t>
            </a:r>
          </a:p>
        </p:txBody>
      </p:sp>
      <p:pic>
        <p:nvPicPr>
          <p:cNvPr id="95" name="Picture 94" descr="txp_fig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lum/>
          </a:blip>
          <a:stretch>
            <a:fillRect/>
          </a:stretch>
        </p:blipFill>
        <p:spPr>
          <a:xfrm>
            <a:off x="3907905" y="2414697"/>
            <a:ext cx="254119" cy="210919"/>
          </a:xfrm>
          <a:prstGeom prst="rect">
            <a:avLst/>
          </a:prstGeom>
        </p:spPr>
      </p:pic>
      <p:cxnSp>
        <p:nvCxnSpPr>
          <p:cNvPr id="112" name="Straight Arrow Connector 111"/>
          <p:cNvCxnSpPr/>
          <p:nvPr/>
        </p:nvCxnSpPr>
        <p:spPr bwMode="auto">
          <a:xfrm>
            <a:off x="2399764" y="2790413"/>
            <a:ext cx="360608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4" name="Straight Arrow Connector 113"/>
          <p:cNvCxnSpPr/>
          <p:nvPr/>
        </p:nvCxnSpPr>
        <p:spPr bwMode="auto">
          <a:xfrm>
            <a:off x="3981719" y="2788266"/>
            <a:ext cx="360608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5" name="Oval 114"/>
          <p:cNvSpPr/>
          <p:nvPr/>
        </p:nvSpPr>
        <p:spPr bwMode="auto">
          <a:xfrm>
            <a:off x="5179455" y="2620842"/>
            <a:ext cx="386365" cy="347730"/>
          </a:xfrm>
          <a:prstGeom prst="ellipse">
            <a:avLst/>
          </a:prstGeom>
          <a:solidFill>
            <a:schemeClr val="tx1">
              <a:alpha val="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latin typeface="Arial" pitchFamily="34" charset="0"/>
            </a:endParaRPr>
          </a:p>
        </p:txBody>
      </p:sp>
      <p:cxnSp>
        <p:nvCxnSpPr>
          <p:cNvPr id="116" name="Straight Arrow Connector 115"/>
          <p:cNvCxnSpPr/>
          <p:nvPr/>
        </p:nvCxnSpPr>
        <p:spPr bwMode="auto">
          <a:xfrm>
            <a:off x="4816701" y="2773240"/>
            <a:ext cx="360608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8" name="Straight Arrow Connector 117"/>
          <p:cNvCxnSpPr/>
          <p:nvPr/>
        </p:nvCxnSpPr>
        <p:spPr bwMode="auto">
          <a:xfrm>
            <a:off x="5574408" y="2796851"/>
            <a:ext cx="360608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9" name="Straight Arrow Connector 118"/>
          <p:cNvCxnSpPr/>
          <p:nvPr/>
        </p:nvCxnSpPr>
        <p:spPr bwMode="auto">
          <a:xfrm>
            <a:off x="7819623" y="2775387"/>
            <a:ext cx="360608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1" name="Shape 120"/>
          <p:cNvCxnSpPr>
            <a:endCxn id="88" idx="3"/>
          </p:cNvCxnSpPr>
          <p:nvPr/>
        </p:nvCxnSpPr>
        <p:spPr bwMode="auto">
          <a:xfrm rot="5400000">
            <a:off x="5715224" y="2990887"/>
            <a:ext cx="1598680" cy="1223493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2" name="Rectangle 121"/>
          <p:cNvSpPr/>
          <p:nvPr/>
        </p:nvSpPr>
        <p:spPr bwMode="auto">
          <a:xfrm>
            <a:off x="4305838" y="2262380"/>
            <a:ext cx="3696235" cy="1854557"/>
          </a:xfrm>
          <a:prstGeom prst="rect">
            <a:avLst/>
          </a:prstGeom>
          <a:solidFill>
            <a:schemeClr val="accent1">
              <a:alpha val="0"/>
            </a:schemeClr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latin typeface="Arial" pitchFamily="34" charset="0"/>
            </a:endParaRPr>
          </a:p>
        </p:txBody>
      </p:sp>
      <p:sp>
        <p:nvSpPr>
          <p:cNvPr id="42" name="Slide Number Placeholder 3"/>
          <p:cNvSpPr txBox="1">
            <a:spLocks/>
          </p:cNvSpPr>
          <p:nvPr/>
        </p:nvSpPr>
        <p:spPr>
          <a:xfrm>
            <a:off x="1546226" y="212229"/>
            <a:ext cx="511175" cy="304800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F1A7DD10-27AA-4A0A-A1EA-B736EDF22444}" type="slidenum">
              <a:rPr lang="de-DE">
                <a:solidFill>
                  <a:schemeClr val="bg1"/>
                </a:solidFill>
              </a:rPr>
              <a:pPr/>
              <a:t>17</a:t>
            </a:fld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991260" y="245234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426998" y="282368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04057" y="1886677"/>
            <a:ext cx="1756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Continuous-time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951233" y="4812268"/>
            <a:ext cx="1449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Discrete-time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5" name="Ink 4"/>
              <p14:cNvContentPartPr/>
              <p14:nvPr/>
            </p14:nvContentPartPr>
            <p14:xfrm>
              <a:off x="1968960" y="2387183"/>
              <a:ext cx="5465880" cy="25671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958880" y="2377823"/>
                <a:ext cx="5488200" cy="258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4951233" y="1284620"/>
                <a:ext cx="2084832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𝐴𝑥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𝐵𝑢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y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cx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1233" y="1284620"/>
                <a:ext cx="2084832" cy="646331"/>
              </a:xfrm>
              <a:prstGeom prst="rect">
                <a:avLst/>
              </a:prstGeom>
              <a:blipFill rotWithShape="0">
                <a:blip r:embed="rId14"/>
                <a:stretch>
                  <a:fillRect b="-28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Down Arrow 7"/>
          <p:cNvSpPr/>
          <p:nvPr/>
        </p:nvSpPr>
        <p:spPr>
          <a:xfrm>
            <a:off x="5426998" y="5236268"/>
            <a:ext cx="484632" cy="5486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1561480" y="5795765"/>
            <a:ext cx="9123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Updated at discrete-time points -&gt; interval between 2 consecutive updates is sampling period h </a:t>
            </a:r>
          </a:p>
        </p:txBody>
      </p:sp>
    </p:spTree>
    <p:extLst>
      <p:ext uri="{BB962C8B-B14F-4D97-AF65-F5344CB8AC3E}">
        <p14:creationId xmlns:p14="http://schemas.microsoft.com/office/powerpoint/2010/main" val="35078708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Digital implementation: Sample and Hold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58370" y="2689961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u(t)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71040" y="2662898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x(t)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2399659" y="2953699"/>
            <a:ext cx="623843" cy="360348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Futura Bk BT"/>
              </a:rPr>
              <a:t>D/A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8980513" y="2942365"/>
            <a:ext cx="623843" cy="34183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Futura Bk BT"/>
              </a:rPr>
              <a:t>A/D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4788494" y="1354088"/>
            <a:ext cx="1991171" cy="353226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Futura Bk BT"/>
              </a:rPr>
              <a:t>Processor clock</a:t>
            </a:r>
          </a:p>
        </p:txBody>
      </p:sp>
      <p:cxnSp>
        <p:nvCxnSpPr>
          <p:cNvPr id="16" name="Straight Arrow Connector 15"/>
          <p:cNvCxnSpPr/>
          <p:nvPr/>
        </p:nvCxnSpPr>
        <p:spPr bwMode="auto">
          <a:xfrm flipV="1">
            <a:off x="1974757" y="3123510"/>
            <a:ext cx="412128" cy="240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>
            <a:off x="9559966" y="3060459"/>
            <a:ext cx="623843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2948763" y="2641593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u(</a:t>
            </a:r>
            <a:r>
              <a:rPr lang="en-US" dirty="0" err="1"/>
              <a:t>t</a:t>
            </a:r>
            <a:r>
              <a:rPr lang="en-US" baseline="-25000" dirty="0" err="1">
                <a:latin typeface="Futura Bk BT"/>
              </a:rPr>
              <a:t>k</a:t>
            </a:r>
            <a:r>
              <a:rPr lang="en-US" dirty="0"/>
              <a:t>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365370" y="2644503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x(</a:t>
            </a:r>
            <a:r>
              <a:rPr lang="en-US" dirty="0" err="1"/>
              <a:t>t</a:t>
            </a:r>
            <a:r>
              <a:rPr lang="en-US" baseline="-25000" dirty="0" err="1">
                <a:latin typeface="Futura Bk BT"/>
              </a:rPr>
              <a:t>k</a:t>
            </a:r>
            <a:r>
              <a:rPr lang="en-US" dirty="0"/>
              <a:t>)</a:t>
            </a:r>
          </a:p>
        </p:txBody>
      </p:sp>
      <p:cxnSp>
        <p:nvCxnSpPr>
          <p:cNvPr id="27" name="Straight Arrow Connector 26"/>
          <p:cNvCxnSpPr/>
          <p:nvPr/>
        </p:nvCxnSpPr>
        <p:spPr bwMode="auto">
          <a:xfrm rot="5400000">
            <a:off x="2434899" y="2621777"/>
            <a:ext cx="633183" cy="93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" name="Straight Arrow Connector 29"/>
          <p:cNvCxnSpPr/>
          <p:nvPr/>
        </p:nvCxnSpPr>
        <p:spPr bwMode="auto">
          <a:xfrm rot="5400000">
            <a:off x="8969689" y="2629019"/>
            <a:ext cx="633183" cy="93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4" name="Straight Connector 33"/>
          <p:cNvCxnSpPr/>
          <p:nvPr/>
        </p:nvCxnSpPr>
        <p:spPr bwMode="auto">
          <a:xfrm rot="5400000">
            <a:off x="5480706" y="2006419"/>
            <a:ext cx="615297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" name="Group 34"/>
          <p:cNvGrpSpPr/>
          <p:nvPr/>
        </p:nvGrpSpPr>
        <p:grpSpPr>
          <a:xfrm>
            <a:off x="5188722" y="4316770"/>
            <a:ext cx="1206381" cy="672129"/>
            <a:chOff x="3307221" y="2719802"/>
            <a:chExt cx="2221907" cy="869432"/>
          </a:xfrm>
        </p:grpSpPr>
        <p:sp>
          <p:nvSpPr>
            <p:cNvPr id="36" name="Rectangle 35"/>
            <p:cNvSpPr/>
            <p:nvPr/>
          </p:nvSpPr>
          <p:spPr bwMode="auto">
            <a:xfrm>
              <a:off x="3307221" y="2726108"/>
              <a:ext cx="2221907" cy="863126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latin typeface="Arial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408494" y="2719802"/>
              <a:ext cx="2055464" cy="8360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Control </a:t>
              </a:r>
            </a:p>
            <a:p>
              <a:pPr algn="ctr"/>
              <a:r>
                <a:rPr lang="en-US" dirty="0"/>
                <a:t>Algorithm</a:t>
              </a:r>
            </a:p>
          </p:txBody>
        </p:sp>
      </p:grpSp>
      <p:cxnSp>
        <p:nvCxnSpPr>
          <p:cNvPr id="39" name="Elbow Connector 38"/>
          <p:cNvCxnSpPr/>
          <p:nvPr/>
        </p:nvCxnSpPr>
        <p:spPr bwMode="auto">
          <a:xfrm rot="10800000" flipV="1">
            <a:off x="6395102" y="3070428"/>
            <a:ext cx="3311204" cy="1584843"/>
          </a:xfrm>
          <a:prstGeom prst="bentConnector3">
            <a:avLst>
              <a:gd name="adj1" fmla="val 604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Elbow Connector 41"/>
          <p:cNvCxnSpPr/>
          <p:nvPr/>
        </p:nvCxnSpPr>
        <p:spPr bwMode="auto">
          <a:xfrm>
            <a:off x="1987515" y="3117371"/>
            <a:ext cx="3201207" cy="1537900"/>
          </a:xfrm>
          <a:prstGeom prst="bentConnector3">
            <a:avLst>
              <a:gd name="adj1" fmla="val 113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6739945" y="4939434"/>
                <a:ext cx="334463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D/A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digital-to-analog converter</a:t>
                </a:r>
              </a:p>
              <a:p>
                <a:r>
                  <a:rPr lang="en-US" dirty="0"/>
                  <a:t>A/D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analog-to-digital converter</a:t>
                </a: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9945" y="4939434"/>
                <a:ext cx="3344634" cy="646331"/>
              </a:xfrm>
              <a:prstGeom prst="rect">
                <a:avLst/>
              </a:prstGeom>
              <a:blipFill rotWithShape="0">
                <a:blip r:embed="rId2"/>
                <a:stretch>
                  <a:fillRect l="-1642" t="-4717" r="-1095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 28"/>
          <p:cNvSpPr/>
          <p:nvPr/>
        </p:nvSpPr>
        <p:spPr bwMode="auto">
          <a:xfrm>
            <a:off x="3417195" y="2964432"/>
            <a:ext cx="708338" cy="365139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Futura Bk BT"/>
              </a:rPr>
              <a:t>Hold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7293733" y="2936528"/>
            <a:ext cx="1107584" cy="365139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Futura Bk BT"/>
              </a:rPr>
              <a:t>Sampler</a:t>
            </a:r>
          </a:p>
        </p:txBody>
      </p:sp>
      <p:cxnSp>
        <p:nvCxnSpPr>
          <p:cNvPr id="43" name="Straight Arrow Connector 42"/>
          <p:cNvCxnSpPr/>
          <p:nvPr/>
        </p:nvCxnSpPr>
        <p:spPr bwMode="auto">
          <a:xfrm flipV="1">
            <a:off x="3015799" y="3160001"/>
            <a:ext cx="412128" cy="240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4" name="Straight Arrow Connector 43"/>
          <p:cNvCxnSpPr/>
          <p:nvPr/>
        </p:nvCxnSpPr>
        <p:spPr bwMode="auto">
          <a:xfrm flipV="1">
            <a:off x="4123383" y="3162146"/>
            <a:ext cx="581699" cy="26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2" name="Straight Arrow Connector 51"/>
          <p:cNvCxnSpPr/>
          <p:nvPr/>
        </p:nvCxnSpPr>
        <p:spPr bwMode="auto">
          <a:xfrm flipV="1">
            <a:off x="8384143" y="3134243"/>
            <a:ext cx="581699" cy="26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5" name="Group 52"/>
          <p:cNvGrpSpPr/>
          <p:nvPr/>
        </p:nvGrpSpPr>
        <p:grpSpPr>
          <a:xfrm>
            <a:off x="4694248" y="2711746"/>
            <a:ext cx="2174485" cy="863126"/>
            <a:chOff x="3307221" y="2726108"/>
            <a:chExt cx="2221907" cy="863126"/>
          </a:xfrm>
        </p:grpSpPr>
        <p:sp>
          <p:nvSpPr>
            <p:cNvPr id="54" name="Rectangle 53"/>
            <p:cNvSpPr/>
            <p:nvPr/>
          </p:nvSpPr>
          <p:spPr bwMode="auto">
            <a:xfrm>
              <a:off x="3307221" y="2726108"/>
              <a:ext cx="2221907" cy="863126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latin typeface="Arial" pitchFamily="34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478138" y="2845750"/>
              <a:ext cx="186461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Continuous-time</a:t>
              </a:r>
            </a:p>
            <a:p>
              <a:pPr algn="ctr"/>
              <a:r>
                <a:rPr lang="en-US" dirty="0"/>
                <a:t>system</a:t>
              </a:r>
            </a:p>
          </p:txBody>
        </p:sp>
      </p:grpSp>
      <p:cxnSp>
        <p:nvCxnSpPr>
          <p:cNvPr id="56" name="Straight Arrow Connector 55"/>
          <p:cNvCxnSpPr/>
          <p:nvPr/>
        </p:nvCxnSpPr>
        <p:spPr bwMode="auto">
          <a:xfrm flipV="1">
            <a:off x="6877316" y="3144976"/>
            <a:ext cx="412128" cy="240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5" name="Straight Connector 64"/>
          <p:cNvCxnSpPr/>
          <p:nvPr/>
        </p:nvCxnSpPr>
        <p:spPr bwMode="auto">
          <a:xfrm flipV="1">
            <a:off x="2760372" y="2312141"/>
            <a:ext cx="6529588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9" name="TextBox 68"/>
          <p:cNvSpPr txBox="1"/>
          <p:nvPr/>
        </p:nvSpPr>
        <p:spPr>
          <a:xfrm>
            <a:off x="4058370" y="5601558"/>
            <a:ext cx="3298339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  Input u(t) is piecewise constant</a:t>
            </a: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  Look at the sampling points</a:t>
            </a:r>
          </a:p>
        </p:txBody>
      </p:sp>
      <p:sp>
        <p:nvSpPr>
          <p:cNvPr id="33" name="Slide Number Placeholder 3"/>
          <p:cNvSpPr txBox="1">
            <a:spLocks/>
          </p:cNvSpPr>
          <p:nvPr/>
        </p:nvSpPr>
        <p:spPr>
          <a:xfrm>
            <a:off x="1524001" y="214952"/>
            <a:ext cx="511175" cy="304800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F1A7DD10-27AA-4A0A-A1EA-B736EDF22444}" type="slidenum">
              <a:rPr lang="de-DE">
                <a:solidFill>
                  <a:schemeClr val="bg1"/>
                </a:solidFill>
              </a:rPr>
              <a:pPr/>
              <a:t>18</a:t>
            </a:fld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3983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646080" y="2781882"/>
            <a:ext cx="3779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ZOH periodic sampling with period = h</a:t>
            </a:r>
          </a:p>
        </p:txBody>
      </p:sp>
      <p:sp>
        <p:nvSpPr>
          <p:cNvPr id="8" name="Right Arrow 7"/>
          <p:cNvSpPr/>
          <p:nvPr/>
        </p:nvSpPr>
        <p:spPr bwMode="auto">
          <a:xfrm rot="5400000">
            <a:off x="5132293" y="2929415"/>
            <a:ext cx="393106" cy="188007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latin typeface="Arial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" y="85417"/>
            <a:ext cx="11356848" cy="609600"/>
          </a:xfrm>
        </p:spPr>
        <p:txBody>
          <a:bodyPr>
            <a:normAutofit fontScale="90000"/>
          </a:bodyPr>
          <a:lstStyle/>
          <a:p>
            <a:r>
              <a:rPr lang="en-US" dirty="0"/>
              <a:t>Discretized model</a:t>
            </a:r>
          </a:p>
        </p:txBody>
      </p:sp>
      <p:pic>
        <p:nvPicPr>
          <p:cNvPr id="12" name="Picture 11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lum/>
          </a:blip>
          <a:stretch>
            <a:fillRect/>
          </a:stretch>
        </p:blipFill>
        <p:spPr>
          <a:xfrm>
            <a:off x="4815012" y="1621282"/>
            <a:ext cx="1662134" cy="596175"/>
          </a:xfrm>
          <a:prstGeom prst="rect">
            <a:avLst/>
          </a:prstGeom>
        </p:spPr>
      </p:pic>
      <p:pic>
        <p:nvPicPr>
          <p:cNvPr id="13" name="Picture 12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lum/>
          </a:blip>
          <a:stretch>
            <a:fillRect/>
          </a:stretch>
        </p:blipFill>
        <p:spPr>
          <a:xfrm>
            <a:off x="4381475" y="3692128"/>
            <a:ext cx="4346335" cy="2311002"/>
          </a:xfrm>
          <a:prstGeom prst="rect">
            <a:avLst/>
          </a:prstGeom>
        </p:spPr>
      </p:pic>
      <p:sp>
        <p:nvSpPr>
          <p:cNvPr id="9" name="Slide Number Placeholder 3"/>
          <p:cNvSpPr txBox="1">
            <a:spLocks/>
          </p:cNvSpPr>
          <p:nvPr/>
        </p:nvSpPr>
        <p:spPr>
          <a:xfrm>
            <a:off x="1524001" y="214952"/>
            <a:ext cx="511175" cy="304800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F1A7DD10-27AA-4A0A-A1EA-B736EDF22444}" type="slidenum">
              <a:rPr lang="de-DE">
                <a:solidFill>
                  <a:schemeClr val="bg1"/>
                </a:solidFill>
              </a:rPr>
              <a:pPr/>
              <a:t>19</a:t>
            </a:fld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06" y="1261706"/>
            <a:ext cx="4163569" cy="187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090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Image-in-the-loop</a:t>
            </a:r>
          </a:p>
        </p:txBody>
      </p:sp>
      <p:pic>
        <p:nvPicPr>
          <p:cNvPr id="4" name="VG68SKoG7vE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57200" y="1487869"/>
            <a:ext cx="4848916" cy="2727515"/>
          </a:xfrm>
          <a:prstGeom prst="rect">
            <a:avLst/>
          </a:prstGeom>
        </p:spPr>
      </p:pic>
      <p:pic>
        <p:nvPicPr>
          <p:cNvPr id="5" name="ScpgI1w5F6A"/>
          <p:cNvPicPr>
            <a:picLocks noRot="1" noChangeAspect="1"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5824728" y="3280093"/>
            <a:ext cx="5060244" cy="284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3958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Discrete-time control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6144093" y="1788813"/>
            <a:ext cx="1327488" cy="468828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latin typeface="Arial" pitchFamily="34" charset="0"/>
              </a:rPr>
              <a:t>Delay </a:t>
            </a:r>
          </a:p>
        </p:txBody>
      </p:sp>
      <p:cxnSp>
        <p:nvCxnSpPr>
          <p:cNvPr id="10" name="Shape 9"/>
          <p:cNvCxnSpPr>
            <a:stCxn id="6" idx="3"/>
            <a:endCxn id="39" idx="3"/>
          </p:cNvCxnSpPr>
          <p:nvPr/>
        </p:nvCxnSpPr>
        <p:spPr bwMode="auto">
          <a:xfrm flipH="1">
            <a:off x="6440507" y="2023228"/>
            <a:ext cx="1031075" cy="951963"/>
          </a:xfrm>
          <a:prstGeom prst="bentConnector3">
            <a:avLst>
              <a:gd name="adj1" fmla="val -43349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Elbow Connector 15"/>
          <p:cNvCxnSpPr>
            <a:stCxn id="88" idx="1"/>
            <a:endCxn id="79" idx="4"/>
          </p:cNvCxnSpPr>
          <p:nvPr/>
        </p:nvCxnSpPr>
        <p:spPr bwMode="auto">
          <a:xfrm rot="10800000">
            <a:off x="3632916" y="2193247"/>
            <a:ext cx="1692233" cy="1444133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2057401" y="4427654"/>
                <a:ext cx="666567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Closed-loop system </a:t>
                </a:r>
                <a:r>
                  <a:rPr lang="en-US" dirty="0"/>
                  <a:t>with state-feedback control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𝑢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𝑘</m:t>
                        </m:r>
                      </m:e>
                    </m:d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i="1">
                        <a:latin typeface="Cambria Math"/>
                      </a:rPr>
                      <m:t>𝐾𝑥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𝑘</m:t>
                        </m:r>
                      </m:e>
                    </m:d>
                    <m:r>
                      <a:rPr lang="en-US" i="1">
                        <a:latin typeface="Cambria Math"/>
                      </a:rPr>
                      <m:t>+</m:t>
                    </m:r>
                    <m:r>
                      <a:rPr lang="en-US" i="1">
                        <a:latin typeface="Cambria Math"/>
                      </a:rPr>
                      <m:t>𝐹𝑟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1" y="4427654"/>
                <a:ext cx="6665671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823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2068764" y="3989591"/>
                <a:ext cx="55154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Open-loop system, </a:t>
                </a:r>
                <a:r>
                  <a:rPr lang="en-US" dirty="0"/>
                  <a:t>i.e., with u[k]=0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→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𝑥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𝑘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+1</m:t>
                        </m:r>
                      </m:e>
                    </m:d>
                    <m:r>
                      <a:rPr lang="en-US" i="1">
                        <a:latin typeface="Cambria Math"/>
                        <a:ea typeface="Cambria Math"/>
                      </a:rPr>
                      <m:t>=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𝜙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𝑥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[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𝑘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]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8764" y="3989591"/>
                <a:ext cx="5515421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884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Right Arrow 35"/>
          <p:cNvSpPr/>
          <p:nvPr/>
        </p:nvSpPr>
        <p:spPr bwMode="auto">
          <a:xfrm>
            <a:off x="2816550" y="4981343"/>
            <a:ext cx="393106" cy="188007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latin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 bwMode="auto">
              <a:xfrm>
                <a:off x="6009876" y="2765461"/>
                <a:ext cx="430631" cy="419458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  <a:ea typeface="Cambria Math"/>
                        </a:rPr>
                        <m:t>𝜙</m:t>
                      </m:r>
                    </m:oMath>
                  </m:oMathPara>
                </a14:m>
                <a:endParaRPr lang="en-US" dirty="0">
                  <a:latin typeface="Arial" pitchFamily="34" charset="0"/>
                </a:endParaRPr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09876" y="2765461"/>
                <a:ext cx="430631" cy="41945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 bwMode="auto">
              <a:xfrm>
                <a:off x="4243322" y="1823158"/>
                <a:ext cx="445659" cy="395846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>
                          <a:latin typeface="Cambria Math"/>
                          <a:ea typeface="Cambria Math"/>
                        </a:rPr>
                        <m:t>Γ</m:t>
                      </m:r>
                    </m:oMath>
                  </m:oMathPara>
                </a14:m>
                <a:endParaRPr lang="en-US" dirty="0">
                  <a:latin typeface="Arial" pitchFamily="34" charset="0"/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43322" y="1823158"/>
                <a:ext cx="445659" cy="395846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Elbow Connector 47"/>
          <p:cNvCxnSpPr>
            <a:stCxn id="39" idx="1"/>
            <a:endCxn id="115" idx="4"/>
          </p:cNvCxnSpPr>
          <p:nvPr/>
        </p:nvCxnSpPr>
        <p:spPr bwMode="auto">
          <a:xfrm rot="10800000">
            <a:off x="5240625" y="2203978"/>
            <a:ext cx="769250" cy="771212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1" name="Rectangle 50"/>
          <p:cNvSpPr/>
          <p:nvPr/>
        </p:nvSpPr>
        <p:spPr bwMode="auto">
          <a:xfrm>
            <a:off x="8490817" y="1795254"/>
            <a:ext cx="422044" cy="423749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Arial" pitchFamily="34" charset="0"/>
              </a:rPr>
              <a:t>C</a:t>
            </a:r>
          </a:p>
        </p:txBody>
      </p:sp>
      <p:cxnSp>
        <p:nvCxnSpPr>
          <p:cNvPr id="52" name="Straight Connector 51"/>
          <p:cNvCxnSpPr/>
          <p:nvPr/>
        </p:nvCxnSpPr>
        <p:spPr bwMode="auto">
          <a:xfrm>
            <a:off x="7889002" y="2016020"/>
            <a:ext cx="596722" cy="688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6" name="TextBox 75"/>
          <p:cNvSpPr txBox="1"/>
          <p:nvPr/>
        </p:nvSpPr>
        <p:spPr>
          <a:xfrm>
            <a:off x="1932900" y="1768241"/>
            <a:ext cx="264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</a:t>
            </a:r>
          </a:p>
        </p:txBody>
      </p:sp>
      <p:sp>
        <p:nvSpPr>
          <p:cNvPr id="77" name="Rectangle 76"/>
          <p:cNvSpPr/>
          <p:nvPr/>
        </p:nvSpPr>
        <p:spPr bwMode="auto">
          <a:xfrm>
            <a:off x="2620576" y="1823157"/>
            <a:ext cx="432787" cy="395847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Arial" pitchFamily="34" charset="0"/>
              </a:rPr>
              <a:t>F</a:t>
            </a:r>
          </a:p>
        </p:txBody>
      </p:sp>
      <p:cxnSp>
        <p:nvCxnSpPr>
          <p:cNvPr id="78" name="Straight Connector 77"/>
          <p:cNvCxnSpPr>
            <a:endCxn id="79" idx="2"/>
          </p:cNvCxnSpPr>
          <p:nvPr/>
        </p:nvCxnSpPr>
        <p:spPr bwMode="auto">
          <a:xfrm>
            <a:off x="3044783" y="2014642"/>
            <a:ext cx="394948" cy="473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9" name="Oval 78"/>
          <p:cNvSpPr/>
          <p:nvPr/>
        </p:nvSpPr>
        <p:spPr bwMode="auto">
          <a:xfrm>
            <a:off x="3439732" y="1845515"/>
            <a:ext cx="386365" cy="347730"/>
          </a:xfrm>
          <a:prstGeom prst="ellipse">
            <a:avLst/>
          </a:prstGeom>
          <a:solidFill>
            <a:schemeClr val="tx1">
              <a:alpha val="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latin typeface="Arial" pitchFamily="34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3169269" y="166521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3605007" y="209114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</a:t>
            </a:r>
          </a:p>
        </p:txBody>
      </p:sp>
      <p:sp>
        <p:nvSpPr>
          <p:cNvPr id="88" name="Rectangle 87"/>
          <p:cNvSpPr/>
          <p:nvPr/>
        </p:nvSpPr>
        <p:spPr bwMode="auto">
          <a:xfrm>
            <a:off x="5325147" y="3420137"/>
            <a:ext cx="445658" cy="434483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Arial" pitchFamily="34" charset="0"/>
              </a:rPr>
              <a:t>K</a:t>
            </a:r>
          </a:p>
        </p:txBody>
      </p:sp>
      <p:cxnSp>
        <p:nvCxnSpPr>
          <p:cNvPr id="112" name="Straight Arrow Connector 111"/>
          <p:cNvCxnSpPr/>
          <p:nvPr/>
        </p:nvCxnSpPr>
        <p:spPr bwMode="auto">
          <a:xfrm>
            <a:off x="2267752" y="2025819"/>
            <a:ext cx="360608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4" name="Straight Arrow Connector 113"/>
          <p:cNvCxnSpPr/>
          <p:nvPr/>
        </p:nvCxnSpPr>
        <p:spPr bwMode="auto">
          <a:xfrm>
            <a:off x="3849707" y="2023672"/>
            <a:ext cx="360608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5" name="Oval 114"/>
          <p:cNvSpPr/>
          <p:nvPr/>
        </p:nvSpPr>
        <p:spPr bwMode="auto">
          <a:xfrm>
            <a:off x="5047443" y="1856248"/>
            <a:ext cx="386365" cy="347730"/>
          </a:xfrm>
          <a:prstGeom prst="ellipse">
            <a:avLst/>
          </a:prstGeom>
          <a:solidFill>
            <a:schemeClr val="tx1">
              <a:alpha val="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latin typeface="Arial" pitchFamily="34" charset="0"/>
            </a:endParaRPr>
          </a:p>
        </p:txBody>
      </p:sp>
      <p:cxnSp>
        <p:nvCxnSpPr>
          <p:cNvPr id="116" name="Straight Arrow Connector 115"/>
          <p:cNvCxnSpPr/>
          <p:nvPr/>
        </p:nvCxnSpPr>
        <p:spPr bwMode="auto">
          <a:xfrm>
            <a:off x="4684689" y="2008646"/>
            <a:ext cx="360608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8" name="Straight Arrow Connector 117"/>
          <p:cNvCxnSpPr>
            <a:endCxn id="6" idx="1"/>
          </p:cNvCxnSpPr>
          <p:nvPr/>
        </p:nvCxnSpPr>
        <p:spPr bwMode="auto">
          <a:xfrm flipV="1">
            <a:off x="5442397" y="2023227"/>
            <a:ext cx="701697" cy="903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9" name="Straight Arrow Connector 118"/>
          <p:cNvCxnSpPr/>
          <p:nvPr/>
        </p:nvCxnSpPr>
        <p:spPr bwMode="auto">
          <a:xfrm>
            <a:off x="8923594" y="2010793"/>
            <a:ext cx="360608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1" name="Shape 120"/>
          <p:cNvCxnSpPr>
            <a:endCxn id="88" idx="3"/>
          </p:cNvCxnSpPr>
          <p:nvPr/>
        </p:nvCxnSpPr>
        <p:spPr bwMode="auto">
          <a:xfrm rot="10800000" flipV="1">
            <a:off x="5770807" y="2036554"/>
            <a:ext cx="2153993" cy="1600824"/>
          </a:xfrm>
          <a:prstGeom prst="bentConnector3">
            <a:avLst>
              <a:gd name="adj1" fmla="val -55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2" name="Rectangle 121"/>
          <p:cNvSpPr/>
          <p:nvPr/>
        </p:nvSpPr>
        <p:spPr bwMode="auto">
          <a:xfrm>
            <a:off x="3941920" y="1508904"/>
            <a:ext cx="5055365" cy="1854557"/>
          </a:xfrm>
          <a:prstGeom prst="rect">
            <a:avLst/>
          </a:prstGeom>
          <a:solidFill>
            <a:schemeClr val="accent1">
              <a:alpha val="0"/>
            </a:schemeClr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latin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28084" y="54462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2"/>
            <a:r>
              <a:rPr lang="en-US" dirty="0">
                <a:solidFill>
                  <a:srgbClr val="FF0000"/>
                </a:solidFill>
              </a:rPr>
              <a:t>r = reference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K = feedback gain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F = feedforward gain</a:t>
            </a:r>
          </a:p>
        </p:txBody>
      </p:sp>
      <p:sp>
        <p:nvSpPr>
          <p:cNvPr id="42" name="Slide Number Placeholder 3"/>
          <p:cNvSpPr txBox="1">
            <a:spLocks/>
          </p:cNvSpPr>
          <p:nvPr/>
        </p:nvSpPr>
        <p:spPr>
          <a:xfrm>
            <a:off x="1546226" y="212229"/>
            <a:ext cx="511175" cy="304800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F1A7DD10-27AA-4A0A-A1EA-B736EDF22444}" type="slidenum">
              <a:rPr lang="de-DE">
                <a:solidFill>
                  <a:schemeClr val="bg1"/>
                </a:solidFill>
              </a:rPr>
              <a:pPr/>
              <a:t>20</a:t>
            </a:fld>
            <a:endParaRPr lang="de-DE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9463576" y="975674"/>
                <a:ext cx="279493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FF0000"/>
                          </a:solidFill>
                          <a:latin typeface="Cambria Math"/>
                        </a:rPr>
                        <m:t>𝑥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𝑘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+1</m:t>
                          </m:r>
                        </m:e>
                      </m:d>
                      <m:r>
                        <a:rPr lang="en-US" i="1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𝜙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𝑥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𝑘</m:t>
                          </m:r>
                        </m:e>
                      </m:d>
                      <m:r>
                        <a:rPr lang="en-US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r>
                        <m:rPr>
                          <m:sty m:val="p"/>
                        </m:rPr>
                        <a:rPr lang="el-GR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Γ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𝑢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𝑘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rgbClr val="FF0000"/>
                  </a:solidFill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𝑦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𝑘</m:t>
                          </m:r>
                        </m:e>
                      </m:d>
                      <m:r>
                        <a:rPr lang="en-US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𝐶𝑥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[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𝑘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]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3576" y="975674"/>
                <a:ext cx="2794932" cy="646331"/>
              </a:xfrm>
              <a:prstGeom prst="rect">
                <a:avLst/>
              </a:prstGeom>
              <a:blipFill rotWithShape="0">
                <a:blip r:embed="rId7"/>
                <a:stretch>
                  <a:fillRect b="-84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657195" y="1562645"/>
                <a:ext cx="67287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𝑥</m:t>
                      </m:r>
                      <m:r>
                        <a:rPr lang="en-US" i="1">
                          <a:latin typeface="Cambria Math"/>
                        </a:rPr>
                        <m:t>[</m:t>
                      </m:r>
                      <m:r>
                        <a:rPr lang="en-US" i="1">
                          <a:latin typeface="Cambria Math"/>
                        </a:rPr>
                        <m:t>𝑘</m:t>
                      </m:r>
                      <m:r>
                        <a:rPr lang="en-US" i="1">
                          <a:latin typeface="Cambria Math"/>
                        </a:rPr>
                        <m:t>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7195" y="1562645"/>
                <a:ext cx="672877" cy="369332"/>
              </a:xfrm>
              <a:prstGeom prst="rect">
                <a:avLst/>
              </a:prstGeom>
              <a:blipFill rotWithShape="0">
                <a:blip r:embed="rId8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5191956" y="1547017"/>
                <a:ext cx="10768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𝑥</m:t>
                      </m:r>
                      <m:r>
                        <a:rPr lang="en-US" i="1">
                          <a:latin typeface="Cambria Math"/>
                        </a:rPr>
                        <m:t>[</m:t>
                      </m:r>
                      <m:r>
                        <a:rPr lang="en-US" i="1">
                          <a:latin typeface="Cambria Math"/>
                        </a:rPr>
                        <m:t>𝑘</m:t>
                      </m:r>
                      <m:r>
                        <a:rPr lang="en-US" i="1">
                          <a:latin typeface="Cambria Math"/>
                        </a:rPr>
                        <m:t>+1]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1956" y="1547017"/>
                <a:ext cx="1076833" cy="369332"/>
              </a:xfrm>
              <a:prstGeom prst="rect">
                <a:avLst/>
              </a:prstGeom>
              <a:blipFill rotWithShape="0">
                <a:blip r:embed="rId9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9463576" y="1814407"/>
                <a:ext cx="5937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y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[</m:t>
                    </m:r>
                    <m:r>
                      <a:rPr lang="en-US" i="1">
                        <a:latin typeface="Cambria Math"/>
                      </a:rPr>
                      <m:t>𝑘</m:t>
                    </m:r>
                    <m:r>
                      <a:rPr lang="en-US" i="1">
                        <a:latin typeface="Cambria Math"/>
                      </a:rPr>
                      <m:t>]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3576" y="1814407"/>
                <a:ext cx="593752" cy="369332"/>
              </a:xfrm>
              <a:prstGeom prst="rect">
                <a:avLst/>
              </a:prstGeom>
              <a:blipFill rotWithShape="0">
                <a:blip r:embed="rId10"/>
                <a:stretch>
                  <a:fillRect l="-8163" t="-10000" r="-102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>
                <a:off x="3694663" y="1604147"/>
                <a:ext cx="6706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latin typeface="Cambria Math"/>
                        </a:rPr>
                        <m:t>u</m:t>
                      </m:r>
                      <m:r>
                        <a:rPr lang="en-US" i="1">
                          <a:latin typeface="Cambria Math"/>
                        </a:rPr>
                        <m:t>[</m:t>
                      </m:r>
                      <m:r>
                        <a:rPr lang="en-US" i="1">
                          <a:latin typeface="Cambria Math"/>
                        </a:rPr>
                        <m:t>𝑘</m:t>
                      </m:r>
                      <m:r>
                        <a:rPr lang="en-US" i="1">
                          <a:latin typeface="Cambria Math"/>
                        </a:rPr>
                        <m:t>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4663" y="1604147"/>
                <a:ext cx="670696" cy="369332"/>
              </a:xfrm>
              <a:prstGeom prst="rect">
                <a:avLst/>
              </a:prstGeom>
              <a:blipFill rotWithShape="0">
                <a:blip r:embed="rId11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3339025" y="4890679"/>
                <a:ext cx="33807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𝑥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𝑘</m:t>
                          </m:r>
                          <m:r>
                            <a:rPr lang="en-US" i="1">
                              <a:latin typeface="Cambria Math"/>
                            </a:rPr>
                            <m:t>+1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𝜙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l-GR" i="1">
                              <a:latin typeface="Cambria Math"/>
                              <a:ea typeface="Cambria Math"/>
                            </a:rPr>
                            <m:t>Γ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𝐾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𝑥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𝑘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+</m:t>
                      </m:r>
                      <m:r>
                        <m:rPr>
                          <m:sty m:val="p"/>
                        </m:rPr>
                        <a:rPr lang="el-GR" i="1">
                          <a:latin typeface="Cambria Math"/>
                          <a:ea typeface="Cambria Math"/>
                        </a:rPr>
                        <m:t>Γ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𝐹𝑟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9025" y="4890679"/>
                <a:ext cx="3380797" cy="369332"/>
              </a:xfrm>
              <a:prstGeom prst="rect">
                <a:avLst/>
              </a:prstGeom>
              <a:blipFill rotWithShape="0">
                <a:blip r:embed="rId12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40840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6" grpId="0" animBg="1"/>
      <p:bldP spid="3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Controller design: LQR tracking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000" dirty="0"/>
                  <a:t>LQR tracking controller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𝑘h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)=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𝑘h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)+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𝑘h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)−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𝑘h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;</a:t>
                </a:r>
              </a:p>
              <a:p>
                <a:endParaRPr lang="en-US" sz="2000" dirty="0"/>
              </a:p>
              <a:p>
                <a:r>
                  <a:rPr lang="en-US" sz="2000" dirty="0"/>
                  <a:t>New state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𝑘h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e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𝑘h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eqArr>
                      </m:e>
                    </m:d>
                  </m:oMath>
                </a14:m>
                <a:endParaRPr lang="en-US" sz="2000" dirty="0"/>
              </a:p>
              <a:p>
                <a:endParaRPr lang="en-US" sz="2000" dirty="0"/>
              </a:p>
              <a:p>
                <a:r>
                  <a:rPr lang="en-US" sz="2000" dirty="0"/>
                  <a:t>New state space: 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𝑘h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e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𝑘h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sty m:val="p"/>
                                  <m:brk m:alnAt="7"/>
                                </m:rPr>
                                <a:rPr lang="el-GR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Φ</m:t>
                              </m:r>
                            </m:e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𝑘h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e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𝑘h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2000" dirty="0"/>
                  <a:t>+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m:rPr>
                                <m:sty m:val="p"/>
                              </m:rPr>
                              <a:rPr lang="el-GR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Γ</m:t>
                            </m:r>
                          </m:e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eqAr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𝑘h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20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𝑘h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)=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𝑘h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522" t="-11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7984446" y="1617055"/>
            <a:ext cx="1861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Discretized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7622779" y="3051020"/>
                <a:ext cx="282461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         Achieve y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r as 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→∞</m:t>
                    </m:r>
                  </m:oMath>
                </a14:m>
                <a:endParaRPr lang="en-US" dirty="0">
                  <a:latin typeface="Futura Bk BT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2779" y="3051020"/>
                <a:ext cx="2824619" cy="369332"/>
              </a:xfrm>
              <a:prstGeom prst="rect">
                <a:avLst/>
              </a:prstGeom>
              <a:blipFill rotWithShape="0">
                <a:blip r:embed="rId3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/>
          <p:cNvCxnSpPr>
            <a:endCxn id="6" idx="0"/>
          </p:cNvCxnSpPr>
          <p:nvPr/>
        </p:nvCxnSpPr>
        <p:spPr bwMode="auto">
          <a:xfrm flipH="1">
            <a:off x="9035088" y="2642812"/>
            <a:ext cx="136344" cy="40820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984836" y="5626922"/>
                <a:ext cx="1542089" cy="8622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LQR design for</a:t>
                </a:r>
              </a:p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,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m:rPr>
                                <m:sty m:val="p"/>
                              </m:rPr>
                              <a:rPr lang="el-GR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Γ</m:t>
                            </m:r>
                          </m:e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eqArr>
                      </m:e>
                    </m:d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4836" y="5626922"/>
                <a:ext cx="1542089" cy="862287"/>
              </a:xfrm>
              <a:prstGeom prst="rect">
                <a:avLst/>
              </a:prstGeom>
              <a:blipFill rotWithShape="0">
                <a:blip r:embed="rId4"/>
                <a:stretch>
                  <a:fillRect l="-3557" t="-3521" r="-23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Down Arrow 8"/>
          <p:cNvSpPr/>
          <p:nvPr/>
        </p:nvSpPr>
        <p:spPr bwMode="auto">
          <a:xfrm>
            <a:off x="5423748" y="5225718"/>
            <a:ext cx="484632" cy="3810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0" name="Slide Number Placeholder 3"/>
          <p:cNvSpPr txBox="1">
            <a:spLocks/>
          </p:cNvSpPr>
          <p:nvPr/>
        </p:nvSpPr>
        <p:spPr>
          <a:xfrm>
            <a:off x="1524000" y="200026"/>
            <a:ext cx="463550" cy="366713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0" hangingPunct="0">
              <a:spcBef>
                <a:spcPct val="50000"/>
              </a:spcBef>
              <a:defRPr/>
            </a:pPr>
            <a:r>
              <a:rPr lang="en-US" dirty="0">
                <a:solidFill>
                  <a:srgbClr val="FFFFFF"/>
                </a:solidFill>
                <a:cs typeface="Arial" charset="0"/>
              </a:rPr>
              <a:t>27</a:t>
            </a:r>
            <a:endParaRPr lang="en-US" sz="1400" dirty="0">
              <a:solidFill>
                <a:srgbClr val="FFFFFF"/>
              </a:solidFill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7984446" y="1901988"/>
                <a:ext cx="279493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FF0000"/>
                          </a:solidFill>
                          <a:latin typeface="Cambria Math"/>
                        </a:rPr>
                        <m:t>𝑥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𝑘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+1</m:t>
                          </m:r>
                        </m:e>
                      </m:d>
                      <m:r>
                        <a:rPr lang="en-US" i="1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𝜙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𝑥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𝑘</m:t>
                          </m:r>
                        </m:e>
                      </m:d>
                      <m:r>
                        <a:rPr lang="en-US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r>
                        <m:rPr>
                          <m:sty m:val="p"/>
                        </m:rPr>
                        <a:rPr lang="el-GR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Γ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𝑢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𝑘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rgbClr val="FF0000"/>
                  </a:solidFill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𝑦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𝑘</m:t>
                          </m:r>
                        </m:e>
                      </m:d>
                      <m:r>
                        <a:rPr lang="en-US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𝐶𝑥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[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𝑘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]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4446" y="1901988"/>
                <a:ext cx="2794932" cy="646331"/>
              </a:xfrm>
              <a:prstGeom prst="rect">
                <a:avLst/>
              </a:prstGeom>
              <a:blipFill rotWithShape="0">
                <a:blip r:embed="rId5"/>
                <a:stretch>
                  <a:fillRect b="-84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9157" y="3830721"/>
            <a:ext cx="3584549" cy="268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439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Image-based control: pipelined control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1434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Pipelined control systems</a:t>
            </a:r>
          </a:p>
        </p:txBody>
      </p:sp>
      <p:sp>
        <p:nvSpPr>
          <p:cNvPr id="64" name="Slide Number Placeholder 3"/>
          <p:cNvSpPr txBox="1">
            <a:spLocks/>
          </p:cNvSpPr>
          <p:nvPr/>
        </p:nvSpPr>
        <p:spPr>
          <a:xfrm>
            <a:off x="1524000" y="200026"/>
            <a:ext cx="463550" cy="366713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0" hangingPunct="0">
              <a:spcBef>
                <a:spcPct val="50000"/>
              </a:spcBef>
              <a:defRPr/>
            </a:pPr>
            <a:r>
              <a:rPr lang="en-US" dirty="0">
                <a:solidFill>
                  <a:srgbClr val="FFFFFF"/>
                </a:solidFill>
                <a:cs typeface="Arial" charset="0"/>
              </a:rPr>
              <a:t>9</a:t>
            </a:r>
            <a:endParaRPr lang="en-US" sz="1400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5160" y="1360409"/>
            <a:ext cx="5254752" cy="16529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3602118"/>
            <a:ext cx="7449312" cy="292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117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Pipelined control systems</a:t>
            </a:r>
          </a:p>
        </p:txBody>
      </p:sp>
      <p:sp>
        <p:nvSpPr>
          <p:cNvPr id="64" name="Slide Number Placeholder 3"/>
          <p:cNvSpPr txBox="1">
            <a:spLocks/>
          </p:cNvSpPr>
          <p:nvPr/>
        </p:nvSpPr>
        <p:spPr>
          <a:xfrm>
            <a:off x="1524000" y="200026"/>
            <a:ext cx="463550" cy="366713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0" hangingPunct="0">
              <a:spcBef>
                <a:spcPct val="50000"/>
              </a:spcBef>
              <a:defRPr/>
            </a:pPr>
            <a:r>
              <a:rPr lang="en-US" dirty="0">
                <a:solidFill>
                  <a:srgbClr val="FFFFFF"/>
                </a:solidFill>
                <a:cs typeface="Arial" charset="0"/>
              </a:rPr>
              <a:t>9</a:t>
            </a:r>
            <a:endParaRPr lang="en-US" sz="14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524000" y="1476698"/>
            <a:ext cx="9576816" cy="1447800"/>
          </a:xfrm>
        </p:spPr>
        <p:txBody>
          <a:bodyPr>
            <a:noAutofit/>
          </a:bodyPr>
          <a:lstStyle/>
          <a:p>
            <a:r>
              <a:rPr lang="en-US" sz="2000" dirty="0"/>
              <a:t>If frames can be processed independently, we can increase the rate of sensor-data processing by processing frames in parallel on multiple cores;</a:t>
            </a:r>
          </a:p>
          <a:p>
            <a:r>
              <a:rPr lang="en-US" sz="2000" dirty="0"/>
              <a:t>Sensor processing rate can be increased while the sensing delay remains long.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590544"/>
            <a:ext cx="7449312" cy="292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1083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Pipelined control systems</a:t>
            </a:r>
          </a:p>
        </p:txBody>
      </p:sp>
      <p:sp>
        <p:nvSpPr>
          <p:cNvPr id="64" name="Slide Number Placeholder 3"/>
          <p:cNvSpPr txBox="1">
            <a:spLocks/>
          </p:cNvSpPr>
          <p:nvPr/>
        </p:nvSpPr>
        <p:spPr>
          <a:xfrm>
            <a:off x="1524000" y="200026"/>
            <a:ext cx="463550" cy="366713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0" hangingPunct="0">
              <a:spcBef>
                <a:spcPct val="50000"/>
              </a:spcBef>
              <a:defRPr/>
            </a:pPr>
            <a:r>
              <a:rPr lang="en-US" dirty="0">
                <a:solidFill>
                  <a:srgbClr val="FFFFFF"/>
                </a:solidFill>
                <a:cs typeface="Arial" charset="0"/>
              </a:rPr>
              <a:t>9</a:t>
            </a:r>
            <a:endParaRPr lang="en-US" sz="1400" dirty="0">
              <a:solidFill>
                <a:srgbClr val="FFFFFF"/>
              </a:solidFill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755775" y="1385258"/>
                <a:ext cx="8229600" cy="1447800"/>
              </a:xfrm>
            </p:spPr>
            <p:txBody>
              <a:bodyPr>
                <a:normAutofit/>
              </a:bodyPr>
              <a:lstStyle/>
              <a:p>
                <a:r>
                  <a:rPr lang="en-US" sz="2000" dirty="0"/>
                  <a:t>Sampling period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den>
                    </m:f>
                  </m:oMath>
                </a14:m>
                <a:r>
                  <a:rPr lang="en-US" sz="2000" dirty="0"/>
                  <a:t>; </a:t>
                </a:r>
              </a:p>
              <a:p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2000" dirty="0"/>
                  <a:t>= number of available control computing cores;</a:t>
                </a:r>
              </a:p>
              <a:p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2000" dirty="0"/>
                  <a:t>=3 in this example;</a:t>
                </a:r>
              </a:p>
            </p:txBody>
          </p:sp>
        </mc:Choice>
        <mc:Fallback xmlns="">
          <p:sp>
            <p:nvSpPr>
              <p:cNvPr id="7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55775" y="1385258"/>
                <a:ext cx="8229600" cy="1447800"/>
              </a:xfrm>
              <a:blipFill rotWithShape="0">
                <a:blip r:embed="rId2"/>
                <a:stretch>
                  <a:fillRect l="-667" t="-21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3590544"/>
            <a:ext cx="7449312" cy="292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5935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Pipelined control systems: model</a:t>
            </a:r>
          </a:p>
        </p:txBody>
      </p:sp>
      <p:sp>
        <p:nvSpPr>
          <p:cNvPr id="64" name="Slide Number Placeholder 3"/>
          <p:cNvSpPr txBox="1">
            <a:spLocks/>
          </p:cNvSpPr>
          <p:nvPr/>
        </p:nvSpPr>
        <p:spPr>
          <a:xfrm>
            <a:off x="1524000" y="200026"/>
            <a:ext cx="463550" cy="366713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0" hangingPunct="0">
              <a:spcBef>
                <a:spcPct val="50000"/>
              </a:spcBef>
              <a:defRPr/>
            </a:pPr>
            <a:r>
              <a:rPr lang="en-US" dirty="0">
                <a:solidFill>
                  <a:srgbClr val="FFFFFF"/>
                </a:solidFill>
                <a:cs typeface="Arial" charset="0"/>
              </a:rPr>
              <a:t>9</a:t>
            </a:r>
            <a:endParaRPr lang="en-US" sz="1400" dirty="0">
              <a:solidFill>
                <a:srgbClr val="FFFFFF"/>
              </a:solidFill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670304" y="1275530"/>
                <a:ext cx="9464040" cy="1447800"/>
              </a:xfrm>
            </p:spPr>
            <p:txBody>
              <a:bodyPr>
                <a:normAutofit/>
              </a:bodyPr>
              <a:lstStyle/>
              <a:p>
                <a:r>
                  <a:rPr lang="en-US" sz="2000" dirty="0"/>
                  <a:t>Plant in continuous-time: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𝐴𝑥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)+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𝐵𝑢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dirty="0"/>
              </a:p>
              <a:p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sz="2000" dirty="0"/>
                  <a:t>= sensor-to-actuator delay </a:t>
                </a:r>
              </a:p>
            </p:txBody>
          </p:sp>
        </mc:Choice>
        <mc:Fallback xmlns="">
          <p:sp>
            <p:nvSpPr>
              <p:cNvPr id="8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70304" y="1275530"/>
                <a:ext cx="9464040" cy="1447800"/>
              </a:xfrm>
              <a:blipFill rotWithShape="0">
                <a:blip r:embed="rId2"/>
                <a:stretch>
                  <a:fillRect l="-580" t="-37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3590544"/>
            <a:ext cx="7449312" cy="292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0610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Pipelined control systems: model</a:t>
            </a:r>
          </a:p>
        </p:txBody>
      </p:sp>
      <p:sp>
        <p:nvSpPr>
          <p:cNvPr id="64" name="Slide Number Placeholder 3"/>
          <p:cNvSpPr txBox="1">
            <a:spLocks/>
          </p:cNvSpPr>
          <p:nvPr/>
        </p:nvSpPr>
        <p:spPr>
          <a:xfrm>
            <a:off x="1524000" y="200026"/>
            <a:ext cx="463550" cy="366713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0" hangingPunct="0">
              <a:spcBef>
                <a:spcPct val="50000"/>
              </a:spcBef>
              <a:defRPr/>
            </a:pPr>
            <a:r>
              <a:rPr lang="en-US" dirty="0">
                <a:solidFill>
                  <a:srgbClr val="FFFFFF"/>
                </a:solidFill>
                <a:cs typeface="Arial" charset="0"/>
              </a:rPr>
              <a:t>9</a:t>
            </a:r>
            <a:endParaRPr lang="en-US" sz="1400" dirty="0">
              <a:solidFill>
                <a:srgbClr val="FFFFFF"/>
              </a:solidFill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011934" y="1158632"/>
                <a:ext cx="8229600" cy="2716666"/>
              </a:xfrm>
            </p:spPr>
            <p:txBody>
              <a:bodyPr>
                <a:normAutofit/>
              </a:bodyPr>
              <a:lstStyle/>
              <a:p>
                <a:r>
                  <a:rPr lang="en-US" sz="2000" dirty="0"/>
                  <a:t>Plant in continuous-time: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𝐴𝑥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)+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𝐵𝑢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dirty="0"/>
              </a:p>
              <a:p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sz="2000" dirty="0"/>
                  <a:t>= sensor-to-actuator delay;</a:t>
                </a:r>
                <a:r>
                  <a:rPr lang="en-US" sz="20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  <a:p>
                <a:r>
                  <a:rPr lang="en-US" sz="2000" dirty="0"/>
                  <a:t>Discretized model: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𝑘h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𝑘h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l-G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𝑢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𝑘h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dirty="0"/>
              </a:p>
              <a:p>
                <a:pPr marL="0" indent="0">
                  <a:buNone/>
                </a:pPr>
                <a:r>
                  <a:rPr lang="en-US" sz="2000" dirty="0"/>
                  <a:t>     where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𝐴h</m:t>
                          </m:r>
                        </m:sup>
                      </m:sSup>
                    </m:oMath>
                  </m:oMathPara>
                </a14:m>
                <a:endParaRPr lang="en-US" sz="2000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Γ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sup>
                        <m:e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𝐴𝑠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𝑑𝑠</m:t>
                          </m:r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011934" y="1158632"/>
                <a:ext cx="8229600" cy="2716666"/>
              </a:xfrm>
              <a:blipFill rotWithShape="0">
                <a:blip r:embed="rId2"/>
                <a:stretch>
                  <a:fillRect l="-667" t="-2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3590544"/>
            <a:ext cx="7449312" cy="292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1610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16" y="383382"/>
            <a:ext cx="11353800" cy="628406"/>
          </a:xfrm>
        </p:spPr>
        <p:txBody>
          <a:bodyPr>
            <a:normAutofit fontScale="90000"/>
          </a:bodyPr>
          <a:lstStyle/>
          <a:p>
            <a:r>
              <a:rPr lang="en-US" dirty="0"/>
              <a:t>Pipelined control systems: timing and signals</a:t>
            </a:r>
          </a:p>
        </p:txBody>
      </p:sp>
      <p:sp>
        <p:nvSpPr>
          <p:cNvPr id="64" name="Slide Number Placeholder 3"/>
          <p:cNvSpPr txBox="1">
            <a:spLocks/>
          </p:cNvSpPr>
          <p:nvPr/>
        </p:nvSpPr>
        <p:spPr>
          <a:xfrm>
            <a:off x="1524000" y="200026"/>
            <a:ext cx="463550" cy="366713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0" hangingPunct="0">
              <a:spcBef>
                <a:spcPct val="50000"/>
              </a:spcBef>
              <a:defRPr/>
            </a:pPr>
            <a:r>
              <a:rPr lang="en-US" dirty="0">
                <a:solidFill>
                  <a:srgbClr val="FFFFFF"/>
                </a:solidFill>
                <a:cs typeface="Arial" charset="0"/>
              </a:rPr>
              <a:t>9</a:t>
            </a:r>
            <a:endParaRPr lang="en-US" sz="1400" dirty="0">
              <a:solidFill>
                <a:srgbClr val="FFFFFF"/>
              </a:solidFill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755775" y="1568138"/>
                <a:ext cx="8229600" cy="1447800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sz="2000" dirty="0"/>
                  <a:t>= sensor-to-actuator delay;</a:t>
                </a:r>
                <a:r>
                  <a:rPr lang="en-US" sz="20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  <a:p>
                <a:r>
                  <a:rPr lang="en-US" sz="2000" dirty="0"/>
                  <a:t>Discretized model: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𝑘h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l-G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𝑢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𝑘h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dirty="0"/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8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55775" y="1568138"/>
                <a:ext cx="8229600" cy="1447800"/>
              </a:xfrm>
              <a:blipFill rotWithShape="0">
                <a:blip r:embed="rId2"/>
                <a:stretch>
                  <a:fillRect l="-667" t="-21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2583" y="2838910"/>
            <a:ext cx="9144000" cy="366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6587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Pipelined control: model transformation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sz="2000" dirty="0"/>
                  <a:t>= sensor-to-actuator delay;</a:t>
                </a:r>
                <a:r>
                  <a:rPr lang="en-US" sz="20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  <a:p>
                <a:r>
                  <a:rPr lang="en-US" sz="2000" dirty="0"/>
                  <a:t>Discretized model: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𝑘h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𝑘h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l-G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𝑢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𝑘h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dirty="0"/>
              </a:p>
              <a:p>
                <a:endParaRPr lang="en-US" sz="2000" dirty="0"/>
              </a:p>
              <a:p>
                <a:r>
                  <a:rPr lang="en-US" sz="2000" dirty="0">
                    <a:solidFill>
                      <a:srgbClr val="FF0000"/>
                    </a:solidFill>
                  </a:rPr>
                  <a:t>We would like transform the above delayed model into non-delayed model and apply standard control design techniques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>
                    <a:solidFill>
                      <a:srgbClr val="FF0000"/>
                    </a:solidFill>
                  </a:rPr>
                  <a:t> we only know that</a:t>
                </a:r>
              </a:p>
              <a:p>
                <a:endParaRPr lang="en-US" sz="2000" dirty="0"/>
              </a:p>
              <a:p>
                <a:r>
                  <a:rPr lang="en-US" sz="2000" dirty="0"/>
                  <a:t>Define augmented states: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𝑧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𝑘h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𝑘h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𝑘h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𝑘h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𝑘h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+2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…</m:t>
                              </m:r>
                            </m:e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𝑘h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  <m:r>
                                <m:rPr>
                                  <m:nor/>
                                </m:rPr>
                                <a:rPr lang="en-US" sz="2000" dirty="0"/>
                                <m:t>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522" t="-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 txBox="1">
            <a:spLocks/>
          </p:cNvSpPr>
          <p:nvPr/>
        </p:nvSpPr>
        <p:spPr>
          <a:xfrm>
            <a:off x="1524000" y="200026"/>
            <a:ext cx="463550" cy="366713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0" hangingPunct="0">
              <a:spcBef>
                <a:spcPct val="50000"/>
              </a:spcBef>
              <a:defRPr/>
            </a:pPr>
            <a:r>
              <a:rPr lang="en-US" dirty="0">
                <a:solidFill>
                  <a:srgbClr val="FFFFFF"/>
                </a:solidFill>
                <a:cs typeface="Arial" charset="0"/>
              </a:rPr>
              <a:t>14</a:t>
            </a:r>
            <a:endParaRPr lang="en-US" sz="1400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3650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912" y="365126"/>
            <a:ext cx="11353800" cy="628406"/>
          </a:xfrm>
        </p:spPr>
        <p:txBody>
          <a:bodyPr>
            <a:normAutofit fontScale="90000"/>
          </a:bodyPr>
          <a:lstStyle/>
          <a:p>
            <a:r>
              <a:rPr lang="en-US" dirty="0"/>
              <a:t>Processing platforms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476" y="1089870"/>
            <a:ext cx="5722070" cy="23296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3607" y="3515843"/>
            <a:ext cx="5314447" cy="31855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975" y="3758022"/>
            <a:ext cx="5522613" cy="27011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043" y="1162367"/>
            <a:ext cx="4621011" cy="207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454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Pipelined control: model transformation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sz="2000" dirty="0"/>
                  <a:t>= sensor-to-actuator delay;</a:t>
                </a:r>
                <a:r>
                  <a:rPr lang="en-US" sz="20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  <a:p>
                <a:r>
                  <a:rPr lang="en-US" sz="2000" dirty="0"/>
                  <a:t>Discretized model: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𝑘h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𝑘h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l-G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𝑢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𝑘h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dirty="0"/>
              </a:p>
              <a:p>
                <a:r>
                  <a:rPr lang="en-US" sz="2000" dirty="0"/>
                  <a:t>Define augmented states: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𝑧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𝑘h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𝑘h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𝑘h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𝑘h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𝑘h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+2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…</m:t>
                              </m:r>
                            </m:e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𝑘h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  <m:r>
                                <m:rPr>
                                  <m:nor/>
                                </m:rPr>
                                <a:rPr lang="en-US" sz="2000" dirty="0"/>
                                <m:t>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2000" dirty="0"/>
              </a:p>
              <a:p>
                <a:endParaRPr lang="en-US" sz="2000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𝑧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𝑘h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…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𝑧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𝑘h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…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𝑘h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dirty="0"/>
              </a:p>
              <a:p>
                <a:endParaRPr lang="en-US" sz="2000" dirty="0"/>
              </a:p>
              <a:p>
                <a:endParaRPr lang="en-US" sz="2000" dirty="0"/>
              </a:p>
              <a:p>
                <a:endParaRPr lang="en-US" sz="2000" dirty="0"/>
              </a:p>
              <a:p>
                <a:pPr marL="457200" lvl="1" indent="0">
                  <a:buNone/>
                </a:pPr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522" t="-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 txBox="1">
            <a:spLocks/>
          </p:cNvSpPr>
          <p:nvPr/>
        </p:nvSpPr>
        <p:spPr>
          <a:xfrm>
            <a:off x="1524000" y="200026"/>
            <a:ext cx="463550" cy="366713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0" hangingPunct="0">
              <a:spcBef>
                <a:spcPct val="50000"/>
              </a:spcBef>
              <a:defRPr/>
            </a:pPr>
            <a:r>
              <a:rPr lang="en-US" dirty="0">
                <a:solidFill>
                  <a:srgbClr val="FFFFFF"/>
                </a:solidFill>
                <a:cs typeface="Arial" charset="0"/>
              </a:rPr>
              <a:t>15</a:t>
            </a:r>
            <a:endParaRPr lang="en-US" sz="1400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169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Pipelined control: model transformation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000" dirty="0"/>
                  <a:t>Discretized model: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𝑘h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𝑘h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l-G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𝑢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𝑘h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dirty="0"/>
              </a:p>
              <a:p>
                <a:r>
                  <a:rPr lang="en-US" sz="2000" dirty="0"/>
                  <a:t>Define augmented states: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𝑧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𝑘h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𝑘h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𝑘h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𝑘h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𝑘h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+2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…</m:t>
                              </m:r>
                            </m:e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𝑘h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  <m:r>
                                <m:rPr>
                                  <m:nor/>
                                </m:rPr>
                                <a:rPr lang="en-US" sz="2000" dirty="0"/>
                                <m:t>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2000" dirty="0"/>
              </a:p>
              <a:p>
                <a:endParaRPr lang="en-US" sz="2000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𝑧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𝑘h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𝑘h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𝑘h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𝑘h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+2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𝑘h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+3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…</m:t>
                            </m:r>
                          </m:e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𝑘h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  <m:r>
                              <m:rPr>
                                <m:nor/>
                              </m:rPr>
                              <a:rPr lang="en-US" sz="2000" dirty="0"/>
                              <m:t> </m:t>
                            </m:r>
                          </m:e>
                        </m:eqArr>
                      </m:e>
                    </m:d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d>
                              <m:d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𝑘h</m:t>
                                </m:r>
                              </m:e>
                            </m:d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el-GR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Γ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𝑘h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𝑘h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𝑘h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+2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𝑘h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+3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…</m:t>
                            </m:r>
                          </m:e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𝑘h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  <m:r>
                              <m:rPr>
                                <m:nor/>
                              </m:rPr>
                              <a:rPr lang="en-US" sz="2000" dirty="0"/>
                              <m:t> </m:t>
                            </m:r>
                          </m:e>
                        </m:eqArr>
                      </m:e>
                    </m:d>
                  </m:oMath>
                </a14:m>
                <a:endParaRPr lang="en-US" sz="2000" b="0" i="1" dirty="0">
                  <a:latin typeface="Cambria Math" panose="02040503050406030204" pitchFamily="18" charset="0"/>
                </a:endParaRPr>
              </a:p>
              <a:p>
                <a:endParaRPr lang="en-US" sz="2000" dirty="0"/>
              </a:p>
              <a:p>
                <a:endParaRPr lang="en-US" sz="2000" dirty="0"/>
              </a:p>
              <a:p>
                <a:endParaRPr lang="en-US" sz="2000" dirty="0"/>
              </a:p>
              <a:p>
                <a:pPr marL="457200" lvl="1" indent="0">
                  <a:buNone/>
                </a:pPr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522" t="-11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 txBox="1">
            <a:spLocks/>
          </p:cNvSpPr>
          <p:nvPr/>
        </p:nvSpPr>
        <p:spPr>
          <a:xfrm>
            <a:off x="1524000" y="200026"/>
            <a:ext cx="463550" cy="366713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0" hangingPunct="0">
              <a:spcBef>
                <a:spcPct val="50000"/>
              </a:spcBef>
              <a:defRPr/>
            </a:pPr>
            <a:r>
              <a:rPr lang="en-US" dirty="0">
                <a:solidFill>
                  <a:srgbClr val="FFFFFF"/>
                </a:solidFill>
                <a:cs typeface="Arial" charset="0"/>
              </a:rPr>
              <a:t>16</a:t>
            </a:r>
            <a:endParaRPr lang="en-US" sz="1400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6464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Pipelined control: model transformation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000" dirty="0"/>
                  <a:t>Discretized model: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𝑘h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𝑘h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l-G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𝑢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𝑘h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dirty="0"/>
              </a:p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𝑧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𝑘h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𝑘h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𝑘h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𝑘h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+2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𝑘h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+3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…</m:t>
                            </m:r>
                          </m:e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𝑘h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  <m:r>
                              <m:rPr>
                                <m:nor/>
                              </m:rPr>
                              <a:rPr lang="en-US" sz="2000" dirty="0"/>
                              <m:t> </m:t>
                            </m:r>
                          </m:e>
                        </m:eqArr>
                      </m:e>
                    </m:d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d>
                              <m:d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𝑘h</m:t>
                                </m:r>
                              </m:e>
                            </m:d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el-GR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Γ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𝑘h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𝑘h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𝑘h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+2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𝑘h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+3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…</m:t>
                            </m:r>
                          </m:e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𝑘h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  <m:r>
                              <m:rPr>
                                <m:nor/>
                              </m:rPr>
                              <a:rPr lang="en-US" sz="2000" dirty="0"/>
                              <m:t> </m:t>
                            </m:r>
                          </m:e>
                        </m:eqArr>
                      </m:e>
                    </m:d>
                  </m:oMath>
                </a14:m>
                <a:endParaRPr lang="en-US" sz="2000" b="0" i="1" dirty="0">
                  <a:latin typeface="Cambria Math" panose="02040503050406030204" pitchFamily="18" charset="0"/>
                </a:endParaRPr>
              </a:p>
              <a:p>
                <a:endParaRPr lang="en-US" sz="2000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𝑧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𝑘h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l-G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</m:e>
                            <m:e>
                              <m:r>
                                <a:rPr lang="en-US" sz="2000" b="1" i="1" dirty="0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sz="2000" b="1" i="1" dirty="0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000" b="1" i="1" dirty="0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</m:mr>
                          <m:mr>
                            <m:e>
                              <m:r>
                                <a:rPr lang="en-US" sz="2000" b="1" i="1" dirty="0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000" b="1" i="1" dirty="0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000" b="1" i="1" dirty="0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</m:m>
                      </m:e>
                    </m:d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𝑧</m:t>
                    </m:r>
                    <m:d>
                      <m:d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𝑘h</m:t>
                        </m:r>
                      </m:e>
                    </m:d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begChr m:val="["/>
                        <m:endChr m:val="]"/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2000" b="1" i="1" dirty="0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sz="2000" b="1" i="1" dirty="0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𝑘h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dirty="0"/>
              </a:p>
              <a:p>
                <a:endParaRPr lang="en-US" sz="20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𝑎𝑢𝑔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sz="2000" i="1" dirty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l-G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</m:e>
                            <m:e>
                              <m:r>
                                <a:rPr lang="en-US" sz="2000" b="1" i="1" dirty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sz="2000" b="1" i="1" dirty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000" b="1" i="1" dirty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000" i="1" dirty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</m:mr>
                          <m:mr>
                            <m:e>
                              <m:r>
                                <a:rPr lang="en-US" sz="2000" b="1" i="1" dirty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000" b="1" i="1" dirty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000" b="1" i="1" dirty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sz="2000" dirty="0"/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𝑎𝑢𝑔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000" i="1" dirty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2000" b="1" i="1" dirty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sz="2000" b="1" i="1" dirty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sz="2000" i="1" dirty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2000" dirty="0"/>
              </a:p>
              <a:p>
                <a:endParaRPr lang="en-US" sz="2000" dirty="0"/>
              </a:p>
              <a:p>
                <a:pPr marL="457200" lvl="1" indent="0">
                  <a:buNone/>
                </a:pPr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522" t="-11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 txBox="1">
            <a:spLocks/>
          </p:cNvSpPr>
          <p:nvPr/>
        </p:nvSpPr>
        <p:spPr>
          <a:xfrm>
            <a:off x="1524000" y="200026"/>
            <a:ext cx="463550" cy="366713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0" hangingPunct="0">
              <a:spcBef>
                <a:spcPct val="50000"/>
              </a:spcBef>
              <a:defRPr/>
            </a:pPr>
            <a:r>
              <a:rPr lang="en-US" dirty="0">
                <a:solidFill>
                  <a:srgbClr val="FFFFFF"/>
                </a:solidFill>
                <a:cs typeface="Arial" charset="0"/>
              </a:rPr>
              <a:t>17</a:t>
            </a:r>
            <a:endParaRPr lang="en-US" sz="1400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4526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LQR tracking for the pipelined system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000" dirty="0"/>
                  <a:t>LQR tracking controller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𝑘h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)=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𝑘h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)+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𝑘h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)−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𝑘h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;</a:t>
                </a:r>
              </a:p>
              <a:p>
                <a:endParaRPr lang="en-US" sz="2000" dirty="0"/>
              </a:p>
              <a:p>
                <a:r>
                  <a:rPr lang="en-US" sz="2000" dirty="0"/>
                  <a:t>New state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𝑘h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e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𝑘h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eqArr>
                      </m:e>
                    </m:d>
                  </m:oMath>
                </a14:m>
                <a:endParaRPr lang="en-US" sz="2000" dirty="0"/>
              </a:p>
              <a:p>
                <a:endParaRPr lang="en-US" sz="2000" dirty="0"/>
              </a:p>
              <a:p>
                <a:r>
                  <a:rPr lang="en-US" sz="2000" dirty="0"/>
                  <a:t>New state space: 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𝑘h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e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𝑘h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𝑎𝑢𝑔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𝑎𝑢𝑔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𝑘h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e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𝑘h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2000" dirty="0"/>
                  <a:t>+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b>
                              <m:sSubPr>
                                <m:ctrlPr>
                                  <a:rPr lang="el-GR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l-GR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Γ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𝑎𝑢𝑔</m:t>
                                </m:r>
                              </m:sub>
                            </m:sSub>
                          </m:e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eqAr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𝑘h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20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𝑘h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)=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𝑘h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522" t="-11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lum/>
          </a:blip>
          <a:stretch>
            <a:fillRect/>
          </a:stretch>
        </p:blipFill>
        <p:spPr>
          <a:xfrm>
            <a:off x="6753741" y="1341011"/>
            <a:ext cx="3745636" cy="6389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39000" y="931160"/>
            <a:ext cx="2523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System model with delay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6909547" y="2428712"/>
                <a:ext cx="282461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         Achieve y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r as 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→∞</m:t>
                    </m:r>
                  </m:oMath>
                </a14:m>
                <a:endParaRPr lang="en-US" dirty="0">
                  <a:latin typeface="Futura Bk BT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5546" y="2428712"/>
                <a:ext cx="3102196" cy="369332"/>
              </a:xfrm>
              <a:prstGeom prst="rect">
                <a:avLst/>
              </a:prstGeom>
              <a:blipFill rotWithShape="0">
                <a:blip r:embed="rId5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/>
          <p:cNvCxnSpPr>
            <a:endCxn id="6" idx="0"/>
          </p:cNvCxnSpPr>
          <p:nvPr/>
        </p:nvCxnSpPr>
        <p:spPr bwMode="auto">
          <a:xfrm flipH="1">
            <a:off x="8321856" y="2020504"/>
            <a:ext cx="136344" cy="40820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984836" y="5626922"/>
                <a:ext cx="1946046" cy="9857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LQR design for</a:t>
                </a:r>
              </a:p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𝑎𝑢𝑔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𝑎𝑢𝑔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,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b>
                              <m:sSubPr>
                                <m:ctrlPr>
                                  <a:rPr lang="el-GR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l-GR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Γ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𝑎𝑢𝑔</m:t>
                                </m:r>
                              </m:sub>
                            </m:sSub>
                          </m:e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eqArr>
                      </m:e>
                    </m:d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0836" y="5626921"/>
                <a:ext cx="1946046" cy="985719"/>
              </a:xfrm>
              <a:prstGeom prst="rect">
                <a:avLst/>
              </a:prstGeom>
              <a:blipFill rotWithShape="0">
                <a:blip r:embed="rId6"/>
                <a:stretch>
                  <a:fillRect l="-2821" t="-30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Down Arrow 8"/>
          <p:cNvSpPr/>
          <p:nvPr/>
        </p:nvSpPr>
        <p:spPr bwMode="auto">
          <a:xfrm>
            <a:off x="5611368" y="5245921"/>
            <a:ext cx="484632" cy="3810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0" name="Slide Number Placeholder 3"/>
          <p:cNvSpPr txBox="1">
            <a:spLocks/>
          </p:cNvSpPr>
          <p:nvPr/>
        </p:nvSpPr>
        <p:spPr>
          <a:xfrm>
            <a:off x="1524000" y="200026"/>
            <a:ext cx="463550" cy="366713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0" hangingPunct="0">
              <a:spcBef>
                <a:spcPct val="50000"/>
              </a:spcBef>
              <a:defRPr/>
            </a:pPr>
            <a:r>
              <a:rPr lang="en-US" dirty="0">
                <a:solidFill>
                  <a:srgbClr val="FFFFFF"/>
                </a:solidFill>
                <a:cs typeface="Arial" charset="0"/>
              </a:rPr>
              <a:t>27</a:t>
            </a:r>
            <a:endParaRPr lang="en-US" sz="1400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120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84592" y="254621"/>
            <a:ext cx="10515600" cy="628406"/>
          </a:xfrm>
        </p:spPr>
        <p:txBody>
          <a:bodyPr>
            <a:normAutofit fontScale="90000"/>
          </a:bodyPr>
          <a:lstStyle/>
          <a:p>
            <a:r>
              <a:rPr lang="en-US" dirty="0"/>
              <a:t>active suspension system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71144" y="1192633"/>
                <a:ext cx="4114800" cy="2819400"/>
              </a:xfrm>
            </p:spPr>
            <p:txBody>
              <a:bodyPr>
                <a:normAutofit/>
              </a:bodyPr>
              <a:lstStyle/>
              <a:p>
                <a:r>
                  <a:rPr lang="en-US" sz="2000" dirty="0"/>
                  <a:t>Define states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2000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2000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/>
                  <a:t>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000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acc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2000" dirty="0"/>
              </a:p>
              <a:p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Ax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Bu</m:t>
                    </m:r>
                  </m:oMath>
                </a14:m>
                <a:endParaRPr lang="en-US" sz="2000" dirty="0"/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4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71144" y="1192633"/>
                <a:ext cx="4114800" cy="2819400"/>
              </a:xfrm>
              <a:blipFill rotWithShape="0">
                <a:blip r:embed="rId2"/>
                <a:stretch>
                  <a:fillRect l="-1333" t="-21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529701" y="4321639"/>
            <a:ext cx="8956675" cy="241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4096A"/>
              </a:buClr>
              <a:buSzPct val="150000"/>
              <a:buChar char="•"/>
              <a:defRPr sz="2000">
                <a:solidFill>
                  <a:srgbClr val="10107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4096A"/>
              </a:buClr>
              <a:buChar char="•"/>
              <a:defRPr>
                <a:solidFill>
                  <a:srgbClr val="101073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4096A"/>
              </a:buClr>
              <a:buChar char="•"/>
              <a:defRPr sz="1600">
                <a:solidFill>
                  <a:srgbClr val="101073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4096A"/>
              </a:buClr>
              <a:buChar char="•"/>
              <a:defRPr sz="1400">
                <a:solidFill>
                  <a:srgbClr val="101073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4096A"/>
              </a:buClr>
              <a:buChar char="•"/>
              <a:defRPr sz="1400">
                <a:solidFill>
                  <a:srgbClr val="101073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4096A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4096A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4096A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4096A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pt-BR" sz="1200" dirty="0">
                <a:solidFill>
                  <a:srgbClr val="000000"/>
                </a:solidFill>
                <a:latin typeface="Courier New" panose="02070309020205020404" pitchFamily="49" charset="0"/>
              </a:rPr>
              <a:t>A=[0                 1   0                                              0</a:t>
            </a:r>
          </a:p>
          <a:p>
            <a:pPr marL="0" indent="0">
              <a:buNone/>
            </a:pPr>
            <a:r>
              <a:rPr lang="pt-BR" sz="1200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-(b1*b2)/(m1*m2)   0   ((b1/m1)*((b1/m1)+(b1/m2)+(b2/m2)))-(k1/m1)   -(b1/m1)</a:t>
            </a:r>
          </a:p>
          <a:p>
            <a:pPr marL="0" indent="0">
              <a:buNone/>
            </a:pP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   b2/m2             0  -((b1/m1)+(b1/m2)+(b2/m2))                      1</a:t>
            </a:r>
          </a:p>
          <a:p>
            <a:pPr marL="0" indent="0">
              <a:buNone/>
            </a:pPr>
            <a:r>
              <a:rPr lang="nn-NO" sz="1200" dirty="0">
                <a:solidFill>
                  <a:srgbClr val="000000"/>
                </a:solidFill>
                <a:latin typeface="Courier New" panose="02070309020205020404" pitchFamily="49" charset="0"/>
              </a:rPr>
              <a:t>k2/m2             0  -((k1/m1)+(k1/m2)+(k2/m2))                         0];</a:t>
            </a:r>
          </a:p>
          <a:p>
            <a:pPr marL="0" indent="0">
              <a:buNone/>
            </a:pPr>
            <a:endParaRPr lang="nn-NO" sz="120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B=[0;</a:t>
            </a:r>
          </a:p>
          <a:p>
            <a:pPr marL="0" indent="0">
              <a:buNone/>
            </a:pP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   1/m1;</a:t>
            </a:r>
          </a:p>
          <a:p>
            <a:pPr marL="0" indent="0">
              <a:buNone/>
            </a:pP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    0;</a:t>
            </a:r>
          </a:p>
          <a:p>
            <a:pPr marL="0" indent="0">
              <a:buNone/>
            </a:pP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(1/m1)+(1/m2)];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641" y="96322"/>
            <a:ext cx="3710735" cy="3200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1549" y="3437950"/>
            <a:ext cx="2346625" cy="5290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67600" y="3450281"/>
            <a:ext cx="2694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Camera is used to sense W</a:t>
            </a:r>
          </a:p>
        </p:txBody>
      </p:sp>
      <p:sp>
        <p:nvSpPr>
          <p:cNvPr id="9" name="Slide Number Placeholder 3"/>
          <p:cNvSpPr txBox="1">
            <a:spLocks/>
          </p:cNvSpPr>
          <p:nvPr/>
        </p:nvSpPr>
        <p:spPr>
          <a:xfrm>
            <a:off x="1524000" y="200026"/>
            <a:ext cx="463550" cy="366713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0" hangingPunct="0">
              <a:spcBef>
                <a:spcPct val="50000"/>
              </a:spcBef>
              <a:defRPr/>
            </a:pPr>
            <a:r>
              <a:rPr lang="en-US" dirty="0">
                <a:solidFill>
                  <a:srgbClr val="FFFFFF"/>
                </a:solidFill>
                <a:cs typeface="Arial" charset="0"/>
              </a:rPr>
              <a:t>21</a:t>
            </a:r>
            <a:endParaRPr lang="en-US" sz="1400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7160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91921" y="200026"/>
            <a:ext cx="10515600" cy="628406"/>
          </a:xfrm>
        </p:spPr>
        <p:txBody>
          <a:bodyPr>
            <a:normAutofit fontScale="90000"/>
          </a:bodyPr>
          <a:lstStyle/>
          <a:p>
            <a:r>
              <a:rPr lang="en-US" dirty="0"/>
              <a:t>active suspension system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99777" y="932136"/>
                <a:ext cx="4114800" cy="3616561"/>
              </a:xfrm>
            </p:spPr>
            <p:txBody>
              <a:bodyPr>
                <a:normAutofit/>
              </a:bodyPr>
              <a:lstStyle/>
              <a:p>
                <a:r>
                  <a:rPr lang="en-US" sz="2000" dirty="0"/>
                  <a:t>Define states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2000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2000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/>
                  <a:t>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000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acc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2000" dirty="0"/>
              </a:p>
              <a:p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Ax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Bu</m:t>
                    </m:r>
                  </m:oMath>
                </a14:m>
                <a:endParaRPr lang="en-US" sz="2000" dirty="0"/>
              </a:p>
              <a:p>
                <a:r>
                  <a:rPr lang="en-US" sz="2000" dirty="0"/>
                  <a:t>Select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US" sz="2000" dirty="0"/>
                  <a:t> (3 cores)</a:t>
                </a:r>
              </a:p>
              <a:p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sz="2000" dirty="0"/>
                  <a:t>=100 </a:t>
                </a:r>
                <a:r>
                  <a:rPr lang="en-US" sz="2000" dirty="0" err="1"/>
                  <a:t>ms</a:t>
                </a:r>
                <a:endParaRPr lang="en-US" sz="2000" dirty="0"/>
              </a:p>
              <a:p>
                <a:r>
                  <a:rPr lang="en-US" sz="2000" dirty="0"/>
                  <a:t>h=</a:t>
                </a:r>
                <a:r>
                  <a:rPr lang="en-US" sz="20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den>
                    </m:f>
                  </m:oMath>
                </a14:m>
                <a:r>
                  <a:rPr lang="en-US" sz="2000" dirty="0"/>
                  <a:t>=33.3 </a:t>
                </a:r>
                <a:r>
                  <a:rPr lang="en-US" sz="2000" dirty="0" err="1"/>
                  <a:t>ms</a:t>
                </a:r>
                <a:endParaRPr lang="en-US" sz="2000" dirty="0"/>
              </a:p>
              <a:p>
                <a:endParaRPr lang="en-US" sz="2000" dirty="0"/>
              </a:p>
              <a:p>
                <a:endParaRPr lang="en-US" sz="2000" dirty="0"/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4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9777" y="932136"/>
                <a:ext cx="4114800" cy="3616561"/>
              </a:xfrm>
              <a:blipFill rotWithShape="0">
                <a:blip r:embed="rId2"/>
                <a:stretch>
                  <a:fillRect l="-1333" t="-16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733800" y="4438826"/>
            <a:ext cx="7513320" cy="2228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4096A"/>
              </a:buClr>
              <a:buSzPct val="150000"/>
              <a:buChar char="•"/>
              <a:defRPr sz="2000">
                <a:solidFill>
                  <a:srgbClr val="10107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4096A"/>
              </a:buClr>
              <a:buChar char="•"/>
              <a:defRPr>
                <a:solidFill>
                  <a:srgbClr val="101073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4096A"/>
              </a:buClr>
              <a:buChar char="•"/>
              <a:defRPr sz="1600">
                <a:solidFill>
                  <a:srgbClr val="101073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4096A"/>
              </a:buClr>
              <a:buChar char="•"/>
              <a:defRPr sz="1400">
                <a:solidFill>
                  <a:srgbClr val="101073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4096A"/>
              </a:buClr>
              <a:buChar char="•"/>
              <a:defRPr sz="1400">
                <a:solidFill>
                  <a:srgbClr val="101073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4096A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4096A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4096A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4096A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pt-BR" sz="1000" dirty="0">
                <a:solidFill>
                  <a:srgbClr val="000000"/>
                </a:solidFill>
                <a:latin typeface="Courier New" panose="02070309020205020404" pitchFamily="49" charset="0"/>
              </a:rPr>
              <a:t>A=[0                 1   0                                              0</a:t>
            </a:r>
          </a:p>
          <a:p>
            <a:pPr marL="0" indent="0">
              <a:buNone/>
            </a:pPr>
            <a:r>
              <a:rPr lang="pt-BR" sz="1000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sz="1000" dirty="0">
                <a:solidFill>
                  <a:srgbClr val="000000"/>
                </a:solidFill>
                <a:latin typeface="Courier New" panose="02070309020205020404" pitchFamily="49" charset="0"/>
              </a:rPr>
              <a:t>-(b1*b2)/(m1*m2)   0   ((b1/m1)*((b1/m1)+(b1/m2)+(b2/m2)))-(k1/m1)   -(b1/m1)</a:t>
            </a:r>
          </a:p>
          <a:p>
            <a:pPr marL="0" indent="0">
              <a:buNone/>
            </a:pPr>
            <a:r>
              <a:rPr lang="en-US" sz="1000" dirty="0">
                <a:solidFill>
                  <a:srgbClr val="000000"/>
                </a:solidFill>
                <a:latin typeface="Courier New" panose="02070309020205020404" pitchFamily="49" charset="0"/>
              </a:rPr>
              <a:t>   b2/m2             0  -((b1/m1)+(b1/m2)+(b2/m2))                      1</a:t>
            </a:r>
          </a:p>
          <a:p>
            <a:pPr marL="0" indent="0">
              <a:buNone/>
            </a:pPr>
            <a:r>
              <a:rPr lang="nn-NO" sz="1000" dirty="0">
                <a:solidFill>
                  <a:srgbClr val="000000"/>
                </a:solidFill>
                <a:latin typeface="Courier New" panose="02070309020205020404" pitchFamily="49" charset="0"/>
              </a:rPr>
              <a:t>k2/m2             0  -((k1/m1)+(k1/m2)+(k2/m2))                         0];</a:t>
            </a:r>
          </a:p>
          <a:p>
            <a:pPr marL="0" indent="0">
              <a:buNone/>
            </a:pPr>
            <a:endParaRPr lang="nn-NO" sz="100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000" dirty="0">
                <a:solidFill>
                  <a:srgbClr val="000000"/>
                </a:solidFill>
                <a:latin typeface="Courier New" panose="02070309020205020404" pitchFamily="49" charset="0"/>
              </a:rPr>
              <a:t>B=[0;</a:t>
            </a:r>
          </a:p>
          <a:p>
            <a:pPr marL="0" indent="0">
              <a:buNone/>
            </a:pPr>
            <a:r>
              <a:rPr lang="en-US" sz="1000" dirty="0">
                <a:solidFill>
                  <a:srgbClr val="000000"/>
                </a:solidFill>
                <a:latin typeface="Courier New" panose="02070309020205020404" pitchFamily="49" charset="0"/>
              </a:rPr>
              <a:t>   1/m1;</a:t>
            </a:r>
          </a:p>
          <a:p>
            <a:pPr marL="0" indent="0">
              <a:buNone/>
            </a:pPr>
            <a:r>
              <a:rPr lang="en-US" sz="1000" dirty="0">
                <a:solidFill>
                  <a:srgbClr val="000000"/>
                </a:solidFill>
                <a:latin typeface="Courier New" panose="02070309020205020404" pitchFamily="49" charset="0"/>
              </a:rPr>
              <a:t>    0;</a:t>
            </a:r>
          </a:p>
          <a:p>
            <a:pPr marL="0" indent="0">
              <a:buNone/>
            </a:pPr>
            <a:r>
              <a:rPr lang="en-US" sz="1000" dirty="0">
                <a:solidFill>
                  <a:srgbClr val="000000"/>
                </a:solidFill>
                <a:latin typeface="Courier New" panose="02070309020205020404" pitchFamily="49" charset="0"/>
              </a:rPr>
              <a:t>(1/m1)+(1/m2)];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641" y="96322"/>
            <a:ext cx="3710735" cy="3200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7054" y="3409839"/>
            <a:ext cx="2346625" cy="5290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31007" y="3321607"/>
            <a:ext cx="1726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Camera is </a:t>
            </a:r>
          </a:p>
          <a:p>
            <a:r>
              <a:rPr lang="en-US" dirty="0"/>
              <a:t>used to sense W</a:t>
            </a:r>
          </a:p>
        </p:txBody>
      </p:sp>
      <p:sp>
        <p:nvSpPr>
          <p:cNvPr id="9" name="Slide Number Placeholder 3"/>
          <p:cNvSpPr txBox="1">
            <a:spLocks/>
          </p:cNvSpPr>
          <p:nvPr/>
        </p:nvSpPr>
        <p:spPr>
          <a:xfrm>
            <a:off x="1524000" y="200026"/>
            <a:ext cx="463550" cy="366713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0" hangingPunct="0">
              <a:spcBef>
                <a:spcPct val="50000"/>
              </a:spcBef>
              <a:defRPr/>
            </a:pPr>
            <a:r>
              <a:rPr lang="en-US" dirty="0">
                <a:solidFill>
                  <a:srgbClr val="FFFFFF"/>
                </a:solidFill>
                <a:cs typeface="Arial" charset="0"/>
              </a:rPr>
              <a:t>22</a:t>
            </a:r>
            <a:endParaRPr lang="en-US" sz="1400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5405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740408" y="273506"/>
            <a:ext cx="10515600" cy="628406"/>
          </a:xfrm>
        </p:spPr>
        <p:txBody>
          <a:bodyPr>
            <a:normAutofit fontScale="90000"/>
          </a:bodyPr>
          <a:lstStyle/>
          <a:p>
            <a:r>
              <a:rPr lang="en-US" dirty="0"/>
              <a:t>active suspension system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87096" y="1222306"/>
                <a:ext cx="4114800" cy="5273736"/>
              </a:xfrm>
            </p:spPr>
            <p:txBody>
              <a:bodyPr>
                <a:normAutofit/>
              </a:bodyPr>
              <a:lstStyle/>
              <a:p>
                <a:r>
                  <a:rPr lang="en-US" sz="2000" dirty="0"/>
                  <a:t>Define states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2000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2000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/>
                  <a:t>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000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acc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2000" dirty="0"/>
              </a:p>
              <a:p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Ax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Bu</m:t>
                    </m:r>
                  </m:oMath>
                </a14:m>
                <a:endParaRPr lang="en-US" sz="2000" dirty="0"/>
              </a:p>
              <a:p>
                <a:r>
                  <a:rPr lang="en-US" sz="2000" dirty="0"/>
                  <a:t>Select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US" sz="2000" dirty="0"/>
                  <a:t> (3 cores)</a:t>
                </a:r>
              </a:p>
              <a:p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sz="2000" dirty="0"/>
                  <a:t>=100 </a:t>
                </a:r>
                <a:r>
                  <a:rPr lang="en-US" sz="2000" dirty="0" err="1"/>
                  <a:t>ms</a:t>
                </a:r>
                <a:endParaRPr lang="en-US" sz="2000" dirty="0"/>
              </a:p>
              <a:p>
                <a:r>
                  <a:rPr lang="en-US" sz="2000" dirty="0"/>
                  <a:t>h=</a:t>
                </a:r>
                <a:r>
                  <a:rPr lang="en-US" sz="20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den>
                    </m:f>
                  </m:oMath>
                </a14:m>
                <a:r>
                  <a:rPr lang="en-US" sz="2000" dirty="0"/>
                  <a:t>=33.3 </a:t>
                </a:r>
                <a:r>
                  <a:rPr lang="en-US" sz="2000" dirty="0" err="1"/>
                  <a:t>ms</a:t>
                </a:r>
                <a:endParaRPr lang="en-US" sz="2000" dirty="0"/>
              </a:p>
              <a:p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𝑧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𝑘h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𝑘h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𝑘h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−3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𝑘h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−2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𝑘h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eqArr>
                      </m:e>
                    </m:d>
                  </m:oMath>
                </a14:m>
                <a:endParaRPr lang="en-US" sz="2000" dirty="0"/>
              </a:p>
              <a:p>
                <a:endParaRPr lang="en-US" sz="2000" dirty="0"/>
              </a:p>
              <a:p>
                <a:endParaRPr lang="en-US" sz="2000" dirty="0"/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4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7096" y="1222306"/>
                <a:ext cx="4114800" cy="5273736"/>
              </a:xfrm>
              <a:blipFill rotWithShape="0">
                <a:blip r:embed="rId2"/>
                <a:stretch>
                  <a:fillRect l="-1333" t="-11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5065776" y="4267201"/>
            <a:ext cx="6394410" cy="2228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4096A"/>
              </a:buClr>
              <a:buSzPct val="150000"/>
              <a:buChar char="•"/>
              <a:defRPr sz="2000">
                <a:solidFill>
                  <a:srgbClr val="10107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4096A"/>
              </a:buClr>
              <a:buChar char="•"/>
              <a:defRPr>
                <a:solidFill>
                  <a:srgbClr val="101073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4096A"/>
              </a:buClr>
              <a:buChar char="•"/>
              <a:defRPr sz="1600">
                <a:solidFill>
                  <a:srgbClr val="101073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4096A"/>
              </a:buClr>
              <a:buChar char="•"/>
              <a:defRPr sz="1400">
                <a:solidFill>
                  <a:srgbClr val="101073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4096A"/>
              </a:buClr>
              <a:buChar char="•"/>
              <a:defRPr sz="1400">
                <a:solidFill>
                  <a:srgbClr val="101073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4096A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4096A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4096A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4096A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pt-BR" sz="1000" dirty="0">
                <a:solidFill>
                  <a:srgbClr val="000000"/>
                </a:solidFill>
                <a:latin typeface="Courier New" panose="02070309020205020404" pitchFamily="49" charset="0"/>
              </a:rPr>
              <a:t>A=[0                 1   0                                              0</a:t>
            </a:r>
          </a:p>
          <a:p>
            <a:pPr marL="0" indent="0">
              <a:buNone/>
            </a:pPr>
            <a:r>
              <a:rPr lang="pt-BR" sz="1000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sz="1000" dirty="0">
                <a:solidFill>
                  <a:srgbClr val="000000"/>
                </a:solidFill>
                <a:latin typeface="Courier New" panose="02070309020205020404" pitchFamily="49" charset="0"/>
              </a:rPr>
              <a:t>-(b1*b2)/(m1*m2)   0   ((b1/m1)*((b1/m1)+(b1/m2)+(b2/m2)))-(k1/m1)   -(b1/m1)</a:t>
            </a:r>
          </a:p>
          <a:p>
            <a:pPr marL="0" indent="0">
              <a:buNone/>
            </a:pPr>
            <a:r>
              <a:rPr lang="en-US" sz="1000" dirty="0">
                <a:solidFill>
                  <a:srgbClr val="000000"/>
                </a:solidFill>
                <a:latin typeface="Courier New" panose="02070309020205020404" pitchFamily="49" charset="0"/>
              </a:rPr>
              <a:t>   b2/m2             0  -((b1/m1)+(b1/m2)+(b2/m2))                      1</a:t>
            </a:r>
          </a:p>
          <a:p>
            <a:pPr marL="0" indent="0">
              <a:buNone/>
            </a:pPr>
            <a:r>
              <a:rPr lang="nn-NO" sz="1000" dirty="0">
                <a:solidFill>
                  <a:srgbClr val="000000"/>
                </a:solidFill>
                <a:latin typeface="Courier New" panose="02070309020205020404" pitchFamily="49" charset="0"/>
              </a:rPr>
              <a:t>k2/m2             0  -((k1/m1)+(k1/m2)+(k2/m2))                         0];</a:t>
            </a:r>
          </a:p>
          <a:p>
            <a:pPr marL="0" indent="0">
              <a:buNone/>
            </a:pPr>
            <a:endParaRPr lang="nn-NO" sz="100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000" dirty="0">
                <a:solidFill>
                  <a:srgbClr val="000000"/>
                </a:solidFill>
                <a:latin typeface="Courier New" panose="02070309020205020404" pitchFamily="49" charset="0"/>
              </a:rPr>
              <a:t>B=[0;</a:t>
            </a:r>
          </a:p>
          <a:p>
            <a:pPr marL="0" indent="0">
              <a:buNone/>
            </a:pPr>
            <a:r>
              <a:rPr lang="en-US" sz="1000" dirty="0">
                <a:solidFill>
                  <a:srgbClr val="000000"/>
                </a:solidFill>
                <a:latin typeface="Courier New" panose="02070309020205020404" pitchFamily="49" charset="0"/>
              </a:rPr>
              <a:t>   1/m1;</a:t>
            </a:r>
          </a:p>
          <a:p>
            <a:pPr marL="0" indent="0">
              <a:buNone/>
            </a:pPr>
            <a:r>
              <a:rPr lang="en-US" sz="1000" dirty="0">
                <a:solidFill>
                  <a:srgbClr val="000000"/>
                </a:solidFill>
                <a:latin typeface="Courier New" panose="02070309020205020404" pitchFamily="49" charset="0"/>
              </a:rPr>
              <a:t>    0;</a:t>
            </a:r>
          </a:p>
          <a:p>
            <a:pPr marL="0" indent="0">
              <a:buNone/>
            </a:pPr>
            <a:r>
              <a:rPr lang="en-US" sz="1000" dirty="0">
                <a:solidFill>
                  <a:srgbClr val="000000"/>
                </a:solidFill>
                <a:latin typeface="Courier New" panose="02070309020205020404" pitchFamily="49" charset="0"/>
              </a:rPr>
              <a:t>(1/m1)+(1/m2)];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641" y="96322"/>
            <a:ext cx="3710735" cy="3200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7054" y="3409839"/>
            <a:ext cx="2346625" cy="5290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31007" y="3321607"/>
            <a:ext cx="1726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Camera is </a:t>
            </a:r>
          </a:p>
          <a:p>
            <a:r>
              <a:rPr lang="en-US" dirty="0"/>
              <a:t>used to sense W</a:t>
            </a:r>
          </a:p>
        </p:txBody>
      </p:sp>
      <p:sp>
        <p:nvSpPr>
          <p:cNvPr id="9" name="Slide Number Placeholder 3"/>
          <p:cNvSpPr txBox="1">
            <a:spLocks/>
          </p:cNvSpPr>
          <p:nvPr/>
        </p:nvSpPr>
        <p:spPr>
          <a:xfrm>
            <a:off x="1524000" y="200026"/>
            <a:ext cx="463550" cy="366713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0" hangingPunct="0">
              <a:spcBef>
                <a:spcPct val="50000"/>
              </a:spcBef>
              <a:defRPr/>
            </a:pPr>
            <a:r>
              <a:rPr lang="en-US" dirty="0">
                <a:solidFill>
                  <a:srgbClr val="FFFFFF"/>
                </a:solidFill>
                <a:cs typeface="Arial" charset="0"/>
              </a:rPr>
              <a:t>23</a:t>
            </a:r>
            <a:endParaRPr lang="en-US" sz="1400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6163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91921" y="264979"/>
            <a:ext cx="10515600" cy="628406"/>
          </a:xfrm>
        </p:spPr>
        <p:txBody>
          <a:bodyPr>
            <a:normAutofit fontScale="90000"/>
          </a:bodyPr>
          <a:lstStyle/>
          <a:p>
            <a:r>
              <a:rPr lang="en-US" dirty="0"/>
              <a:t>active suspension system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68224" y="1158632"/>
                <a:ext cx="8077200" cy="5273736"/>
              </a:xfrm>
            </p:spPr>
            <p:txBody>
              <a:bodyPr>
                <a:normAutofit fontScale="70000" lnSpcReduction="20000"/>
              </a:bodyPr>
              <a:lstStyle/>
              <a:p>
                <a:r>
                  <a:rPr lang="en-US" dirty="0"/>
                  <a:t>Define states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Ax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Bu</m:t>
                    </m:r>
                  </m:oMath>
                </a14:m>
                <a:endParaRPr lang="en-US" dirty="0"/>
              </a:p>
              <a:p>
                <a:r>
                  <a:rPr lang="en-US" dirty="0"/>
                  <a:t>Select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US" dirty="0"/>
                  <a:t> (3 cores)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dirty="0"/>
                  <a:t>=100 </a:t>
                </a:r>
                <a:r>
                  <a:rPr lang="en-US" dirty="0" err="1"/>
                  <a:t>ms</a:t>
                </a:r>
                <a:endParaRPr lang="en-US" dirty="0"/>
              </a:p>
              <a:p>
                <a:r>
                  <a:rPr lang="en-US" dirty="0"/>
                  <a:t>h=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den>
                    </m:f>
                  </m:oMath>
                </a14:m>
                <a:r>
                  <a:rPr lang="en-US" dirty="0"/>
                  <a:t>=33.3 </a:t>
                </a:r>
                <a:r>
                  <a:rPr lang="en-US" dirty="0" err="1"/>
                  <a:t>ms</a:t>
                </a:r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𝑧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𝑘h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𝑘h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𝑘h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−3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𝑘h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−2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𝑘h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eqArr>
                      </m:e>
                    </m:d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𝑧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𝑘h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</m:e>
                            <m:e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</m:mr>
                          <m:mr>
                            <m:e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</m:m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𝑧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𝑘h</m:t>
                        </m: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𝑢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𝑘h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𝑎𝑢𝑔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𝑧</m:t>
                    </m:r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𝑘h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𝑎𝑢𝑔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𝑘h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8224" y="1158632"/>
                <a:ext cx="8077200" cy="5273736"/>
              </a:xfrm>
              <a:blipFill rotWithShape="0">
                <a:blip r:embed="rId2"/>
                <a:stretch>
                  <a:fillRect l="-679" t="-2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641" y="96322"/>
            <a:ext cx="3710735" cy="3200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7054" y="3409839"/>
            <a:ext cx="2346625" cy="5290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31007" y="3321607"/>
            <a:ext cx="1726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Camera is </a:t>
            </a:r>
          </a:p>
          <a:p>
            <a:r>
              <a:rPr lang="en-US" dirty="0"/>
              <a:t>used to sense W</a:t>
            </a:r>
          </a:p>
        </p:txBody>
      </p:sp>
      <p:sp>
        <p:nvSpPr>
          <p:cNvPr id="9" name="Slide Number Placeholder 3"/>
          <p:cNvSpPr txBox="1">
            <a:spLocks/>
          </p:cNvSpPr>
          <p:nvPr/>
        </p:nvSpPr>
        <p:spPr>
          <a:xfrm>
            <a:off x="1524000" y="200026"/>
            <a:ext cx="463550" cy="366713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0" hangingPunct="0">
              <a:spcBef>
                <a:spcPct val="50000"/>
              </a:spcBef>
              <a:defRPr/>
            </a:pPr>
            <a:r>
              <a:rPr lang="en-US" dirty="0">
                <a:solidFill>
                  <a:srgbClr val="FFFFFF"/>
                </a:solidFill>
                <a:cs typeface="Arial" charset="0"/>
              </a:rPr>
              <a:t>24</a:t>
            </a:r>
            <a:endParaRPr lang="en-US" sz="1400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0807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pipelined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46529" y="1042503"/>
                <a:ext cx="8001000" cy="3749736"/>
              </a:xfrm>
            </p:spPr>
            <p:txBody>
              <a:bodyPr>
                <a:normAutofit/>
              </a:bodyPr>
              <a:lstStyle/>
              <a:p>
                <a:r>
                  <a:rPr lang="en-US" sz="2000" dirty="0"/>
                  <a:t>Select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US" sz="2000" dirty="0"/>
                  <a:t> (3 cores)</a:t>
                </a:r>
              </a:p>
              <a:p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𝑧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𝑘h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𝑘h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𝑘h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−3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𝑘h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−2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𝑘h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eqArr>
                      </m:e>
                    </m:d>
                  </m:oMath>
                </a14:m>
                <a:endParaRPr lang="en-US" sz="2000" dirty="0"/>
              </a:p>
              <a:p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𝑧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𝑘h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sz="2000" i="1" dirty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l-G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</m:e>
                            <m:e>
                              <m:r>
                                <a:rPr lang="en-US" sz="2000" b="1" i="1" dirty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sz="2000" b="1" i="1" dirty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000" b="1" i="1" dirty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000" i="1" dirty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</m:mr>
                          <m:mr>
                            <m:e>
                              <m:r>
                                <a:rPr lang="en-US" sz="2000" b="1" i="1" dirty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000" b="1" i="1" dirty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000" b="1" i="1" dirty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</m:m>
                      </m:e>
                    </m:d>
                    <m:r>
                      <a:rPr lang="en-US" sz="2000" i="1" dirty="0">
                        <a:latin typeface="Cambria Math" panose="02040503050406030204" pitchFamily="18" charset="0"/>
                      </a:rPr>
                      <m:t>𝑧</m:t>
                    </m:r>
                    <m:d>
                      <m:d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𝑘h</m:t>
                        </m:r>
                      </m:e>
                    </m:d>
                    <m:r>
                      <a:rPr lang="en-US" sz="2000" i="1" dirty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begChr m:val="["/>
                        <m:endChr m:val="]"/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000" i="1" dirty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2000" b="1" i="1" dirty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sz="2000" b="1" i="1" dirty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sz="2000" i="1" dirty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r>
                      <a:rPr lang="en-US" sz="2000" i="1" dirty="0">
                        <a:latin typeface="Cambria Math" panose="02040503050406030204" pitchFamily="18" charset="0"/>
                      </a:rPr>
                      <m:t>𝑢</m:t>
                    </m:r>
                    <m:d>
                      <m:d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𝑘h</m:t>
                        </m:r>
                      </m:e>
                    </m:d>
                    <m:r>
                      <a:rPr lang="en-US" sz="2000" i="1" dirty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𝑎𝑢𝑔</m:t>
                        </m:r>
                      </m:sub>
                    </m:sSub>
                    <m:r>
                      <a:rPr lang="en-US" sz="2000" i="1" dirty="0">
                        <a:latin typeface="Cambria Math" panose="02040503050406030204" pitchFamily="18" charset="0"/>
                      </a:rPr>
                      <m:t>𝑧</m:t>
                    </m:r>
                    <m:d>
                      <m:d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𝑘h</m:t>
                        </m:r>
                      </m:e>
                    </m:d>
                    <m:r>
                      <a:rPr lang="en-US" sz="2000" i="1" dirty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𝑎𝑢𝑔</m:t>
                        </m:r>
                      </m:sub>
                    </m:sSub>
                    <m:r>
                      <a:rPr lang="en-US" sz="2000" i="1" dirty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𝑘h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dirty="0"/>
              </a:p>
              <a:p>
                <a:endParaRPr lang="en-US" sz="2000" dirty="0"/>
              </a:p>
              <a:p>
                <a:endParaRPr lang="en-US" sz="2000" dirty="0"/>
              </a:p>
              <a:p>
                <a:endParaRPr lang="en-US" sz="2000" dirty="0"/>
              </a:p>
              <a:p>
                <a:endParaRPr lang="en-US" sz="2000" dirty="0"/>
              </a:p>
              <a:p>
                <a:endParaRPr lang="en-US" sz="2000" dirty="0"/>
              </a:p>
              <a:p>
                <a:endParaRPr lang="en-US" sz="2000" dirty="0"/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4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6529" y="1042503"/>
                <a:ext cx="8001000" cy="3749736"/>
              </a:xfrm>
              <a:blipFill rotWithShape="0">
                <a:blip r:embed="rId2"/>
                <a:stretch>
                  <a:fillRect l="-685" t="-14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Slide Number Placeholder 3"/>
          <p:cNvSpPr txBox="1">
            <a:spLocks/>
          </p:cNvSpPr>
          <p:nvPr/>
        </p:nvSpPr>
        <p:spPr>
          <a:xfrm>
            <a:off x="1524000" y="200026"/>
            <a:ext cx="463550" cy="366713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0" hangingPunct="0">
              <a:spcBef>
                <a:spcPct val="50000"/>
              </a:spcBef>
              <a:defRPr/>
            </a:pPr>
            <a:r>
              <a:rPr lang="en-US" dirty="0">
                <a:solidFill>
                  <a:srgbClr val="FFFFFF"/>
                </a:solidFill>
                <a:cs typeface="Arial" charset="0"/>
              </a:rPr>
              <a:t>25</a:t>
            </a:r>
            <a:endParaRPr lang="en-US" sz="1400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5856" y="3648142"/>
            <a:ext cx="5715000" cy="302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6923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488" y="200026"/>
            <a:ext cx="10515600" cy="628406"/>
          </a:xfrm>
        </p:spPr>
        <p:txBody>
          <a:bodyPr>
            <a:normAutofit fontScale="90000"/>
          </a:bodyPr>
          <a:lstStyle/>
          <a:p>
            <a:r>
              <a:rPr lang="en-US" dirty="0"/>
              <a:t>active suspension system: response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78864" y="828432"/>
            <a:ext cx="3108543" cy="57861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228B22"/>
                </a:solidFill>
                <a:latin typeface="Courier New" panose="02070309020205020404" pitchFamily="49" charset="0"/>
              </a:rPr>
              <a:t>%% camera and pipelining configuration</a:t>
            </a:r>
          </a:p>
          <a:p>
            <a:r>
              <a:rPr lang="en-US" sz="1000" dirty="0">
                <a:solidFill>
                  <a:srgbClr val="000000"/>
                </a:solidFill>
                <a:latin typeface="Courier New" panose="02070309020205020404" pitchFamily="49" charset="0"/>
              </a:rPr>
              <a:t>n = length(A);</a:t>
            </a:r>
          </a:p>
          <a:p>
            <a:r>
              <a:rPr lang="en-US" sz="1000" dirty="0">
                <a:solidFill>
                  <a:srgbClr val="000000"/>
                </a:solidFill>
                <a:latin typeface="Courier New" panose="02070309020205020404" pitchFamily="49" charset="0"/>
              </a:rPr>
              <a:t>framerate = 60;</a:t>
            </a:r>
          </a:p>
          <a:p>
            <a:r>
              <a:rPr lang="en-US" sz="1000" dirty="0" err="1">
                <a:solidFill>
                  <a:srgbClr val="000000"/>
                </a:solidFill>
                <a:latin typeface="Courier New" panose="02070309020205020404" pitchFamily="49" charset="0"/>
              </a:rPr>
              <a:t>fh</a:t>
            </a:r>
            <a:r>
              <a:rPr lang="en-US" sz="1000" dirty="0">
                <a:solidFill>
                  <a:srgbClr val="000000"/>
                </a:solidFill>
                <a:latin typeface="Courier New" panose="02070309020205020404" pitchFamily="49" charset="0"/>
              </a:rPr>
              <a:t> = 1/framerate;</a:t>
            </a:r>
          </a:p>
          <a:p>
            <a:r>
              <a:rPr lang="en-US" sz="1000" dirty="0" err="1">
                <a:solidFill>
                  <a:srgbClr val="000000"/>
                </a:solidFill>
                <a:latin typeface="Courier New" panose="02070309020205020404" pitchFamily="49" charset="0"/>
              </a:rPr>
              <a:t>tau_total</a:t>
            </a:r>
            <a:r>
              <a:rPr lang="en-US" sz="1000" dirty="0">
                <a:solidFill>
                  <a:srgbClr val="000000"/>
                </a:solidFill>
                <a:latin typeface="Courier New" panose="02070309020205020404" pitchFamily="49" charset="0"/>
              </a:rPr>
              <a:t> = 0.084;</a:t>
            </a:r>
          </a:p>
          <a:p>
            <a:r>
              <a:rPr lang="en-US" sz="1000" dirty="0">
                <a:solidFill>
                  <a:srgbClr val="000000"/>
                </a:solidFill>
                <a:latin typeface="Courier New" panose="02070309020205020404" pitchFamily="49" charset="0"/>
              </a:rPr>
              <a:t>gamma = 3;</a:t>
            </a:r>
          </a:p>
          <a:p>
            <a:r>
              <a:rPr lang="en-US" sz="1000" dirty="0">
                <a:solidFill>
                  <a:srgbClr val="000000"/>
                </a:solidFill>
                <a:latin typeface="Courier New" panose="02070309020205020404" pitchFamily="49" charset="0"/>
              </a:rPr>
              <a:t>tau = ceil(</a:t>
            </a:r>
            <a:r>
              <a:rPr lang="en-US" sz="1000" dirty="0" err="1">
                <a:solidFill>
                  <a:srgbClr val="000000"/>
                </a:solidFill>
                <a:latin typeface="Courier New" panose="02070309020205020404" pitchFamily="49" charset="0"/>
              </a:rPr>
              <a:t>tau_total</a:t>
            </a:r>
            <a:r>
              <a:rPr lang="en-US" sz="1000" dirty="0">
                <a:solidFill>
                  <a:srgbClr val="000000"/>
                </a:solidFill>
                <a:latin typeface="Courier New" panose="02070309020205020404" pitchFamily="49" charset="0"/>
              </a:rPr>
              <a:t>/</a:t>
            </a:r>
            <a:r>
              <a:rPr lang="en-US" sz="1000" dirty="0" err="1">
                <a:solidFill>
                  <a:srgbClr val="000000"/>
                </a:solidFill>
                <a:latin typeface="Courier New" panose="02070309020205020404" pitchFamily="49" charset="0"/>
              </a:rPr>
              <a:t>fh</a:t>
            </a:r>
            <a:r>
              <a:rPr lang="en-US" sz="1000" dirty="0">
                <a:solidFill>
                  <a:srgbClr val="000000"/>
                </a:solidFill>
                <a:latin typeface="Courier New" panose="02070309020205020404" pitchFamily="49" charset="0"/>
              </a:rPr>
              <a:t>)*</a:t>
            </a:r>
            <a:r>
              <a:rPr lang="en-US" sz="1000" dirty="0" err="1">
                <a:solidFill>
                  <a:srgbClr val="000000"/>
                </a:solidFill>
                <a:latin typeface="Courier New" panose="02070309020205020404" pitchFamily="49" charset="0"/>
              </a:rPr>
              <a:t>fh</a:t>
            </a:r>
            <a:endParaRPr lang="en-US" sz="100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sz="1000" dirty="0">
                <a:solidFill>
                  <a:srgbClr val="000000"/>
                </a:solidFill>
                <a:latin typeface="Courier New" panose="02070309020205020404" pitchFamily="49" charset="0"/>
              </a:rPr>
              <a:t>h = tau/gamma;</a:t>
            </a:r>
          </a:p>
          <a:p>
            <a:r>
              <a:rPr lang="en-US" sz="1000" dirty="0">
                <a:solidFill>
                  <a:srgbClr val="228B22"/>
                </a:solidFill>
                <a:latin typeface="Courier New" panose="02070309020205020404" pitchFamily="49" charset="0"/>
              </a:rPr>
              <a:t>%% simulation</a:t>
            </a:r>
          </a:p>
          <a:p>
            <a:r>
              <a:rPr lang="en-US" sz="1000" dirty="0">
                <a:solidFill>
                  <a:srgbClr val="000000"/>
                </a:solidFill>
                <a:latin typeface="Courier New" panose="02070309020205020404" pitchFamily="49" charset="0"/>
              </a:rPr>
              <a:t>x0 = [0;0;0.00;0;];</a:t>
            </a:r>
          </a:p>
          <a:p>
            <a:r>
              <a:rPr lang="en-US" sz="1000" dirty="0">
                <a:solidFill>
                  <a:srgbClr val="000000"/>
                </a:solidFill>
                <a:latin typeface="Courier New" panose="02070309020205020404" pitchFamily="49" charset="0"/>
              </a:rPr>
              <a:t>z0 = [x0; zeros(gamma,1)];</a:t>
            </a:r>
          </a:p>
          <a:p>
            <a:r>
              <a:rPr lang="en-US" sz="1000" dirty="0">
                <a:solidFill>
                  <a:srgbClr val="000000"/>
                </a:solidFill>
                <a:latin typeface="Courier New" panose="02070309020205020404" pitchFamily="49" charset="0"/>
              </a:rPr>
              <a:t>x(1) = C*z0;</a:t>
            </a:r>
          </a:p>
          <a:p>
            <a:r>
              <a:rPr lang="en-US" sz="1000" dirty="0">
                <a:solidFill>
                  <a:srgbClr val="000000"/>
                </a:solidFill>
                <a:latin typeface="Courier New" panose="02070309020205020404" pitchFamily="49" charset="0"/>
              </a:rPr>
              <a:t>time(1) = 0;</a:t>
            </a:r>
          </a:p>
          <a:p>
            <a:r>
              <a:rPr lang="en-US" sz="1000" dirty="0">
                <a:solidFill>
                  <a:srgbClr val="000000"/>
                </a:solidFill>
                <a:latin typeface="Courier New" panose="02070309020205020404" pitchFamily="49" charset="0"/>
              </a:rPr>
              <a:t>e(1) = C*z0;</a:t>
            </a:r>
          </a:p>
          <a:p>
            <a:endParaRPr lang="en-US" sz="100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sz="1000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sz="1000" dirty="0">
                <a:solidFill>
                  <a:srgbClr val="000000"/>
                </a:solidFill>
                <a:latin typeface="Courier New" panose="02070309020205020404" pitchFamily="49" charset="0"/>
              </a:rPr>
              <a:t> i=1:50</a:t>
            </a:r>
          </a:p>
          <a:p>
            <a:r>
              <a:rPr lang="en-US" sz="1000" dirty="0">
                <a:solidFill>
                  <a:srgbClr val="000000"/>
                </a:solidFill>
                <a:latin typeface="Courier New" panose="02070309020205020404" pitchFamily="49" charset="0"/>
              </a:rPr>
              <a:t>   </a:t>
            </a:r>
            <a:r>
              <a:rPr lang="en-US" sz="1000" dirty="0">
                <a:solidFill>
                  <a:srgbClr val="0000FF"/>
                </a:solidFill>
                <a:latin typeface="Courier New" panose="02070309020205020404" pitchFamily="49" charset="0"/>
              </a:rPr>
              <a:t>if</a:t>
            </a:r>
            <a:r>
              <a:rPr lang="en-US" sz="1000" dirty="0">
                <a:solidFill>
                  <a:srgbClr val="000000"/>
                </a:solidFill>
                <a:latin typeface="Courier New" panose="02070309020205020404" pitchFamily="49" charset="0"/>
              </a:rPr>
              <a:t> i==1</a:t>
            </a:r>
          </a:p>
          <a:p>
            <a:r>
              <a:rPr lang="en-US" sz="1000" dirty="0">
                <a:solidFill>
                  <a:srgbClr val="000000"/>
                </a:solidFill>
                <a:latin typeface="Courier New" panose="02070309020205020404" pitchFamily="49" charset="0"/>
              </a:rPr>
              <a:t>       time(1) = 0;</a:t>
            </a:r>
          </a:p>
          <a:p>
            <a:r>
              <a:rPr lang="en-US" sz="1000" dirty="0">
                <a:solidFill>
                  <a:srgbClr val="000000"/>
                </a:solidFill>
                <a:latin typeface="Courier New" panose="02070309020205020404" pitchFamily="49" charset="0"/>
              </a:rPr>
              <a:t>   </a:t>
            </a:r>
            <a:r>
              <a:rPr lang="en-US" sz="1000" dirty="0">
                <a:solidFill>
                  <a:srgbClr val="0000FF"/>
                </a:solidFill>
                <a:latin typeface="Courier New" panose="02070309020205020404" pitchFamily="49" charset="0"/>
              </a:rPr>
              <a:t>else</a:t>
            </a:r>
            <a:r>
              <a:rPr lang="en-US" sz="100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000" dirty="0">
                <a:solidFill>
                  <a:srgbClr val="000000"/>
                </a:solidFill>
                <a:latin typeface="Courier New" panose="02070309020205020404" pitchFamily="49" charset="0"/>
              </a:rPr>
              <a:t>       time(i) = time(i-1) + h;</a:t>
            </a:r>
          </a:p>
          <a:p>
            <a:r>
              <a:rPr lang="en-US" sz="1000" dirty="0">
                <a:solidFill>
                  <a:srgbClr val="000000"/>
                </a:solidFill>
                <a:latin typeface="Courier New" panose="02070309020205020404" pitchFamily="49" charset="0"/>
              </a:rPr>
              <a:t>   </a:t>
            </a:r>
            <a:r>
              <a:rPr lang="en-US" sz="100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  <a:p>
            <a:r>
              <a:rPr lang="en-US" sz="1000" dirty="0">
                <a:solidFill>
                  <a:srgbClr val="000000"/>
                </a:solidFill>
                <a:latin typeface="Courier New" panose="02070309020205020404" pitchFamily="49" charset="0"/>
              </a:rPr>
              <a:t>   </a:t>
            </a:r>
          </a:p>
          <a:p>
            <a:r>
              <a:rPr lang="en-US" sz="1000" dirty="0">
                <a:solidFill>
                  <a:srgbClr val="000000"/>
                </a:solidFill>
                <a:latin typeface="Courier New" panose="02070309020205020404" pitchFamily="49" charset="0"/>
              </a:rPr>
              <a:t>    y(i) = C*z0;</a:t>
            </a:r>
          </a:p>
          <a:p>
            <a:r>
              <a:rPr lang="en-US" sz="100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000" dirty="0">
                <a:solidFill>
                  <a:srgbClr val="0000FF"/>
                </a:solidFill>
                <a:latin typeface="Courier New" panose="02070309020205020404" pitchFamily="49" charset="0"/>
              </a:rPr>
              <a:t>if</a:t>
            </a:r>
            <a:r>
              <a:rPr lang="en-US" sz="1000" dirty="0">
                <a:solidFill>
                  <a:srgbClr val="000000"/>
                </a:solidFill>
                <a:latin typeface="Courier New" panose="02070309020205020404" pitchFamily="49" charset="0"/>
              </a:rPr>
              <a:t> i&gt;20</a:t>
            </a:r>
          </a:p>
          <a:p>
            <a:r>
              <a:rPr lang="en-US" sz="1000" dirty="0">
                <a:solidFill>
                  <a:srgbClr val="228B22"/>
                </a:solidFill>
                <a:latin typeface="Courier New" panose="02070309020205020404" pitchFamily="49" charset="0"/>
              </a:rPr>
              <a:t>%       Road(i) = 0.003*sin(0.002*i);</a:t>
            </a:r>
          </a:p>
          <a:p>
            <a:r>
              <a:rPr lang="en-US" sz="1000" dirty="0">
                <a:solidFill>
                  <a:srgbClr val="000000"/>
                </a:solidFill>
                <a:latin typeface="Courier New" panose="02070309020205020404" pitchFamily="49" charset="0"/>
              </a:rPr>
              <a:t>       Road(i) = 0.01;</a:t>
            </a:r>
          </a:p>
          <a:p>
            <a:r>
              <a:rPr lang="en-US" sz="100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000" dirty="0">
                <a:solidFill>
                  <a:srgbClr val="0000FF"/>
                </a:solidFill>
                <a:latin typeface="Courier New" panose="02070309020205020404" pitchFamily="49" charset="0"/>
              </a:rPr>
              <a:t>else</a:t>
            </a:r>
          </a:p>
          <a:p>
            <a:r>
              <a:rPr lang="en-US" sz="1000" dirty="0">
                <a:solidFill>
                  <a:srgbClr val="000000"/>
                </a:solidFill>
                <a:latin typeface="Courier New" panose="02070309020205020404" pitchFamily="49" charset="0"/>
              </a:rPr>
              <a:t>       Road(i) = 0;</a:t>
            </a:r>
          </a:p>
          <a:p>
            <a:r>
              <a:rPr lang="en-US" sz="100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00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  <a:r>
              <a:rPr lang="en-US" sz="100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000" dirty="0">
                <a:solidFill>
                  <a:srgbClr val="000000"/>
                </a:solidFill>
                <a:latin typeface="Courier New" panose="02070309020205020404" pitchFamily="49" charset="0"/>
              </a:rPr>
              <a:t>    e(i+1) = e(i) + y(i) - Road(i);</a:t>
            </a:r>
          </a:p>
          <a:p>
            <a:r>
              <a:rPr lang="en-US" sz="1000" dirty="0">
                <a:solidFill>
                  <a:srgbClr val="000000"/>
                </a:solidFill>
                <a:latin typeface="Courier New" panose="02070309020205020404" pitchFamily="49" charset="0"/>
              </a:rPr>
              <a:t>    u = K*[z0;e(i)];</a:t>
            </a:r>
          </a:p>
          <a:p>
            <a:r>
              <a:rPr lang="en-US" sz="1000" dirty="0">
                <a:solidFill>
                  <a:srgbClr val="000000"/>
                </a:solidFill>
                <a:latin typeface="Courier New" panose="02070309020205020404" pitchFamily="49" charset="0"/>
              </a:rPr>
              <a:t>    z_1 = phi*z0 + Gamma*u;</a:t>
            </a:r>
          </a:p>
          <a:p>
            <a:r>
              <a:rPr lang="en-US" sz="1000" dirty="0">
                <a:solidFill>
                  <a:srgbClr val="000000"/>
                </a:solidFill>
                <a:latin typeface="Courier New" panose="02070309020205020404" pitchFamily="49" charset="0"/>
              </a:rPr>
              <a:t>    z0 = z_1;</a:t>
            </a:r>
          </a:p>
          <a:p>
            <a:r>
              <a:rPr lang="en-US" sz="1000" dirty="0">
                <a:solidFill>
                  <a:srgbClr val="000000"/>
                </a:solidFill>
                <a:latin typeface="Courier New" panose="02070309020205020404" pitchFamily="49" charset="0"/>
              </a:rPr>
              <a:t>   </a:t>
            </a:r>
          </a:p>
          <a:p>
            <a:r>
              <a:rPr lang="en-US" sz="100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  <a:p>
            <a:r>
              <a:rPr lang="en-US" sz="1000" dirty="0">
                <a:solidFill>
                  <a:srgbClr val="0000FF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000" dirty="0">
                <a:solidFill>
                  <a:srgbClr val="000000"/>
                </a:solidFill>
                <a:latin typeface="Courier New" panose="02070309020205020404" pitchFamily="49" charset="0"/>
              </a:rPr>
              <a:t>plot(time, </a:t>
            </a:r>
            <a:r>
              <a:rPr lang="en-US" sz="1000" dirty="0" err="1">
                <a:solidFill>
                  <a:srgbClr val="000000"/>
                </a:solidFill>
                <a:latin typeface="Courier New" panose="02070309020205020404" pitchFamily="49" charset="0"/>
              </a:rPr>
              <a:t>y,</a:t>
            </a:r>
            <a:r>
              <a:rPr lang="en-US" sz="1000" dirty="0" err="1">
                <a:solidFill>
                  <a:srgbClr val="A020F0"/>
                </a:solidFill>
                <a:latin typeface="Courier New" panose="02070309020205020404" pitchFamily="49" charset="0"/>
              </a:rPr>
              <a:t>'b</a:t>
            </a:r>
            <a:r>
              <a:rPr lang="en-US" sz="1000" dirty="0">
                <a:solidFill>
                  <a:srgbClr val="A020F0"/>
                </a:solidFill>
                <a:latin typeface="Courier New" panose="02070309020205020404" pitchFamily="49" charset="0"/>
              </a:rPr>
              <a:t>'</a:t>
            </a:r>
            <a:r>
              <a:rPr lang="en-US" sz="1000" dirty="0">
                <a:solidFill>
                  <a:srgbClr val="000000"/>
                </a:solidFill>
                <a:latin typeface="Courier New" panose="02070309020205020404" pitchFamily="49" charset="0"/>
              </a:rPr>
              <a:t>, time, </a:t>
            </a:r>
            <a:r>
              <a:rPr lang="en-US" sz="1000" dirty="0" err="1">
                <a:solidFill>
                  <a:srgbClr val="000000"/>
                </a:solidFill>
                <a:latin typeface="Courier New" panose="02070309020205020404" pitchFamily="49" charset="0"/>
              </a:rPr>
              <a:t>Road,</a:t>
            </a:r>
            <a:r>
              <a:rPr lang="en-US" sz="1000" dirty="0" err="1">
                <a:solidFill>
                  <a:srgbClr val="A020F0"/>
                </a:solidFill>
                <a:latin typeface="Courier New" panose="02070309020205020404" pitchFamily="49" charset="0"/>
              </a:rPr>
              <a:t>'r</a:t>
            </a:r>
            <a:r>
              <a:rPr lang="en-US" sz="1000" dirty="0">
                <a:solidFill>
                  <a:srgbClr val="A020F0"/>
                </a:solidFill>
                <a:latin typeface="Courier New" panose="02070309020205020404" pitchFamily="49" charset="0"/>
              </a:rPr>
              <a:t>'</a:t>
            </a:r>
            <a:r>
              <a:rPr lang="en-US" sz="1000" dirty="0">
                <a:solidFill>
                  <a:srgbClr val="000000"/>
                </a:solidFill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58001" y="4724400"/>
            <a:ext cx="2273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Settling time = 200 </a:t>
            </a:r>
            <a:r>
              <a:rPr lang="en-US" dirty="0" err="1"/>
              <a:t>ms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2779" y="1259400"/>
            <a:ext cx="4630501" cy="3465000"/>
          </a:xfrm>
          <a:prstGeom prst="rect">
            <a:avLst/>
          </a:prstGeom>
        </p:spPr>
      </p:pic>
      <p:sp>
        <p:nvSpPr>
          <p:cNvPr id="8" name="Slide Number Placeholder 3"/>
          <p:cNvSpPr txBox="1">
            <a:spLocks/>
          </p:cNvSpPr>
          <p:nvPr/>
        </p:nvSpPr>
        <p:spPr>
          <a:xfrm>
            <a:off x="1524000" y="200026"/>
            <a:ext cx="463550" cy="366713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0" hangingPunct="0">
              <a:spcBef>
                <a:spcPct val="50000"/>
              </a:spcBef>
              <a:defRPr/>
            </a:pPr>
            <a:r>
              <a:rPr lang="en-US" dirty="0">
                <a:solidFill>
                  <a:srgbClr val="FFFFFF"/>
                </a:solidFill>
                <a:cs typeface="Arial" charset="0"/>
              </a:rPr>
              <a:t>29</a:t>
            </a:r>
            <a:endParaRPr lang="en-US" sz="1400" dirty="0">
              <a:solidFill>
                <a:srgbClr val="FFFFFF"/>
              </a:solidFill>
              <a:cs typeface="Arial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3483864" y="5449824"/>
            <a:ext cx="2368915" cy="5943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925312" y="5788152"/>
            <a:ext cx="4670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Road surface information is read by the camera </a:t>
            </a:r>
          </a:p>
          <a:p>
            <a:r>
              <a:rPr lang="en-US" dirty="0">
                <a:solidFill>
                  <a:srgbClr val="FF0000"/>
                </a:solidFill>
              </a:rPr>
              <a:t>and used as reference</a:t>
            </a:r>
          </a:p>
        </p:txBody>
      </p:sp>
    </p:spTree>
    <p:extLst>
      <p:ext uri="{BB962C8B-B14F-4D97-AF65-F5344CB8AC3E}">
        <p14:creationId xmlns:p14="http://schemas.microsoft.com/office/powerpoint/2010/main" val="30297874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6"/>
            <a:ext cx="11774078" cy="628406"/>
          </a:xfrm>
        </p:spPr>
        <p:txBody>
          <a:bodyPr>
            <a:normAutofit fontScale="90000"/>
          </a:bodyPr>
          <a:lstStyle/>
          <a:p>
            <a:r>
              <a:rPr lang="en-US" dirty="0"/>
              <a:t>Image-based application development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44" y="1074555"/>
            <a:ext cx="6082102" cy="37004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6155" y="2966449"/>
            <a:ext cx="6177923" cy="377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0561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920" y="234386"/>
            <a:ext cx="10515600" cy="628406"/>
          </a:xfrm>
        </p:spPr>
        <p:txBody>
          <a:bodyPr>
            <a:normAutofit fontScale="90000"/>
          </a:bodyPr>
          <a:lstStyle/>
          <a:p>
            <a:r>
              <a:rPr lang="en-US" dirty="0"/>
              <a:t>resource vs performance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724401" y="6190879"/>
                <a:ext cx="227369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6 </a:t>
                </a:r>
              </a:p>
              <a:p>
                <a:r>
                  <a:rPr lang="en-US" dirty="0"/>
                  <a:t>Settling time = 150 </a:t>
                </a:r>
                <a:r>
                  <a:rPr lang="en-US" dirty="0" err="1"/>
                  <a:t>ms</a:t>
                </a:r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0" y="6190878"/>
                <a:ext cx="2473754" cy="646331"/>
              </a:xfrm>
              <a:prstGeom prst="rect">
                <a:avLst/>
              </a:prstGeom>
              <a:blipFill rotWithShape="0">
                <a:blip r:embed="rId2"/>
                <a:stretch>
                  <a:fillRect l="-1970" t="-5660" r="-1478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0565" y="681038"/>
            <a:ext cx="3232848" cy="24191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661195" y="2973848"/>
                <a:ext cx="227369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Settling time = 400 </a:t>
                </a:r>
                <a:r>
                  <a:rPr lang="en-US" dirty="0" err="1"/>
                  <a:t>ms</a:t>
                </a:r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94" y="2973847"/>
                <a:ext cx="2473754" cy="646331"/>
              </a:xfrm>
              <a:prstGeom prst="rect">
                <a:avLst/>
              </a:prstGeom>
              <a:blipFill rotWithShape="0">
                <a:blip r:embed="rId4"/>
                <a:stretch>
                  <a:fillRect l="-2222" r="-1728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684142"/>
            <a:ext cx="3192910" cy="23892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760113" y="2954126"/>
                <a:ext cx="227369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Settling time = 200 </a:t>
                </a:r>
                <a:r>
                  <a:rPr lang="en-US" dirty="0" err="1"/>
                  <a:t>ms</a:t>
                </a:r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6112" y="2954125"/>
                <a:ext cx="2473754" cy="646331"/>
              </a:xfrm>
              <a:prstGeom prst="rect">
                <a:avLst/>
              </a:prstGeom>
              <a:blipFill rotWithShape="0">
                <a:blip r:embed="rId6"/>
                <a:stretch>
                  <a:fillRect l="-2217" r="-1478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4722" y="3819858"/>
            <a:ext cx="3435391" cy="2570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801882" y="2954126"/>
                <a:ext cx="227369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Settling time = 250 </a:t>
                </a:r>
                <a:r>
                  <a:rPr lang="en-US" dirty="0" err="1"/>
                  <a:t>ms</a:t>
                </a:r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7881" y="2954125"/>
                <a:ext cx="2473754" cy="646331"/>
              </a:xfrm>
              <a:prstGeom prst="rect">
                <a:avLst/>
              </a:prstGeom>
              <a:blipFill rotWithShape="0">
                <a:blip r:embed="rId8"/>
                <a:stretch>
                  <a:fillRect l="-2217" r="-1478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24353" y="718173"/>
            <a:ext cx="3129898" cy="2342100"/>
          </a:xfrm>
          <a:prstGeom prst="rect">
            <a:avLst/>
          </a:prstGeom>
        </p:spPr>
      </p:pic>
      <p:sp>
        <p:nvSpPr>
          <p:cNvPr id="14" name="Slide Number Placeholder 3"/>
          <p:cNvSpPr txBox="1">
            <a:spLocks/>
          </p:cNvSpPr>
          <p:nvPr/>
        </p:nvSpPr>
        <p:spPr>
          <a:xfrm>
            <a:off x="1524000" y="200026"/>
            <a:ext cx="463550" cy="366713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0" hangingPunct="0">
              <a:spcBef>
                <a:spcPct val="50000"/>
              </a:spcBef>
              <a:defRPr/>
            </a:pPr>
            <a:r>
              <a:rPr lang="en-US" dirty="0">
                <a:solidFill>
                  <a:srgbClr val="FFFFFF"/>
                </a:solidFill>
                <a:cs typeface="Arial" charset="0"/>
              </a:rPr>
              <a:t>30</a:t>
            </a:r>
            <a:endParaRPr lang="en-US" sz="1400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2082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2992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5272F-E6F7-417C-B8DF-7682E12FC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/>
              <a:t>Background – Approximate computing</a:t>
            </a:r>
            <a:endParaRPr lang="nl-NL" dirty="0"/>
          </a:p>
        </p:txBody>
      </p:sp>
      <p:sp>
        <p:nvSpPr>
          <p:cNvPr id="4" name="object 7">
            <a:extLst>
              <a:ext uri="{FF2B5EF4-FFF2-40B4-BE49-F238E27FC236}">
                <a16:creationId xmlns:a16="http://schemas.microsoft.com/office/drawing/2014/main" id="{3C5E5AD8-E80E-4650-81D6-856E7898B73E}"/>
              </a:ext>
            </a:extLst>
          </p:cNvPr>
          <p:cNvSpPr/>
          <p:nvPr/>
        </p:nvSpPr>
        <p:spPr>
          <a:xfrm>
            <a:off x="1417739" y="1375795"/>
            <a:ext cx="9638951" cy="43874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16255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is “approximate computing”?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-331788" y="1169988"/>
          <a:ext cx="8143876" cy="542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Visio" r:id="rId3" imgW="8143886" imgH="5429173" progId="Visio.Drawing.15">
                  <p:embed/>
                </p:oleObj>
              </mc:Choice>
              <mc:Fallback>
                <p:oleObj name="Visio" r:id="rId3" imgW="8143886" imgH="5429173" progId="Visio.Drawing.15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331788" y="1169988"/>
                        <a:ext cx="8143876" cy="542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kstvak 13"/>
          <p:cNvSpPr txBox="1"/>
          <p:nvPr/>
        </p:nvSpPr>
        <p:spPr>
          <a:xfrm>
            <a:off x="550406" y="1085290"/>
            <a:ext cx="1316101" cy="668095"/>
          </a:xfrm>
          <a:prstGeom prst="rect">
            <a:avLst/>
          </a:prstGeom>
          <a:solidFill>
            <a:srgbClr val="C00000"/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no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Particular Technology Node</a:t>
            </a:r>
            <a:endParaRPr lang="en-US" sz="9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56676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is “approximate computing”?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-331210" y="1170132"/>
          <a:ext cx="8143875" cy="542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Visio" r:id="rId3" imgW="8143886" imgH="5429173" progId="Visio.Drawing.15">
                  <p:embed/>
                </p:oleObj>
              </mc:Choice>
              <mc:Fallback>
                <p:oleObj name="Visio" r:id="rId3" imgW="8143886" imgH="5429173" progId="Visio.Drawing.15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331210" y="1170132"/>
                        <a:ext cx="8143875" cy="542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kstvak 13"/>
          <p:cNvSpPr txBox="1"/>
          <p:nvPr/>
        </p:nvSpPr>
        <p:spPr>
          <a:xfrm>
            <a:off x="550406" y="1085290"/>
            <a:ext cx="1316101" cy="668095"/>
          </a:xfrm>
          <a:prstGeom prst="rect">
            <a:avLst/>
          </a:prstGeom>
          <a:solidFill>
            <a:srgbClr val="C00000"/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no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Particular Technology Node</a:t>
            </a:r>
            <a:endParaRPr lang="en-US" sz="9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29711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is “approximate computing”?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-331210" y="1170132"/>
          <a:ext cx="8143875" cy="542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Visio" r:id="rId3" imgW="8143886" imgH="5429173" progId="Visio.Drawing.15">
                  <p:embed/>
                </p:oleObj>
              </mc:Choice>
              <mc:Fallback>
                <p:oleObj name="Visio" r:id="rId3" imgW="8143886" imgH="5429173" progId="Visio.Drawing.15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331210" y="1170132"/>
                        <a:ext cx="8143875" cy="542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kstvak 13"/>
          <p:cNvSpPr txBox="1"/>
          <p:nvPr/>
        </p:nvSpPr>
        <p:spPr>
          <a:xfrm>
            <a:off x="550406" y="1085290"/>
            <a:ext cx="1316101" cy="668095"/>
          </a:xfrm>
          <a:prstGeom prst="rect">
            <a:avLst/>
          </a:prstGeom>
          <a:solidFill>
            <a:srgbClr val="C00000"/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no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Particular Technology Node</a:t>
            </a:r>
            <a:endParaRPr lang="en-US" sz="9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86949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is “approximate computing”?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-331210" y="1170132"/>
          <a:ext cx="8143875" cy="542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5" name="Visio" r:id="rId3" imgW="8143886" imgH="5429173" progId="Visio.Drawing.15">
                  <p:embed/>
                </p:oleObj>
              </mc:Choice>
              <mc:Fallback>
                <p:oleObj name="Visio" r:id="rId3" imgW="8143886" imgH="5429173" progId="Visio.Drawing.15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331210" y="1170132"/>
                        <a:ext cx="8143875" cy="542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kstvak 13"/>
          <p:cNvSpPr txBox="1"/>
          <p:nvPr/>
        </p:nvSpPr>
        <p:spPr>
          <a:xfrm>
            <a:off x="550406" y="1085290"/>
            <a:ext cx="1316101" cy="668095"/>
          </a:xfrm>
          <a:prstGeom prst="rect">
            <a:avLst/>
          </a:prstGeom>
          <a:solidFill>
            <a:srgbClr val="C00000"/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no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Particular Technology Node</a:t>
            </a:r>
            <a:endParaRPr lang="en-US" sz="9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18364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is “approximate computing”?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-331210" y="1170132"/>
          <a:ext cx="8143875" cy="542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9" name="Visio" r:id="rId3" imgW="8143886" imgH="5429173" progId="Visio.Drawing.15">
                  <p:embed/>
                </p:oleObj>
              </mc:Choice>
              <mc:Fallback>
                <p:oleObj name="Visio" r:id="rId3" imgW="8143886" imgH="5429173" progId="Visio.Drawing.15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331210" y="1170132"/>
                        <a:ext cx="8143875" cy="542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kstvak 13"/>
          <p:cNvSpPr txBox="1"/>
          <p:nvPr/>
        </p:nvSpPr>
        <p:spPr>
          <a:xfrm>
            <a:off x="550406" y="1085290"/>
            <a:ext cx="1316101" cy="668095"/>
          </a:xfrm>
          <a:prstGeom prst="rect">
            <a:avLst/>
          </a:prstGeom>
          <a:solidFill>
            <a:srgbClr val="C00000"/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no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Particular Technology Node</a:t>
            </a:r>
            <a:endParaRPr lang="en-US" sz="9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16489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is “approximate computing”?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-331210" y="1170132"/>
          <a:ext cx="8143875" cy="542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3" name="Visio" r:id="rId3" imgW="8143886" imgH="5429173" progId="Visio.Drawing.15">
                  <p:embed/>
                </p:oleObj>
              </mc:Choice>
              <mc:Fallback>
                <p:oleObj name="Visio" r:id="rId3" imgW="8143886" imgH="5429173" progId="Visio.Drawing.15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331210" y="1170132"/>
                        <a:ext cx="8143875" cy="542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kstvak 13"/>
          <p:cNvSpPr txBox="1"/>
          <p:nvPr/>
        </p:nvSpPr>
        <p:spPr>
          <a:xfrm>
            <a:off x="718770" y="2334937"/>
            <a:ext cx="1329105" cy="597740"/>
          </a:xfrm>
          <a:prstGeom prst="rect">
            <a:avLst/>
          </a:prstGeom>
          <a:solidFill>
            <a:srgbClr val="C00000"/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no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Application </a:t>
            </a:r>
            <a:r>
              <a:rPr lang="en-US" sz="1600" b="1" dirty="0" err="1">
                <a:solidFill>
                  <a:srgbClr val="FFFFFF"/>
                </a:solidFill>
                <a:latin typeface="Arial"/>
                <a:cs typeface="Arial"/>
              </a:rPr>
              <a:t>Dependant</a:t>
            </a:r>
            <a:endParaRPr lang="en-US" sz="105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6" name="Right Arrow 5"/>
          <p:cNvSpPr/>
          <p:nvPr/>
        </p:nvSpPr>
        <p:spPr>
          <a:xfrm rot="19139658">
            <a:off x="1826946" y="1787910"/>
            <a:ext cx="635644" cy="236040"/>
          </a:xfrm>
          <a:prstGeom prst="rightArrow">
            <a:avLst/>
          </a:prstGeom>
          <a:solidFill>
            <a:srgbClr val="C00000"/>
          </a:solidFill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8337072">
            <a:off x="76008" y="3243780"/>
            <a:ext cx="635644" cy="236040"/>
          </a:xfrm>
          <a:prstGeom prst="rightArrow">
            <a:avLst/>
          </a:prstGeom>
          <a:solidFill>
            <a:srgbClr val="C00000"/>
          </a:solidFill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kstvak 13"/>
          <p:cNvSpPr txBox="1"/>
          <p:nvPr/>
        </p:nvSpPr>
        <p:spPr>
          <a:xfrm>
            <a:off x="550406" y="1085290"/>
            <a:ext cx="1316101" cy="668095"/>
          </a:xfrm>
          <a:prstGeom prst="rect">
            <a:avLst/>
          </a:prstGeom>
          <a:solidFill>
            <a:srgbClr val="C00000"/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no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Particular Technology Node</a:t>
            </a:r>
            <a:endParaRPr lang="en-US" sz="9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34307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is “approximate computing”?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-331210" y="1170132"/>
          <a:ext cx="8143875" cy="542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7" name="Visio" r:id="rId3" imgW="8143886" imgH="5429173" progId="Visio.Drawing.15">
                  <p:embed/>
                </p:oleObj>
              </mc:Choice>
              <mc:Fallback>
                <p:oleObj name="Visio" r:id="rId3" imgW="8143886" imgH="5429173" progId="Visio.Drawing.15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331210" y="1170132"/>
                        <a:ext cx="8143875" cy="542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kstvak 13"/>
          <p:cNvSpPr txBox="1"/>
          <p:nvPr/>
        </p:nvSpPr>
        <p:spPr>
          <a:xfrm>
            <a:off x="718770" y="2334937"/>
            <a:ext cx="1329105" cy="597740"/>
          </a:xfrm>
          <a:prstGeom prst="rect">
            <a:avLst/>
          </a:prstGeom>
          <a:solidFill>
            <a:srgbClr val="C00000"/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no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Application </a:t>
            </a:r>
            <a:r>
              <a:rPr lang="en-US" sz="1600" b="1" dirty="0" err="1">
                <a:solidFill>
                  <a:srgbClr val="FFFFFF"/>
                </a:solidFill>
                <a:latin typeface="Arial"/>
                <a:cs typeface="Arial"/>
              </a:rPr>
              <a:t>Dependant</a:t>
            </a:r>
            <a:endParaRPr lang="en-US" sz="105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6" name="Right Arrow 5"/>
          <p:cNvSpPr/>
          <p:nvPr/>
        </p:nvSpPr>
        <p:spPr>
          <a:xfrm rot="19139658">
            <a:off x="1826946" y="1787910"/>
            <a:ext cx="635644" cy="236040"/>
          </a:xfrm>
          <a:prstGeom prst="rightArrow">
            <a:avLst/>
          </a:prstGeom>
          <a:solidFill>
            <a:srgbClr val="C00000"/>
          </a:solidFill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8337072">
            <a:off x="76008" y="3243780"/>
            <a:ext cx="635644" cy="236040"/>
          </a:xfrm>
          <a:prstGeom prst="rightArrow">
            <a:avLst/>
          </a:prstGeom>
          <a:solidFill>
            <a:srgbClr val="C00000"/>
          </a:solidFill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3245" y="1754978"/>
            <a:ext cx="5591055" cy="380908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90550" y="6452754"/>
            <a:ext cx="86296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kern="0" dirty="0"/>
              <a:t> </a:t>
            </a:r>
            <a:endParaRPr lang="en-US" sz="1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38200" y="6526588"/>
            <a:ext cx="676275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0" indent="-304800"/>
            <a:r>
              <a:rPr lang="en-US" sz="1100" b="1" dirty="0">
                <a:solidFill>
                  <a:schemeClr val="accent5">
                    <a:lumMod val="50000"/>
                  </a:schemeClr>
                </a:solidFill>
              </a:rPr>
              <a:t>[Image Source: http://arch2neu.saclay.inria.fr/NIAC/luis_ceze.pdf]</a:t>
            </a:r>
            <a:endParaRPr lang="en-US" sz="1100" b="1" dirty="0">
              <a:solidFill>
                <a:schemeClr val="accent5">
                  <a:lumMod val="50000"/>
                </a:schemeClr>
              </a:solidFill>
              <a:effectLst/>
            </a:endParaRPr>
          </a:p>
        </p:txBody>
      </p:sp>
      <p:sp>
        <p:nvSpPr>
          <p:cNvPr id="11" name="Tekstvak 13"/>
          <p:cNvSpPr txBox="1"/>
          <p:nvPr/>
        </p:nvSpPr>
        <p:spPr>
          <a:xfrm>
            <a:off x="550406" y="1085290"/>
            <a:ext cx="1316101" cy="668095"/>
          </a:xfrm>
          <a:prstGeom prst="rect">
            <a:avLst/>
          </a:prstGeom>
          <a:solidFill>
            <a:srgbClr val="C00000"/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no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Particular Technology Node</a:t>
            </a:r>
            <a:endParaRPr lang="en-US" sz="9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99151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Key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Image-based systems are the key ingredients in the next-gen autonomous cars</a:t>
            </a:r>
          </a:p>
          <a:p>
            <a:r>
              <a:rPr lang="en-US" dirty="0"/>
              <a:t>Huge processing demand at runtime</a:t>
            </a:r>
          </a:p>
          <a:p>
            <a:r>
              <a:rPr lang="en-US" dirty="0"/>
              <a:t>Current car processing platforms (ECUs) cannot handle the processing demand </a:t>
            </a:r>
          </a:p>
          <a:p>
            <a:r>
              <a:rPr lang="en-US" dirty="0"/>
              <a:t>There is a huge industrial interest in developing processing platforms – e.g., </a:t>
            </a:r>
            <a:r>
              <a:rPr lang="en-US" dirty="0" err="1"/>
              <a:t>Nvdia</a:t>
            </a:r>
            <a:r>
              <a:rPr lang="en-US" dirty="0"/>
              <a:t> drive</a:t>
            </a:r>
          </a:p>
          <a:p>
            <a:r>
              <a:rPr lang="en-US" dirty="0"/>
              <a:t>There is a huge industrial effort in helping the application development – e.g., </a:t>
            </a:r>
            <a:r>
              <a:rPr lang="en-US" dirty="0" err="1"/>
              <a:t>matlab</a:t>
            </a:r>
            <a:r>
              <a:rPr lang="en-US" dirty="0"/>
              <a:t>, </a:t>
            </a:r>
            <a:r>
              <a:rPr lang="en-US" dirty="0" err="1"/>
              <a:t>webots</a:t>
            </a:r>
            <a:endParaRPr lang="en-US" dirty="0"/>
          </a:p>
          <a:p>
            <a:endParaRPr lang="en-US" dirty="0"/>
          </a:p>
          <a:p>
            <a:r>
              <a:rPr lang="en-US" dirty="0"/>
              <a:t>Cost is the major bottleneck to bring such technologies to affordable cars</a:t>
            </a:r>
          </a:p>
          <a:p>
            <a:r>
              <a:rPr lang="en-US" dirty="0"/>
              <a:t>One key factor is to do pay attention in the application development side – </a:t>
            </a:r>
            <a:r>
              <a:rPr lang="en-US" dirty="0">
                <a:solidFill>
                  <a:srgbClr val="FF0000"/>
                </a:solidFill>
              </a:rPr>
              <a:t>image-based control is an example</a:t>
            </a:r>
            <a:r>
              <a:rPr lang="en-US" dirty="0"/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682447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is “approximate computing”?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-331210" y="1170132"/>
          <a:ext cx="8143875" cy="542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2" name="Visio" r:id="rId3" imgW="8143886" imgH="5429173" progId="Visio.Drawing.15">
                  <p:embed/>
                </p:oleObj>
              </mc:Choice>
              <mc:Fallback>
                <p:oleObj name="Visio" r:id="rId3" imgW="8143886" imgH="5429173" progId="Visio.Drawing.15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331210" y="1170132"/>
                        <a:ext cx="8143875" cy="542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kstvak 13"/>
          <p:cNvSpPr txBox="1"/>
          <p:nvPr/>
        </p:nvSpPr>
        <p:spPr>
          <a:xfrm>
            <a:off x="718770" y="2334937"/>
            <a:ext cx="1329105" cy="597740"/>
          </a:xfrm>
          <a:prstGeom prst="rect">
            <a:avLst/>
          </a:prstGeom>
          <a:solidFill>
            <a:srgbClr val="C00000"/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no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Application </a:t>
            </a:r>
            <a:r>
              <a:rPr lang="en-US" sz="1600" b="1" dirty="0" err="1">
                <a:solidFill>
                  <a:srgbClr val="FFFFFF"/>
                </a:solidFill>
                <a:latin typeface="Arial"/>
                <a:cs typeface="Arial"/>
              </a:rPr>
              <a:t>Dependant</a:t>
            </a:r>
            <a:endParaRPr lang="en-US" sz="105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6" name="Right Arrow 5"/>
          <p:cNvSpPr/>
          <p:nvPr/>
        </p:nvSpPr>
        <p:spPr>
          <a:xfrm rot="19139658">
            <a:off x="1826946" y="1787910"/>
            <a:ext cx="635644" cy="236040"/>
          </a:xfrm>
          <a:prstGeom prst="rightArrow">
            <a:avLst/>
          </a:prstGeom>
          <a:solidFill>
            <a:srgbClr val="C00000"/>
          </a:solidFill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8337072">
            <a:off x="76008" y="3243780"/>
            <a:ext cx="635644" cy="236040"/>
          </a:xfrm>
          <a:prstGeom prst="rightArrow">
            <a:avLst/>
          </a:prstGeom>
          <a:solidFill>
            <a:srgbClr val="C00000"/>
          </a:solidFill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90550" y="6452754"/>
            <a:ext cx="86296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kern="0" dirty="0"/>
              <a:t> </a:t>
            </a:r>
            <a:endParaRPr lang="en-US" sz="1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38200" y="6526588"/>
            <a:ext cx="676275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0" indent="-304800"/>
            <a:r>
              <a:rPr lang="en-US" sz="1100" b="1" dirty="0">
                <a:solidFill>
                  <a:schemeClr val="accent5">
                    <a:lumMod val="50000"/>
                  </a:schemeClr>
                </a:solidFill>
              </a:rPr>
              <a:t>[Image Source: http://arch2neu.saclay.inria.fr/NIAC/luis_ceze.pdf]</a:t>
            </a:r>
            <a:endParaRPr lang="en-US" sz="1100" b="1" dirty="0">
              <a:solidFill>
                <a:schemeClr val="accent5">
                  <a:lumMod val="50000"/>
                </a:schemeClr>
              </a:solidFill>
              <a:effectLst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6089" y="1912561"/>
            <a:ext cx="5637062" cy="3809084"/>
          </a:xfrm>
          <a:prstGeom prst="rect">
            <a:avLst/>
          </a:prstGeom>
        </p:spPr>
      </p:pic>
      <p:sp>
        <p:nvSpPr>
          <p:cNvPr id="12" name="Tekstvak 13"/>
          <p:cNvSpPr txBox="1"/>
          <p:nvPr/>
        </p:nvSpPr>
        <p:spPr>
          <a:xfrm>
            <a:off x="550406" y="1085290"/>
            <a:ext cx="1316101" cy="668095"/>
          </a:xfrm>
          <a:prstGeom prst="rect">
            <a:avLst/>
          </a:prstGeom>
          <a:solidFill>
            <a:srgbClr val="C00000"/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no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Particular Technology Node</a:t>
            </a:r>
            <a:endParaRPr lang="en-US" sz="9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32344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is “approximate computing”?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-331788" y="1169988"/>
          <a:ext cx="8143876" cy="542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5" name="Visio" r:id="rId3" imgW="8143886" imgH="5429173" progId="Visio.Drawing.15">
                  <p:embed/>
                </p:oleObj>
              </mc:Choice>
              <mc:Fallback>
                <p:oleObj name="Visio" r:id="rId3" imgW="8143886" imgH="5429173" progId="Visio.Drawing.15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331788" y="1169988"/>
                        <a:ext cx="8143876" cy="542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kstvak 13"/>
          <p:cNvSpPr txBox="1"/>
          <p:nvPr/>
        </p:nvSpPr>
        <p:spPr>
          <a:xfrm>
            <a:off x="718770" y="2334937"/>
            <a:ext cx="1329105" cy="597740"/>
          </a:xfrm>
          <a:prstGeom prst="rect">
            <a:avLst/>
          </a:prstGeom>
          <a:solidFill>
            <a:srgbClr val="C00000"/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no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Application </a:t>
            </a:r>
            <a:r>
              <a:rPr lang="en-US" sz="1600" b="1" dirty="0" err="1">
                <a:solidFill>
                  <a:srgbClr val="FFFFFF"/>
                </a:solidFill>
                <a:latin typeface="Arial"/>
                <a:cs typeface="Arial"/>
              </a:rPr>
              <a:t>Dependant</a:t>
            </a:r>
            <a:endParaRPr lang="en-US" sz="105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6" name="Right Arrow 5"/>
          <p:cNvSpPr/>
          <p:nvPr/>
        </p:nvSpPr>
        <p:spPr>
          <a:xfrm rot="19139658">
            <a:off x="1826946" y="1787910"/>
            <a:ext cx="635644" cy="236040"/>
          </a:xfrm>
          <a:prstGeom prst="rightArrow">
            <a:avLst/>
          </a:prstGeom>
          <a:solidFill>
            <a:srgbClr val="C00000"/>
          </a:solidFill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8337072">
            <a:off x="76008" y="3243780"/>
            <a:ext cx="635644" cy="236040"/>
          </a:xfrm>
          <a:prstGeom prst="rightArrow">
            <a:avLst/>
          </a:prstGeom>
          <a:solidFill>
            <a:srgbClr val="C00000"/>
          </a:solidFill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90550" y="6452754"/>
            <a:ext cx="86296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kern="0" dirty="0"/>
              <a:t> </a:t>
            </a:r>
            <a:endParaRPr lang="en-US" sz="1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38200" y="6526588"/>
            <a:ext cx="676275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0" indent="-304800"/>
            <a:r>
              <a:rPr lang="en-US" sz="1100" b="1" dirty="0">
                <a:solidFill>
                  <a:schemeClr val="accent5">
                    <a:lumMod val="50000"/>
                  </a:schemeClr>
                </a:solidFill>
              </a:rPr>
              <a:t>[Image Source: http://arch2neu.saclay.inria.fr/NIAC/luis_ceze.pdf]</a:t>
            </a:r>
            <a:endParaRPr lang="en-US" sz="1100" b="1" dirty="0">
              <a:solidFill>
                <a:schemeClr val="accent5">
                  <a:lumMod val="50000"/>
                </a:schemeClr>
              </a:solidFill>
              <a:effectLst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6089" y="1802603"/>
            <a:ext cx="5637062" cy="38090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7678" y="1524000"/>
            <a:ext cx="5855548" cy="4307262"/>
          </a:xfrm>
          <a:prstGeom prst="rect">
            <a:avLst/>
          </a:prstGeom>
        </p:spPr>
      </p:pic>
      <p:sp>
        <p:nvSpPr>
          <p:cNvPr id="12" name="Tekstvak 13"/>
          <p:cNvSpPr txBox="1"/>
          <p:nvPr/>
        </p:nvSpPr>
        <p:spPr>
          <a:xfrm>
            <a:off x="550406" y="1085290"/>
            <a:ext cx="1316101" cy="668095"/>
          </a:xfrm>
          <a:prstGeom prst="rect">
            <a:avLst/>
          </a:prstGeom>
          <a:solidFill>
            <a:srgbClr val="C00000"/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no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Particular Technology Node</a:t>
            </a:r>
            <a:endParaRPr lang="en-US" sz="9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5133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AD5DB-E8B0-4611-BADD-0AA0F39C9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Opposite View to Traditional Computing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BB5D8FD-BD4F-40CC-9177-803A038B5F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9791" y="993532"/>
            <a:ext cx="8052418" cy="525953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469063D-1FD0-4738-AE49-273BFCD8C06A}"/>
              </a:ext>
            </a:extLst>
          </p:cNvPr>
          <p:cNvSpPr/>
          <p:nvPr/>
        </p:nvSpPr>
        <p:spPr>
          <a:xfrm>
            <a:off x="838199" y="6478416"/>
            <a:ext cx="853661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chemeClr val="accent5">
                    <a:lumMod val="50000"/>
                  </a:schemeClr>
                </a:solidFill>
              </a:rPr>
              <a:t>[Source:  A Comprehensive Analysis of Approximate Computing Techniques: From Component- to Application-Level [DATE 2019]</a:t>
            </a:r>
            <a:endParaRPr lang="en-US" sz="1100" b="1" dirty="0">
              <a:solidFill>
                <a:schemeClr val="accent5">
                  <a:lumMod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687969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Approximations across the system stack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516653" y="1315080"/>
          <a:ext cx="8145462" cy="543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9" name="Visio" r:id="rId3" imgW="8145749" imgH="5433032" progId="Visio.Drawing.15">
                  <p:embed/>
                </p:oleObj>
              </mc:Choice>
              <mc:Fallback>
                <p:oleObj name="Visio" r:id="rId3" imgW="8145749" imgH="5433032" progId="Visio.Drawing.15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16653" y="1315080"/>
                        <a:ext cx="8145462" cy="5432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7184419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Approximations across the system stack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516653" y="1315080"/>
          <a:ext cx="8145462" cy="543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0" name="Visio" r:id="rId3" imgW="8145749" imgH="5433032" progId="Visio.Drawing.15">
                  <p:embed/>
                </p:oleObj>
              </mc:Choice>
              <mc:Fallback>
                <p:oleObj name="Visio" r:id="rId3" imgW="8145749" imgH="5433032" progId="Visio.Drawing.15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16653" y="1315080"/>
                        <a:ext cx="8145462" cy="5432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5995517" y="1224644"/>
          <a:ext cx="7821474" cy="52163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1" name="Visio" r:id="rId5" imgW="8145749" imgH="5433032" progId="Visio.Drawing.15">
                  <p:embed/>
                </p:oleObj>
              </mc:Choice>
              <mc:Fallback>
                <p:oleObj name="Visio" r:id="rId5" imgW="8145749" imgH="5433032" progId="Visio.Drawing.15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995517" y="1224644"/>
                        <a:ext cx="7821474" cy="52163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8976313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40755-E396-4C89-8D7B-B0B079759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8406"/>
          </a:xfrm>
        </p:spPr>
        <p:txBody>
          <a:bodyPr>
            <a:normAutofit fontScale="90000"/>
          </a:bodyPr>
          <a:lstStyle/>
          <a:p>
            <a:r>
              <a:rPr lang="en-US" dirty="0"/>
              <a:t>Some Examples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3037A64-3881-4C2F-93BB-F38297881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5737" y="2027925"/>
            <a:ext cx="9014684" cy="3893481"/>
          </a:xfrm>
          <a:prstGeom prst="rect">
            <a:avLst/>
          </a:prstGeom>
        </p:spPr>
      </p:pic>
      <p:sp>
        <p:nvSpPr>
          <p:cNvPr id="15" name="Tekstvak 13">
            <a:extLst>
              <a:ext uri="{FF2B5EF4-FFF2-40B4-BE49-F238E27FC236}">
                <a16:creationId xmlns:a16="http://schemas.microsoft.com/office/drawing/2014/main" id="{0A70C190-DD79-4965-B889-AE23290CD147}"/>
              </a:ext>
            </a:extLst>
          </p:cNvPr>
          <p:cNvSpPr txBox="1"/>
          <p:nvPr/>
        </p:nvSpPr>
        <p:spPr>
          <a:xfrm>
            <a:off x="1349407" y="1198483"/>
            <a:ext cx="2663300" cy="82944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rgbClr val="000000"/>
            </a:solidFill>
          </a:ln>
          <a:effectLst/>
        </p:spPr>
        <p:txBody>
          <a:bodyPr wrap="square" rtlCol="0" anchor="t">
            <a:noAutofit/>
          </a:bodyPr>
          <a:lstStyle/>
          <a:p>
            <a:pPr algn="ctr"/>
            <a:endParaRPr lang="en-US" sz="1400" b="1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algn="ctr"/>
            <a:r>
              <a:rPr lang="en-US" b="1" dirty="0">
                <a:solidFill>
                  <a:sysClr val="windowText" lastClr="000000"/>
                </a:solidFill>
                <a:cs typeface="Arial"/>
              </a:rPr>
              <a:t>Neural Acceleration</a:t>
            </a:r>
            <a:endParaRPr lang="en-US" sz="1100" b="1" dirty="0">
              <a:solidFill>
                <a:sysClr val="windowText" lastClr="000000"/>
              </a:solidFill>
              <a:cs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9F183CD-F74F-49D9-8839-B5609FE4AF2F}"/>
              </a:ext>
            </a:extLst>
          </p:cNvPr>
          <p:cNvSpPr/>
          <p:nvPr/>
        </p:nvSpPr>
        <p:spPr>
          <a:xfrm>
            <a:off x="1022390" y="6389145"/>
            <a:ext cx="83837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32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Neural Acceleration for General-Purpose Approximate Programs, Sampson et al.</a:t>
            </a:r>
            <a:endParaRPr lang="nl-NL" kern="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30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Approximations across the system stack</a:t>
            </a:r>
          </a:p>
        </p:txBody>
      </p:sp>
      <p:sp>
        <p:nvSpPr>
          <p:cNvPr id="12" name="Tekstvak 13"/>
          <p:cNvSpPr txBox="1"/>
          <p:nvPr/>
        </p:nvSpPr>
        <p:spPr>
          <a:xfrm>
            <a:off x="578092" y="2445468"/>
            <a:ext cx="1632545" cy="597740"/>
          </a:xfrm>
          <a:prstGeom prst="rect">
            <a:avLst/>
          </a:prstGeom>
          <a:solidFill>
            <a:srgbClr val="C00000"/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no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Logic</a:t>
            </a:r>
          </a:p>
          <a:p>
            <a:pPr algn="ctr"/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Approximation</a:t>
            </a:r>
            <a:endParaRPr lang="en-US" sz="105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3" name="Tekstvak 13"/>
          <p:cNvSpPr txBox="1"/>
          <p:nvPr/>
        </p:nvSpPr>
        <p:spPr>
          <a:xfrm>
            <a:off x="578091" y="5341068"/>
            <a:ext cx="1632545" cy="597740"/>
          </a:xfrm>
          <a:prstGeom prst="rect">
            <a:avLst/>
          </a:prstGeom>
          <a:solidFill>
            <a:srgbClr val="C00000"/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no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Data</a:t>
            </a:r>
          </a:p>
          <a:p>
            <a:pPr algn="ctr"/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Approximation</a:t>
            </a:r>
            <a:endParaRPr lang="en-US" sz="105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411982" y="5064369"/>
            <a:ext cx="10611060" cy="10049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2739212" y="-987108"/>
          <a:ext cx="8165846" cy="54902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7" name="Visio" r:id="rId3" imgW="8145749" imgH="5433032" progId="Visio.Drawing.15">
                  <p:embed/>
                </p:oleObj>
              </mc:Choice>
              <mc:Fallback>
                <p:oleObj name="Visio" r:id="rId3" imgW="8145749" imgH="5433032" progId="Visio.Drawing.15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39212" y="-987108"/>
                        <a:ext cx="8165846" cy="54902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2696" y="1245639"/>
            <a:ext cx="1121731" cy="6652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5601" y="1245639"/>
            <a:ext cx="1121731" cy="6652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88340" y="1234596"/>
            <a:ext cx="1233717" cy="6929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04903" y="1245639"/>
            <a:ext cx="1092234" cy="647757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5505198" y="2168561"/>
            <a:ext cx="0" cy="2895808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390966" y="2178610"/>
            <a:ext cx="0" cy="2895808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kstvak 13"/>
          <p:cNvSpPr txBox="1"/>
          <p:nvPr/>
        </p:nvSpPr>
        <p:spPr>
          <a:xfrm>
            <a:off x="2991107" y="2273364"/>
            <a:ext cx="1721800" cy="397442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noAutofit/>
          </a:bodyPr>
          <a:lstStyle/>
          <a:p>
            <a:pPr algn="ctr"/>
            <a:r>
              <a:rPr lang="en-US" sz="1400" b="1" dirty="0">
                <a:solidFill>
                  <a:srgbClr val="FFFFFF"/>
                </a:solidFill>
                <a:latin typeface="Arial"/>
                <a:cs typeface="Arial"/>
              </a:rPr>
              <a:t>Loop Perforation</a:t>
            </a:r>
            <a:endParaRPr lang="en-US" sz="1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8" name="Tekstvak 13"/>
          <p:cNvSpPr txBox="1"/>
          <p:nvPr/>
        </p:nvSpPr>
        <p:spPr>
          <a:xfrm>
            <a:off x="2991107" y="2769581"/>
            <a:ext cx="1721800" cy="534058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noAutofit/>
          </a:bodyPr>
          <a:lstStyle/>
          <a:p>
            <a:pPr algn="ctr"/>
            <a:r>
              <a:rPr lang="en-US" sz="1400" b="1" dirty="0">
                <a:solidFill>
                  <a:srgbClr val="FFFFFF"/>
                </a:solidFill>
                <a:latin typeface="Arial"/>
                <a:cs typeface="Arial"/>
              </a:rPr>
              <a:t>Neural Network Invocation</a:t>
            </a:r>
            <a:endParaRPr lang="en-US" sz="1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9" name="Tekstvak 13"/>
          <p:cNvSpPr txBox="1"/>
          <p:nvPr/>
        </p:nvSpPr>
        <p:spPr>
          <a:xfrm>
            <a:off x="6033774" y="2289971"/>
            <a:ext cx="1721800" cy="397442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noAutofit/>
          </a:bodyPr>
          <a:lstStyle/>
          <a:p>
            <a:pPr algn="ctr"/>
            <a:r>
              <a:rPr lang="en-US" sz="1400" b="1" dirty="0">
                <a:solidFill>
                  <a:srgbClr val="FFFFFF"/>
                </a:solidFill>
                <a:latin typeface="Arial"/>
                <a:cs typeface="Arial"/>
              </a:rPr>
              <a:t>Precision Scaling</a:t>
            </a:r>
            <a:endParaRPr lang="en-US" sz="1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0" name="Tekstvak 13"/>
          <p:cNvSpPr txBox="1"/>
          <p:nvPr/>
        </p:nvSpPr>
        <p:spPr>
          <a:xfrm>
            <a:off x="6040809" y="2837889"/>
            <a:ext cx="1714765" cy="996692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noAutofit/>
          </a:bodyPr>
          <a:lstStyle/>
          <a:p>
            <a:pPr algn="ctr"/>
            <a:r>
              <a:rPr lang="en-US" sz="1400" b="1" dirty="0" err="1">
                <a:solidFill>
                  <a:srgbClr val="FFFFFF"/>
                </a:solidFill>
                <a:latin typeface="Arial"/>
                <a:cs typeface="Arial"/>
              </a:rPr>
              <a:t>Datapaths</a:t>
            </a:r>
            <a:r>
              <a:rPr lang="en-US" sz="1400" b="1" dirty="0">
                <a:solidFill>
                  <a:srgbClr val="FFFFFF"/>
                </a:solidFill>
                <a:latin typeface="Arial"/>
                <a:cs typeface="Arial"/>
              </a:rPr>
              <a:t> Operating at Varying Supply Voltages</a:t>
            </a:r>
            <a:endParaRPr lang="en-US" sz="1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1" name="Tekstvak 13"/>
          <p:cNvSpPr txBox="1"/>
          <p:nvPr/>
        </p:nvSpPr>
        <p:spPr>
          <a:xfrm>
            <a:off x="8795686" y="2289971"/>
            <a:ext cx="1724830" cy="547918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noAutofit/>
          </a:bodyPr>
          <a:lstStyle/>
          <a:p>
            <a:pPr algn="ctr"/>
            <a:r>
              <a:rPr lang="en-US" sz="1400" b="1" dirty="0">
                <a:solidFill>
                  <a:srgbClr val="FFFFFF"/>
                </a:solidFill>
                <a:latin typeface="Arial"/>
                <a:cs typeface="Arial"/>
              </a:rPr>
              <a:t>Approximate Arithmetic Units</a:t>
            </a:r>
            <a:endParaRPr lang="en-US" sz="1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2" name="Tekstvak 13"/>
          <p:cNvSpPr txBox="1"/>
          <p:nvPr/>
        </p:nvSpPr>
        <p:spPr>
          <a:xfrm>
            <a:off x="8795686" y="3029680"/>
            <a:ext cx="1724830" cy="547918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noAutofit/>
          </a:bodyPr>
          <a:lstStyle/>
          <a:p>
            <a:pPr algn="ctr"/>
            <a:r>
              <a:rPr lang="en-US" sz="1400" b="1" dirty="0">
                <a:solidFill>
                  <a:srgbClr val="FFFFFF"/>
                </a:solidFill>
                <a:latin typeface="Arial"/>
                <a:cs typeface="Arial"/>
              </a:rPr>
              <a:t>Voltage </a:t>
            </a:r>
            <a:r>
              <a:rPr lang="en-US" sz="1400" b="1" dirty="0" err="1">
                <a:solidFill>
                  <a:srgbClr val="FFFFFF"/>
                </a:solidFill>
                <a:latin typeface="Arial"/>
                <a:cs typeface="Arial"/>
              </a:rPr>
              <a:t>Overscaling</a:t>
            </a:r>
            <a:endParaRPr lang="en-US" sz="1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3" name="Tekstvak 13"/>
          <p:cNvSpPr txBox="1"/>
          <p:nvPr/>
        </p:nvSpPr>
        <p:spPr>
          <a:xfrm>
            <a:off x="6846821" y="5304885"/>
            <a:ext cx="1724830" cy="547918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noAutofit/>
          </a:bodyPr>
          <a:lstStyle/>
          <a:p>
            <a:pPr algn="ctr"/>
            <a:r>
              <a:rPr lang="en-US" sz="1400" b="1" dirty="0">
                <a:solidFill>
                  <a:srgbClr val="FFFFFF"/>
                </a:solidFill>
                <a:latin typeface="Arial"/>
                <a:cs typeface="Arial"/>
              </a:rPr>
              <a:t>Off-chip Memory Traffic Reduction</a:t>
            </a:r>
            <a:endParaRPr lang="en-US" sz="1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4" name="Tekstvak 13"/>
          <p:cNvSpPr txBox="1"/>
          <p:nvPr/>
        </p:nvSpPr>
        <p:spPr>
          <a:xfrm>
            <a:off x="8792825" y="5302280"/>
            <a:ext cx="1724830" cy="547918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noAutofit/>
          </a:bodyPr>
          <a:lstStyle/>
          <a:p>
            <a:pPr algn="ctr"/>
            <a:r>
              <a:rPr lang="en-US" sz="1400" b="1" dirty="0">
                <a:solidFill>
                  <a:srgbClr val="FFFFFF"/>
                </a:solidFill>
                <a:latin typeface="Arial"/>
                <a:cs typeface="Arial"/>
              </a:rPr>
              <a:t>Voltage Scaling in SRAMs</a:t>
            </a:r>
            <a:endParaRPr lang="en-US" sz="1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5" name="Tekstvak 13"/>
          <p:cNvSpPr txBox="1"/>
          <p:nvPr/>
        </p:nvSpPr>
        <p:spPr>
          <a:xfrm>
            <a:off x="7617922" y="5985537"/>
            <a:ext cx="2125845" cy="547918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noAutofit/>
          </a:bodyPr>
          <a:lstStyle/>
          <a:p>
            <a:pPr algn="ctr"/>
            <a:r>
              <a:rPr lang="en-US" sz="1400" b="1" dirty="0">
                <a:solidFill>
                  <a:srgbClr val="FFFFFF"/>
                </a:solidFill>
                <a:latin typeface="Arial"/>
                <a:cs typeface="Arial"/>
              </a:rPr>
              <a:t>Refresh Rate Modulation in DRAMs</a:t>
            </a:r>
            <a:endParaRPr lang="en-US" sz="10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674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5.55112E-17 L -0.30704 0.5974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52" y="2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59259E-6 L 0.00442 0.4236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" y="2118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59259E-6 L 0.00351 0.4245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2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44444E-6 L 0.11706 0.4261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46" y="2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81481E-6 L 0.0569 0.4319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9" y="2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Error Resilient Applications</a:t>
            </a:r>
          </a:p>
        </p:txBody>
      </p:sp>
      <p:sp>
        <p:nvSpPr>
          <p:cNvPr id="8" name="Rectangle 7"/>
          <p:cNvSpPr/>
          <p:nvPr/>
        </p:nvSpPr>
        <p:spPr>
          <a:xfrm>
            <a:off x="590550" y="6452754"/>
            <a:ext cx="86296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kern="0" dirty="0"/>
              <a:t> </a:t>
            </a:r>
            <a:endParaRPr lang="en-US" sz="1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33258" y="3300897"/>
            <a:ext cx="1336431" cy="4220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7892DDBC-DC68-4FE2-97A8-680AD0B54D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454" y="3705492"/>
            <a:ext cx="3788817" cy="2162783"/>
          </a:xfrm>
          <a:prstGeom prst="rect">
            <a:avLst/>
          </a:prstGeom>
        </p:spPr>
      </p:pic>
      <p:pic>
        <p:nvPicPr>
          <p:cNvPr id="11" name="Picture 10" descr="A picture containing vector graphics&#10;&#10;Description generated with high confidence">
            <a:extLst>
              <a:ext uri="{FF2B5EF4-FFF2-40B4-BE49-F238E27FC236}">
                <a16:creationId xmlns:a16="http://schemas.microsoft.com/office/drawing/2014/main" id="{DD0FE0D6-AE1C-4541-B232-80059994D5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238" y="1026300"/>
            <a:ext cx="2896222" cy="2412010"/>
          </a:xfrm>
          <a:prstGeom prst="rect">
            <a:avLst/>
          </a:prstGeom>
        </p:spPr>
      </p:pic>
      <p:pic>
        <p:nvPicPr>
          <p:cNvPr id="17" name="Picture 16" descr="A picture containing businesscard&#10;&#10;Description generated with high confidence">
            <a:extLst>
              <a:ext uri="{FF2B5EF4-FFF2-40B4-BE49-F238E27FC236}">
                <a16:creationId xmlns:a16="http://schemas.microsoft.com/office/drawing/2014/main" id="{9B4A21B7-D69B-4903-83A3-5A68992686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23" y="3642142"/>
            <a:ext cx="4320137" cy="256733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CD4CD27-960F-48A0-A47F-16D354624C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221" y="1157282"/>
            <a:ext cx="3244370" cy="21696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02965" y="3429000"/>
            <a:ext cx="378881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Image Processing &amp; Compression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4C18BB-16DE-42DA-BB6E-0A55F06D1EC8}"/>
              </a:ext>
            </a:extLst>
          </p:cNvPr>
          <p:cNvSpPr txBox="1"/>
          <p:nvPr/>
        </p:nvSpPr>
        <p:spPr>
          <a:xfrm>
            <a:off x="7322047" y="3463954"/>
            <a:ext cx="211886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Biometric Security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07D79E-EEF7-4B2F-A389-9843209422DB}"/>
              </a:ext>
            </a:extLst>
          </p:cNvPr>
          <p:cNvSpPr txBox="1"/>
          <p:nvPr/>
        </p:nvSpPr>
        <p:spPr>
          <a:xfrm>
            <a:off x="2643894" y="5697487"/>
            <a:ext cx="134087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Navigation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E44C455-1595-47E0-B16F-41D37DAA3C41}"/>
              </a:ext>
            </a:extLst>
          </p:cNvPr>
          <p:cNvSpPr txBox="1"/>
          <p:nvPr/>
        </p:nvSpPr>
        <p:spPr>
          <a:xfrm>
            <a:off x="7576422" y="5708695"/>
            <a:ext cx="179478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Web Browsing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8FE978C-74C0-44EB-A62F-AB79ABB61794}"/>
              </a:ext>
            </a:extLst>
          </p:cNvPr>
          <p:cNvSpPr txBox="1"/>
          <p:nvPr/>
        </p:nvSpPr>
        <p:spPr>
          <a:xfrm>
            <a:off x="4215786" y="6167161"/>
            <a:ext cx="36258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2400" dirty="0">
                <a:solidFill>
                  <a:srgbClr val="FF0000"/>
                </a:solidFill>
              </a:rPr>
              <a:t>No single accurate result!!!</a:t>
            </a:r>
            <a:endParaRPr lang="nl-NL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60666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E2C7C-3D1B-4A32-8432-F84AE3E70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/>
              <a:t>What is the impact of approximation on IBC?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FAD0F-5245-4E06-B5F5-8388FF7072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Reduced execution time</a:t>
            </a:r>
          </a:p>
          <a:p>
            <a:endParaRPr lang="en-IN" dirty="0"/>
          </a:p>
          <a:p>
            <a:endParaRPr lang="en-IN" dirty="0"/>
          </a:p>
          <a:p>
            <a:endParaRPr lang="en-IN" dirty="0"/>
          </a:p>
          <a:p>
            <a:endParaRPr lang="en-IN" dirty="0"/>
          </a:p>
          <a:p>
            <a:endParaRPr lang="en-IN" dirty="0"/>
          </a:p>
          <a:p>
            <a:r>
              <a:rPr lang="en-IN" dirty="0"/>
              <a:t>Noisy </a:t>
            </a:r>
            <a:endParaRPr lang="nl-NL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DD6718E-E9A0-464C-A27D-C8E3FA65149E}"/>
              </a:ext>
            </a:extLst>
          </p:cNvPr>
          <p:cNvGrpSpPr/>
          <p:nvPr/>
        </p:nvGrpSpPr>
        <p:grpSpPr>
          <a:xfrm>
            <a:off x="5282200" y="993532"/>
            <a:ext cx="5637062" cy="3809084"/>
            <a:chOff x="6156089" y="1802603"/>
            <a:chExt cx="5637062" cy="380908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C8033B0-FB69-4B75-82D9-F3FE4999D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56089" y="1802603"/>
              <a:ext cx="5637062" cy="380908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9894B50-523A-4D25-BF8A-B7C8EFC11ABA}"/>
                </a:ext>
              </a:extLst>
            </p:cNvPr>
            <p:cNvSpPr txBox="1"/>
            <p:nvPr/>
          </p:nvSpPr>
          <p:spPr>
            <a:xfrm>
              <a:off x="7743463" y="3275111"/>
              <a:ext cx="76971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400" dirty="0"/>
                <a:t>WCET</a:t>
              </a:r>
              <a:endParaRPr lang="nl-NL" sz="1400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C683A52-DDFB-4C03-AED7-2E600039D124}"/>
                </a:ext>
              </a:extLst>
            </p:cNvPr>
            <p:cNvSpPr txBox="1"/>
            <p:nvPr/>
          </p:nvSpPr>
          <p:spPr>
            <a:xfrm>
              <a:off x="10529104" y="3275110"/>
              <a:ext cx="76971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400" dirty="0"/>
                <a:t>WCET</a:t>
              </a:r>
              <a:endParaRPr lang="nl-NL" sz="14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DE6536A-BCBA-45FD-B807-8F212FDA46CE}"/>
                </a:ext>
              </a:extLst>
            </p:cNvPr>
            <p:cNvSpPr txBox="1"/>
            <p:nvPr/>
          </p:nvSpPr>
          <p:spPr>
            <a:xfrm>
              <a:off x="7731887" y="5255436"/>
              <a:ext cx="76971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400" dirty="0"/>
                <a:t>WCET</a:t>
              </a:r>
              <a:endParaRPr lang="nl-NL" sz="14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A03B6C4-E6FC-4A00-BECA-5793D635F730}"/>
                </a:ext>
              </a:extLst>
            </p:cNvPr>
            <p:cNvSpPr txBox="1"/>
            <p:nvPr/>
          </p:nvSpPr>
          <p:spPr>
            <a:xfrm>
              <a:off x="10517528" y="5255435"/>
              <a:ext cx="76971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400" dirty="0"/>
                <a:t>WCET</a:t>
              </a:r>
              <a:endParaRPr lang="nl-NL" sz="1400" dirty="0"/>
            </a:p>
          </p:txBody>
        </p:sp>
      </p:grpSp>
      <p:sp>
        <p:nvSpPr>
          <p:cNvPr id="11" name="object 5">
            <a:extLst>
              <a:ext uri="{FF2B5EF4-FFF2-40B4-BE49-F238E27FC236}">
                <a16:creationId xmlns:a16="http://schemas.microsoft.com/office/drawing/2014/main" id="{4B2BE4F6-760D-484C-8D2D-E2CEAA9FBB96}"/>
              </a:ext>
            </a:extLst>
          </p:cNvPr>
          <p:cNvSpPr/>
          <p:nvPr/>
        </p:nvSpPr>
        <p:spPr>
          <a:xfrm>
            <a:off x="5394161" y="4796595"/>
            <a:ext cx="3975167" cy="19608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3788"/>
            <a:endParaRPr sz="13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bk object 16">
            <a:extLst>
              <a:ext uri="{FF2B5EF4-FFF2-40B4-BE49-F238E27FC236}">
                <a16:creationId xmlns:a16="http://schemas.microsoft.com/office/drawing/2014/main" id="{2E0071FF-AD06-4222-B173-0D78A1FEC6C5}"/>
              </a:ext>
            </a:extLst>
          </p:cNvPr>
          <p:cNvSpPr/>
          <p:nvPr/>
        </p:nvSpPr>
        <p:spPr>
          <a:xfrm>
            <a:off x="1195956" y="4796595"/>
            <a:ext cx="3977079" cy="19608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3788"/>
            <a:endParaRPr sz="1346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718096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bk object 16">
            <a:extLst>
              <a:ext uri="{FF2B5EF4-FFF2-40B4-BE49-F238E27FC236}">
                <a16:creationId xmlns:a16="http://schemas.microsoft.com/office/drawing/2014/main" id="{C4D8D998-B2E7-40AD-83BB-B574055548F4}"/>
              </a:ext>
            </a:extLst>
          </p:cNvPr>
          <p:cNvSpPr/>
          <p:nvPr/>
        </p:nvSpPr>
        <p:spPr>
          <a:xfrm>
            <a:off x="4230495" y="3265290"/>
            <a:ext cx="5038090" cy="2266950"/>
          </a:xfrm>
          <a:custGeom>
            <a:avLst/>
            <a:gdLst/>
            <a:ahLst/>
            <a:cxnLst/>
            <a:rect l="l" t="t" r="r" b="b"/>
            <a:pathLst>
              <a:path w="5038090" h="2266950">
                <a:moveTo>
                  <a:pt x="0" y="0"/>
                </a:moveTo>
                <a:lnTo>
                  <a:pt x="0" y="2266648"/>
                </a:lnTo>
                <a:lnTo>
                  <a:pt x="5037524" y="2266648"/>
                </a:lnTo>
                <a:lnTo>
                  <a:pt x="5037524" y="0"/>
                </a:lnTo>
                <a:lnTo>
                  <a:pt x="0" y="0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24">
            <a:extLst>
              <a:ext uri="{FF2B5EF4-FFF2-40B4-BE49-F238E27FC236}">
                <a16:creationId xmlns:a16="http://schemas.microsoft.com/office/drawing/2014/main" id="{609FF3BE-C121-43BB-96A4-824A0EDF222E}"/>
              </a:ext>
            </a:extLst>
          </p:cNvPr>
          <p:cNvSpPr/>
          <p:nvPr/>
        </p:nvSpPr>
        <p:spPr>
          <a:xfrm>
            <a:off x="4508166" y="3553112"/>
            <a:ext cx="518452" cy="5397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bk object 18">
            <a:extLst>
              <a:ext uri="{FF2B5EF4-FFF2-40B4-BE49-F238E27FC236}">
                <a16:creationId xmlns:a16="http://schemas.microsoft.com/office/drawing/2014/main" id="{0DEF9AD7-B177-4889-9F9D-FBFDBB454BA3}"/>
              </a:ext>
            </a:extLst>
          </p:cNvPr>
          <p:cNvSpPr/>
          <p:nvPr/>
        </p:nvSpPr>
        <p:spPr>
          <a:xfrm>
            <a:off x="4343512" y="4008984"/>
            <a:ext cx="3130550" cy="1076960"/>
          </a:xfrm>
          <a:custGeom>
            <a:avLst/>
            <a:gdLst/>
            <a:ahLst/>
            <a:cxnLst/>
            <a:rect l="l" t="t" r="r" b="b"/>
            <a:pathLst>
              <a:path w="3130550" h="1076960">
                <a:moveTo>
                  <a:pt x="0" y="0"/>
                </a:moveTo>
                <a:lnTo>
                  <a:pt x="0" y="1076421"/>
                </a:lnTo>
                <a:lnTo>
                  <a:pt x="3130472" y="1076421"/>
                </a:lnTo>
                <a:lnTo>
                  <a:pt x="3130472" y="0"/>
                </a:lnTo>
                <a:lnTo>
                  <a:pt x="0" y="0"/>
                </a:lnTo>
                <a:close/>
              </a:path>
            </a:pathLst>
          </a:custGeom>
          <a:solidFill>
            <a:srgbClr val="E2F0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208FC3-8900-4EF6-9602-A5038F460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/>
              <a:t>IBC with image approximation in the loop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F54F7-AD6F-4E5F-BFB9-9C88AB45A9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74885"/>
            <a:ext cx="11095299" cy="4902078"/>
          </a:xfrm>
        </p:spPr>
        <p:txBody>
          <a:bodyPr/>
          <a:lstStyle/>
          <a:p>
            <a:r>
              <a:rPr lang="en-IN" dirty="0"/>
              <a:t>Image processing applications work as part of a bigger closed-loop system</a:t>
            </a:r>
            <a:endParaRPr lang="nl-NL" dirty="0"/>
          </a:p>
        </p:txBody>
      </p:sp>
      <p:sp>
        <p:nvSpPr>
          <p:cNvPr id="72" name="bk object 20">
            <a:extLst>
              <a:ext uri="{FF2B5EF4-FFF2-40B4-BE49-F238E27FC236}">
                <a16:creationId xmlns:a16="http://schemas.microsoft.com/office/drawing/2014/main" id="{FC7DD767-25E3-4A02-9B31-FDCEC9704AA5}"/>
              </a:ext>
            </a:extLst>
          </p:cNvPr>
          <p:cNvSpPr/>
          <p:nvPr/>
        </p:nvSpPr>
        <p:spPr>
          <a:xfrm>
            <a:off x="4482609" y="4164678"/>
            <a:ext cx="1187450" cy="755650"/>
          </a:xfrm>
          <a:custGeom>
            <a:avLst/>
            <a:gdLst/>
            <a:ahLst/>
            <a:cxnLst/>
            <a:rect l="l" t="t" r="r" b="b"/>
            <a:pathLst>
              <a:path w="1187450" h="755650">
                <a:moveTo>
                  <a:pt x="0" y="0"/>
                </a:moveTo>
                <a:lnTo>
                  <a:pt x="0" y="755549"/>
                </a:lnTo>
                <a:lnTo>
                  <a:pt x="1187066" y="755549"/>
                </a:lnTo>
                <a:lnTo>
                  <a:pt x="1187066" y="0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2">
            <a:extLst>
              <a:ext uri="{FF2B5EF4-FFF2-40B4-BE49-F238E27FC236}">
                <a16:creationId xmlns:a16="http://schemas.microsoft.com/office/drawing/2014/main" id="{71B0312A-7A2C-4F43-9579-5CEC88E68726}"/>
              </a:ext>
            </a:extLst>
          </p:cNvPr>
          <p:cNvSpPr txBox="1"/>
          <p:nvPr/>
        </p:nvSpPr>
        <p:spPr>
          <a:xfrm>
            <a:off x="4923555" y="4427209"/>
            <a:ext cx="30670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0" dirty="0">
                <a:latin typeface="Calibri"/>
                <a:cs typeface="Calibri"/>
              </a:rPr>
              <a:t>ISP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4" name="object 3">
            <a:extLst>
              <a:ext uri="{FF2B5EF4-FFF2-40B4-BE49-F238E27FC236}">
                <a16:creationId xmlns:a16="http://schemas.microsoft.com/office/drawing/2014/main" id="{730837A3-D10C-4AA0-BB21-50B69D95E365}"/>
              </a:ext>
            </a:extLst>
          </p:cNvPr>
          <p:cNvSpPr/>
          <p:nvPr/>
        </p:nvSpPr>
        <p:spPr>
          <a:xfrm>
            <a:off x="2464122" y="2280546"/>
            <a:ext cx="2894330" cy="2262505"/>
          </a:xfrm>
          <a:custGeom>
            <a:avLst/>
            <a:gdLst/>
            <a:ahLst/>
            <a:cxnLst/>
            <a:rect l="l" t="t" r="r" b="b"/>
            <a:pathLst>
              <a:path w="2894329" h="2262505">
                <a:moveTo>
                  <a:pt x="2894165" y="0"/>
                </a:moveTo>
                <a:lnTo>
                  <a:pt x="0" y="0"/>
                </a:lnTo>
                <a:lnTo>
                  <a:pt x="0" y="2261906"/>
                </a:lnTo>
                <a:lnTo>
                  <a:pt x="204693" y="2261906"/>
                </a:lnTo>
              </a:path>
            </a:pathLst>
          </a:custGeom>
          <a:ln w="380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4">
            <a:extLst>
              <a:ext uri="{FF2B5EF4-FFF2-40B4-BE49-F238E27FC236}">
                <a16:creationId xmlns:a16="http://schemas.microsoft.com/office/drawing/2014/main" id="{51C65DFE-1768-41EE-8A36-6CFB082C3630}"/>
              </a:ext>
            </a:extLst>
          </p:cNvPr>
          <p:cNvSpPr/>
          <p:nvPr/>
        </p:nvSpPr>
        <p:spPr>
          <a:xfrm>
            <a:off x="2651428" y="4472114"/>
            <a:ext cx="140335" cy="140970"/>
          </a:xfrm>
          <a:custGeom>
            <a:avLst/>
            <a:gdLst/>
            <a:ahLst/>
            <a:cxnLst/>
            <a:rect l="l" t="t" r="r" b="b"/>
            <a:pathLst>
              <a:path w="140334" h="140969">
                <a:moveTo>
                  <a:pt x="139887" y="70338"/>
                </a:moveTo>
                <a:lnTo>
                  <a:pt x="0" y="0"/>
                </a:lnTo>
                <a:lnTo>
                  <a:pt x="0" y="140677"/>
                </a:lnTo>
                <a:lnTo>
                  <a:pt x="139887" y="7033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5">
            <a:extLst>
              <a:ext uri="{FF2B5EF4-FFF2-40B4-BE49-F238E27FC236}">
                <a16:creationId xmlns:a16="http://schemas.microsoft.com/office/drawing/2014/main" id="{4E4C922C-9106-4C7F-9BC3-84AA524877CB}"/>
              </a:ext>
            </a:extLst>
          </p:cNvPr>
          <p:cNvSpPr/>
          <p:nvPr/>
        </p:nvSpPr>
        <p:spPr>
          <a:xfrm>
            <a:off x="7153903" y="2280546"/>
            <a:ext cx="2499995" cy="2262505"/>
          </a:xfrm>
          <a:custGeom>
            <a:avLst/>
            <a:gdLst/>
            <a:ahLst/>
            <a:cxnLst/>
            <a:rect l="l" t="t" r="r" b="b"/>
            <a:pathLst>
              <a:path w="2499995" h="2262505">
                <a:moveTo>
                  <a:pt x="1898357" y="2261906"/>
                </a:moveTo>
                <a:lnTo>
                  <a:pt x="2499794" y="2261906"/>
                </a:lnTo>
                <a:lnTo>
                  <a:pt x="2499794" y="0"/>
                </a:lnTo>
                <a:lnTo>
                  <a:pt x="0" y="0"/>
                </a:lnTo>
              </a:path>
            </a:pathLst>
          </a:custGeom>
          <a:ln w="380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6">
            <a:extLst>
              <a:ext uri="{FF2B5EF4-FFF2-40B4-BE49-F238E27FC236}">
                <a16:creationId xmlns:a16="http://schemas.microsoft.com/office/drawing/2014/main" id="{5BDD21B4-559F-4F5A-8994-3B26DCD7DEB3}"/>
              </a:ext>
            </a:extLst>
          </p:cNvPr>
          <p:cNvSpPr/>
          <p:nvPr/>
        </p:nvSpPr>
        <p:spPr>
          <a:xfrm>
            <a:off x="7031403" y="2210207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5" h="140334">
                <a:moveTo>
                  <a:pt x="139887" y="139887"/>
                </a:moveTo>
                <a:lnTo>
                  <a:pt x="139887" y="0"/>
                </a:lnTo>
                <a:lnTo>
                  <a:pt x="0" y="70338"/>
                </a:lnTo>
                <a:lnTo>
                  <a:pt x="139887" y="13988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">
            <a:extLst>
              <a:ext uri="{FF2B5EF4-FFF2-40B4-BE49-F238E27FC236}">
                <a16:creationId xmlns:a16="http://schemas.microsoft.com/office/drawing/2014/main" id="{CC47CE11-8B19-4F21-B42A-73694BB85ECB}"/>
              </a:ext>
            </a:extLst>
          </p:cNvPr>
          <p:cNvSpPr/>
          <p:nvPr/>
        </p:nvSpPr>
        <p:spPr>
          <a:xfrm>
            <a:off x="2791316" y="4164678"/>
            <a:ext cx="1187450" cy="755650"/>
          </a:xfrm>
          <a:custGeom>
            <a:avLst/>
            <a:gdLst/>
            <a:ahLst/>
            <a:cxnLst/>
            <a:rect l="l" t="t" r="r" b="b"/>
            <a:pathLst>
              <a:path w="1187450" h="755650">
                <a:moveTo>
                  <a:pt x="0" y="0"/>
                </a:moveTo>
                <a:lnTo>
                  <a:pt x="0" y="755549"/>
                </a:lnTo>
                <a:lnTo>
                  <a:pt x="1187066" y="755549"/>
                </a:lnTo>
                <a:lnTo>
                  <a:pt x="1187066" y="0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8">
            <a:extLst>
              <a:ext uri="{FF2B5EF4-FFF2-40B4-BE49-F238E27FC236}">
                <a16:creationId xmlns:a16="http://schemas.microsoft.com/office/drawing/2014/main" id="{C6C08EB3-9C1A-4C5F-A1A9-11D2F94A09C1}"/>
              </a:ext>
            </a:extLst>
          </p:cNvPr>
          <p:cNvSpPr/>
          <p:nvPr/>
        </p:nvSpPr>
        <p:spPr>
          <a:xfrm>
            <a:off x="2791316" y="4164678"/>
            <a:ext cx="1187450" cy="755650"/>
          </a:xfrm>
          <a:custGeom>
            <a:avLst/>
            <a:gdLst/>
            <a:ahLst/>
            <a:cxnLst/>
            <a:rect l="l" t="t" r="r" b="b"/>
            <a:pathLst>
              <a:path w="1187450" h="755650">
                <a:moveTo>
                  <a:pt x="0" y="0"/>
                </a:moveTo>
                <a:lnTo>
                  <a:pt x="0" y="755549"/>
                </a:lnTo>
                <a:lnTo>
                  <a:pt x="1187066" y="755549"/>
                </a:lnTo>
                <a:lnTo>
                  <a:pt x="1187066" y="0"/>
                </a:lnTo>
                <a:lnTo>
                  <a:pt x="0" y="0"/>
                </a:lnTo>
                <a:close/>
              </a:path>
            </a:pathLst>
          </a:custGeom>
          <a:ln w="190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9">
            <a:extLst>
              <a:ext uri="{FF2B5EF4-FFF2-40B4-BE49-F238E27FC236}">
                <a16:creationId xmlns:a16="http://schemas.microsoft.com/office/drawing/2014/main" id="{E5F06E69-2F33-456E-8DE2-7EB6E56AEEE5}"/>
              </a:ext>
            </a:extLst>
          </p:cNvPr>
          <p:cNvSpPr txBox="1"/>
          <p:nvPr/>
        </p:nvSpPr>
        <p:spPr>
          <a:xfrm>
            <a:off x="3014132" y="4290483"/>
            <a:ext cx="742950" cy="528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6515" marR="5080" indent="-44450">
              <a:lnSpc>
                <a:spcPct val="100000"/>
              </a:lnSpc>
            </a:pPr>
            <a:r>
              <a:rPr sz="1800" spc="-10" dirty="0">
                <a:latin typeface="Calibri"/>
                <a:cs typeface="Calibri"/>
              </a:rPr>
              <a:t>Camera Sensor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1" name="object 10">
            <a:extLst>
              <a:ext uri="{FF2B5EF4-FFF2-40B4-BE49-F238E27FC236}">
                <a16:creationId xmlns:a16="http://schemas.microsoft.com/office/drawing/2014/main" id="{0014A20B-1147-4E61-A34E-E477B9177D35}"/>
              </a:ext>
            </a:extLst>
          </p:cNvPr>
          <p:cNvSpPr/>
          <p:nvPr/>
        </p:nvSpPr>
        <p:spPr>
          <a:xfrm>
            <a:off x="6173902" y="4164678"/>
            <a:ext cx="1187450" cy="755650"/>
          </a:xfrm>
          <a:custGeom>
            <a:avLst/>
            <a:gdLst/>
            <a:ahLst/>
            <a:cxnLst/>
            <a:rect l="l" t="t" r="r" b="b"/>
            <a:pathLst>
              <a:path w="1187450" h="755650">
                <a:moveTo>
                  <a:pt x="0" y="0"/>
                </a:moveTo>
                <a:lnTo>
                  <a:pt x="0" y="755549"/>
                </a:lnTo>
                <a:lnTo>
                  <a:pt x="1187066" y="755549"/>
                </a:lnTo>
                <a:lnTo>
                  <a:pt x="1187066" y="0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11">
            <a:extLst>
              <a:ext uri="{FF2B5EF4-FFF2-40B4-BE49-F238E27FC236}">
                <a16:creationId xmlns:a16="http://schemas.microsoft.com/office/drawing/2014/main" id="{EA55FE32-71E6-43B6-AB42-E7AE7AA2CFD9}"/>
              </a:ext>
            </a:extLst>
          </p:cNvPr>
          <p:cNvSpPr/>
          <p:nvPr/>
        </p:nvSpPr>
        <p:spPr>
          <a:xfrm>
            <a:off x="6173902" y="4164678"/>
            <a:ext cx="1187450" cy="755650"/>
          </a:xfrm>
          <a:custGeom>
            <a:avLst/>
            <a:gdLst/>
            <a:ahLst/>
            <a:cxnLst/>
            <a:rect l="l" t="t" r="r" b="b"/>
            <a:pathLst>
              <a:path w="1187450" h="755650">
                <a:moveTo>
                  <a:pt x="0" y="0"/>
                </a:moveTo>
                <a:lnTo>
                  <a:pt x="0" y="755549"/>
                </a:lnTo>
                <a:lnTo>
                  <a:pt x="1187066" y="755549"/>
                </a:lnTo>
                <a:lnTo>
                  <a:pt x="1187066" y="0"/>
                </a:lnTo>
                <a:lnTo>
                  <a:pt x="0" y="0"/>
                </a:lnTo>
                <a:close/>
              </a:path>
            </a:pathLst>
          </a:custGeom>
          <a:ln w="190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12">
            <a:extLst>
              <a:ext uri="{FF2B5EF4-FFF2-40B4-BE49-F238E27FC236}">
                <a16:creationId xmlns:a16="http://schemas.microsoft.com/office/drawing/2014/main" id="{0F130685-2D23-4EA6-A0E3-931C904CAEF5}"/>
              </a:ext>
            </a:extLst>
          </p:cNvPr>
          <p:cNvSpPr txBox="1"/>
          <p:nvPr/>
        </p:nvSpPr>
        <p:spPr>
          <a:xfrm>
            <a:off x="6261582" y="4290483"/>
            <a:ext cx="1012825" cy="528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207645">
              <a:lnSpc>
                <a:spcPct val="100000"/>
              </a:lnSpc>
            </a:pPr>
            <a:r>
              <a:rPr sz="1800" spc="-10" dirty="0">
                <a:latin typeface="Calibri"/>
                <a:cs typeface="Calibri"/>
              </a:rPr>
              <a:t>Image Processing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4" name="object 13">
            <a:extLst>
              <a:ext uri="{FF2B5EF4-FFF2-40B4-BE49-F238E27FC236}">
                <a16:creationId xmlns:a16="http://schemas.microsoft.com/office/drawing/2014/main" id="{E8E6CCF7-B16C-4DD1-968B-5914A5909309}"/>
              </a:ext>
            </a:extLst>
          </p:cNvPr>
          <p:cNvSpPr/>
          <p:nvPr/>
        </p:nvSpPr>
        <p:spPr>
          <a:xfrm>
            <a:off x="7865195" y="4164678"/>
            <a:ext cx="1187450" cy="755650"/>
          </a:xfrm>
          <a:custGeom>
            <a:avLst/>
            <a:gdLst/>
            <a:ahLst/>
            <a:cxnLst/>
            <a:rect l="l" t="t" r="r" b="b"/>
            <a:pathLst>
              <a:path w="1187450" h="755650">
                <a:moveTo>
                  <a:pt x="0" y="0"/>
                </a:moveTo>
                <a:lnTo>
                  <a:pt x="0" y="755549"/>
                </a:lnTo>
                <a:lnTo>
                  <a:pt x="1187066" y="755549"/>
                </a:lnTo>
                <a:lnTo>
                  <a:pt x="1187066" y="0"/>
                </a:lnTo>
                <a:lnTo>
                  <a:pt x="0" y="0"/>
                </a:lnTo>
                <a:close/>
              </a:path>
            </a:pathLst>
          </a:custGeom>
          <a:solidFill>
            <a:srgbClr val="D6DCE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14">
            <a:extLst>
              <a:ext uri="{FF2B5EF4-FFF2-40B4-BE49-F238E27FC236}">
                <a16:creationId xmlns:a16="http://schemas.microsoft.com/office/drawing/2014/main" id="{6A490A1D-D0F2-46FE-96F2-AC553B86FE99}"/>
              </a:ext>
            </a:extLst>
          </p:cNvPr>
          <p:cNvSpPr/>
          <p:nvPr/>
        </p:nvSpPr>
        <p:spPr>
          <a:xfrm>
            <a:off x="7865195" y="4164678"/>
            <a:ext cx="1187450" cy="755650"/>
          </a:xfrm>
          <a:custGeom>
            <a:avLst/>
            <a:gdLst/>
            <a:ahLst/>
            <a:cxnLst/>
            <a:rect l="l" t="t" r="r" b="b"/>
            <a:pathLst>
              <a:path w="1187450" h="755650">
                <a:moveTo>
                  <a:pt x="0" y="0"/>
                </a:moveTo>
                <a:lnTo>
                  <a:pt x="0" y="755549"/>
                </a:lnTo>
                <a:lnTo>
                  <a:pt x="1187066" y="755549"/>
                </a:lnTo>
                <a:lnTo>
                  <a:pt x="1187066" y="0"/>
                </a:lnTo>
                <a:lnTo>
                  <a:pt x="0" y="0"/>
                </a:lnTo>
                <a:close/>
              </a:path>
            </a:pathLst>
          </a:custGeom>
          <a:ln w="190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15">
            <a:extLst>
              <a:ext uri="{FF2B5EF4-FFF2-40B4-BE49-F238E27FC236}">
                <a16:creationId xmlns:a16="http://schemas.microsoft.com/office/drawing/2014/main" id="{9CD52887-C401-4D8B-B348-9E4DCAEB5D49}"/>
              </a:ext>
            </a:extLst>
          </p:cNvPr>
          <p:cNvSpPr txBox="1"/>
          <p:nvPr/>
        </p:nvSpPr>
        <p:spPr>
          <a:xfrm>
            <a:off x="7977366" y="4427209"/>
            <a:ext cx="96266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0" dirty="0">
                <a:latin typeface="Calibri"/>
                <a:cs typeface="Calibri"/>
              </a:rPr>
              <a:t>Controller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7" name="object 16">
            <a:extLst>
              <a:ext uri="{FF2B5EF4-FFF2-40B4-BE49-F238E27FC236}">
                <a16:creationId xmlns:a16="http://schemas.microsoft.com/office/drawing/2014/main" id="{622538EB-DE7D-4B2B-AD84-429963C35B90}"/>
              </a:ext>
            </a:extLst>
          </p:cNvPr>
          <p:cNvSpPr/>
          <p:nvPr/>
        </p:nvSpPr>
        <p:spPr>
          <a:xfrm>
            <a:off x="3978382" y="4542453"/>
            <a:ext cx="382270" cy="0"/>
          </a:xfrm>
          <a:custGeom>
            <a:avLst/>
            <a:gdLst/>
            <a:ahLst/>
            <a:cxnLst/>
            <a:rect l="l" t="t" r="r" b="b"/>
            <a:pathLst>
              <a:path w="382269">
                <a:moveTo>
                  <a:pt x="0" y="0"/>
                </a:moveTo>
                <a:lnTo>
                  <a:pt x="381726" y="0"/>
                </a:lnTo>
              </a:path>
            </a:pathLst>
          </a:custGeom>
          <a:ln w="380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17">
            <a:extLst>
              <a:ext uri="{FF2B5EF4-FFF2-40B4-BE49-F238E27FC236}">
                <a16:creationId xmlns:a16="http://schemas.microsoft.com/office/drawing/2014/main" id="{429B9C3A-DA1F-469A-B752-38DA82BC5AC5}"/>
              </a:ext>
            </a:extLst>
          </p:cNvPr>
          <p:cNvSpPr/>
          <p:nvPr/>
        </p:nvSpPr>
        <p:spPr>
          <a:xfrm>
            <a:off x="4341931" y="4472114"/>
            <a:ext cx="140970" cy="140970"/>
          </a:xfrm>
          <a:custGeom>
            <a:avLst/>
            <a:gdLst/>
            <a:ahLst/>
            <a:cxnLst/>
            <a:rect l="l" t="t" r="r" b="b"/>
            <a:pathLst>
              <a:path w="140969" h="140969">
                <a:moveTo>
                  <a:pt x="140677" y="70338"/>
                </a:moveTo>
                <a:lnTo>
                  <a:pt x="0" y="0"/>
                </a:lnTo>
                <a:lnTo>
                  <a:pt x="0" y="140677"/>
                </a:lnTo>
                <a:lnTo>
                  <a:pt x="140677" y="7033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18">
            <a:extLst>
              <a:ext uri="{FF2B5EF4-FFF2-40B4-BE49-F238E27FC236}">
                <a16:creationId xmlns:a16="http://schemas.microsoft.com/office/drawing/2014/main" id="{126B6E4F-7B98-462C-8573-14D56FCC23F5}"/>
              </a:ext>
            </a:extLst>
          </p:cNvPr>
          <p:cNvSpPr/>
          <p:nvPr/>
        </p:nvSpPr>
        <p:spPr>
          <a:xfrm>
            <a:off x="5669675" y="4542453"/>
            <a:ext cx="382270" cy="0"/>
          </a:xfrm>
          <a:custGeom>
            <a:avLst/>
            <a:gdLst/>
            <a:ahLst/>
            <a:cxnLst/>
            <a:rect l="l" t="t" r="r" b="b"/>
            <a:pathLst>
              <a:path w="382270">
                <a:moveTo>
                  <a:pt x="0" y="0"/>
                </a:moveTo>
                <a:lnTo>
                  <a:pt x="381726" y="0"/>
                </a:lnTo>
              </a:path>
            </a:pathLst>
          </a:custGeom>
          <a:ln w="380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19">
            <a:extLst>
              <a:ext uri="{FF2B5EF4-FFF2-40B4-BE49-F238E27FC236}">
                <a16:creationId xmlns:a16="http://schemas.microsoft.com/office/drawing/2014/main" id="{7F292C46-DFE5-4F4F-8EBA-16BDD5739C1C}"/>
              </a:ext>
            </a:extLst>
          </p:cNvPr>
          <p:cNvSpPr/>
          <p:nvPr/>
        </p:nvSpPr>
        <p:spPr>
          <a:xfrm>
            <a:off x="6033224" y="4472114"/>
            <a:ext cx="140970" cy="140970"/>
          </a:xfrm>
          <a:custGeom>
            <a:avLst/>
            <a:gdLst/>
            <a:ahLst/>
            <a:cxnLst/>
            <a:rect l="l" t="t" r="r" b="b"/>
            <a:pathLst>
              <a:path w="140970" h="140969">
                <a:moveTo>
                  <a:pt x="140677" y="70338"/>
                </a:moveTo>
                <a:lnTo>
                  <a:pt x="0" y="0"/>
                </a:lnTo>
                <a:lnTo>
                  <a:pt x="0" y="140677"/>
                </a:lnTo>
                <a:lnTo>
                  <a:pt x="140677" y="7033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20">
            <a:extLst>
              <a:ext uri="{FF2B5EF4-FFF2-40B4-BE49-F238E27FC236}">
                <a16:creationId xmlns:a16="http://schemas.microsoft.com/office/drawing/2014/main" id="{CCCDD285-E116-491A-9054-ACDFEDA630CD}"/>
              </a:ext>
            </a:extLst>
          </p:cNvPr>
          <p:cNvSpPr/>
          <p:nvPr/>
        </p:nvSpPr>
        <p:spPr>
          <a:xfrm>
            <a:off x="7360968" y="4542453"/>
            <a:ext cx="381000" cy="0"/>
          </a:xfrm>
          <a:custGeom>
            <a:avLst/>
            <a:gdLst/>
            <a:ahLst/>
            <a:cxnLst/>
            <a:rect l="l" t="t" r="r" b="b"/>
            <a:pathLst>
              <a:path w="381000">
                <a:moveTo>
                  <a:pt x="0" y="0"/>
                </a:moveTo>
                <a:lnTo>
                  <a:pt x="380936" y="0"/>
                </a:lnTo>
              </a:path>
            </a:pathLst>
          </a:custGeom>
          <a:ln w="380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21">
            <a:extLst>
              <a:ext uri="{FF2B5EF4-FFF2-40B4-BE49-F238E27FC236}">
                <a16:creationId xmlns:a16="http://schemas.microsoft.com/office/drawing/2014/main" id="{78B30F12-7AF9-4C52-BBAC-DC7E533AECD0}"/>
              </a:ext>
            </a:extLst>
          </p:cNvPr>
          <p:cNvSpPr/>
          <p:nvPr/>
        </p:nvSpPr>
        <p:spPr>
          <a:xfrm>
            <a:off x="7724517" y="4472114"/>
            <a:ext cx="140970" cy="140970"/>
          </a:xfrm>
          <a:custGeom>
            <a:avLst/>
            <a:gdLst/>
            <a:ahLst/>
            <a:cxnLst/>
            <a:rect l="l" t="t" r="r" b="b"/>
            <a:pathLst>
              <a:path w="140970" h="140969">
                <a:moveTo>
                  <a:pt x="140677" y="70338"/>
                </a:moveTo>
                <a:lnTo>
                  <a:pt x="0" y="0"/>
                </a:lnTo>
                <a:lnTo>
                  <a:pt x="0" y="140677"/>
                </a:lnTo>
                <a:lnTo>
                  <a:pt x="140677" y="7033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23">
            <a:extLst>
              <a:ext uri="{FF2B5EF4-FFF2-40B4-BE49-F238E27FC236}">
                <a16:creationId xmlns:a16="http://schemas.microsoft.com/office/drawing/2014/main" id="{98566160-2723-4EA9-876B-0E556C00B3C0}"/>
              </a:ext>
            </a:extLst>
          </p:cNvPr>
          <p:cNvSpPr txBox="1"/>
          <p:nvPr/>
        </p:nvSpPr>
        <p:spPr>
          <a:xfrm>
            <a:off x="9704342" y="3513308"/>
            <a:ext cx="477520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Cambria Math"/>
                <a:cs typeface="Cambria Math"/>
              </a:rPr>
              <a:t>u[k]</a:t>
            </a:r>
            <a:endParaRPr sz="2000">
              <a:latin typeface="Cambria Math"/>
              <a:cs typeface="Cambria Math"/>
            </a:endParaRPr>
          </a:p>
        </p:txBody>
      </p:sp>
      <p:sp>
        <p:nvSpPr>
          <p:cNvPr id="95" name="object 25">
            <a:extLst>
              <a:ext uri="{FF2B5EF4-FFF2-40B4-BE49-F238E27FC236}">
                <a16:creationId xmlns:a16="http://schemas.microsoft.com/office/drawing/2014/main" id="{BD251672-7CE4-4111-A194-41372FCDFA01}"/>
              </a:ext>
            </a:extLst>
          </p:cNvPr>
          <p:cNvSpPr txBox="1"/>
          <p:nvPr/>
        </p:nvSpPr>
        <p:spPr>
          <a:xfrm>
            <a:off x="4450941" y="3339722"/>
            <a:ext cx="123126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0" dirty="0">
                <a:latin typeface="Calibri"/>
                <a:cs typeface="Calibri"/>
              </a:rPr>
              <a:t>Approximate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96" name="object 26">
            <a:extLst>
              <a:ext uri="{FF2B5EF4-FFF2-40B4-BE49-F238E27FC236}">
                <a16:creationId xmlns:a16="http://schemas.microsoft.com/office/drawing/2014/main" id="{B05FE25F-38A9-476F-93D3-4FCE8E517DD6}"/>
              </a:ext>
            </a:extLst>
          </p:cNvPr>
          <p:cNvSpPr/>
          <p:nvPr/>
        </p:nvSpPr>
        <p:spPr>
          <a:xfrm>
            <a:off x="5007384" y="3733161"/>
            <a:ext cx="329565" cy="334010"/>
          </a:xfrm>
          <a:custGeom>
            <a:avLst/>
            <a:gdLst/>
            <a:ahLst/>
            <a:cxnLst/>
            <a:rect l="l" t="t" r="r" b="b"/>
            <a:pathLst>
              <a:path w="329564" h="334010">
                <a:moveTo>
                  <a:pt x="0" y="0"/>
                </a:moveTo>
                <a:lnTo>
                  <a:pt x="45838" y="4741"/>
                </a:lnTo>
                <a:lnTo>
                  <a:pt x="0" y="0"/>
                </a:lnTo>
                <a:lnTo>
                  <a:pt x="23426" y="1021"/>
                </a:lnTo>
                <a:lnTo>
                  <a:pt x="69114" y="9015"/>
                </a:lnTo>
                <a:lnTo>
                  <a:pt x="112843" y="24549"/>
                </a:lnTo>
                <a:lnTo>
                  <a:pt x="154130" y="47148"/>
                </a:lnTo>
                <a:lnTo>
                  <a:pt x="192491" y="76339"/>
                </a:lnTo>
                <a:lnTo>
                  <a:pt x="227443" y="111647"/>
                </a:lnTo>
                <a:lnTo>
                  <a:pt x="258501" y="152597"/>
                </a:lnTo>
                <a:lnTo>
                  <a:pt x="285183" y="198717"/>
                </a:lnTo>
                <a:lnTo>
                  <a:pt x="307004" y="249530"/>
                </a:lnTo>
                <a:lnTo>
                  <a:pt x="323481" y="304565"/>
                </a:lnTo>
                <a:lnTo>
                  <a:pt x="329565" y="333516"/>
                </a:lnTo>
              </a:path>
            </a:pathLst>
          </a:custGeom>
          <a:ln w="190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27">
            <a:extLst>
              <a:ext uri="{FF2B5EF4-FFF2-40B4-BE49-F238E27FC236}">
                <a16:creationId xmlns:a16="http://schemas.microsoft.com/office/drawing/2014/main" id="{2346C88E-A4E0-420E-94E0-14B1E478ED4F}"/>
              </a:ext>
            </a:extLst>
          </p:cNvPr>
          <p:cNvSpPr/>
          <p:nvPr/>
        </p:nvSpPr>
        <p:spPr>
          <a:xfrm>
            <a:off x="5286368" y="4058775"/>
            <a:ext cx="101600" cy="106045"/>
          </a:xfrm>
          <a:custGeom>
            <a:avLst/>
            <a:gdLst/>
            <a:ahLst/>
            <a:cxnLst/>
            <a:rect l="l" t="t" r="r" b="b"/>
            <a:pathLst>
              <a:path w="101600" h="106044">
                <a:moveTo>
                  <a:pt x="101161" y="0"/>
                </a:moveTo>
                <a:lnTo>
                  <a:pt x="0" y="8693"/>
                </a:lnTo>
                <a:lnTo>
                  <a:pt x="59274" y="105903"/>
                </a:lnTo>
                <a:lnTo>
                  <a:pt x="1011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40">
            <a:extLst>
              <a:ext uri="{FF2B5EF4-FFF2-40B4-BE49-F238E27FC236}">
                <a16:creationId xmlns:a16="http://schemas.microsoft.com/office/drawing/2014/main" id="{AA0507BA-8AE4-4A99-8959-175FE4065A88}"/>
              </a:ext>
            </a:extLst>
          </p:cNvPr>
          <p:cNvSpPr/>
          <p:nvPr/>
        </p:nvSpPr>
        <p:spPr>
          <a:xfrm>
            <a:off x="5358287" y="1902771"/>
            <a:ext cx="1673225" cy="755650"/>
          </a:xfrm>
          <a:custGeom>
            <a:avLst/>
            <a:gdLst/>
            <a:ahLst/>
            <a:cxnLst/>
            <a:rect l="l" t="t" r="r" b="b"/>
            <a:pathLst>
              <a:path w="1673225" h="755650">
                <a:moveTo>
                  <a:pt x="0" y="0"/>
                </a:moveTo>
                <a:lnTo>
                  <a:pt x="0" y="755549"/>
                </a:lnTo>
                <a:lnTo>
                  <a:pt x="1673115" y="755549"/>
                </a:lnTo>
                <a:lnTo>
                  <a:pt x="1673115" y="0"/>
                </a:lnTo>
                <a:lnTo>
                  <a:pt x="0" y="0"/>
                </a:lnTo>
                <a:close/>
              </a:path>
            </a:pathLst>
          </a:custGeom>
          <a:solidFill>
            <a:srgbClr val="F7CB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41">
            <a:extLst>
              <a:ext uri="{FF2B5EF4-FFF2-40B4-BE49-F238E27FC236}">
                <a16:creationId xmlns:a16="http://schemas.microsoft.com/office/drawing/2014/main" id="{AFD06ED7-1A24-4F6D-93E5-34F45ED0DD5C}"/>
              </a:ext>
            </a:extLst>
          </p:cNvPr>
          <p:cNvSpPr/>
          <p:nvPr/>
        </p:nvSpPr>
        <p:spPr>
          <a:xfrm>
            <a:off x="5358287" y="1902771"/>
            <a:ext cx="1673225" cy="755650"/>
          </a:xfrm>
          <a:custGeom>
            <a:avLst/>
            <a:gdLst/>
            <a:ahLst/>
            <a:cxnLst/>
            <a:rect l="l" t="t" r="r" b="b"/>
            <a:pathLst>
              <a:path w="1673225" h="755650">
                <a:moveTo>
                  <a:pt x="0" y="0"/>
                </a:moveTo>
                <a:lnTo>
                  <a:pt x="0" y="755549"/>
                </a:lnTo>
                <a:lnTo>
                  <a:pt x="1673115" y="755549"/>
                </a:lnTo>
                <a:lnTo>
                  <a:pt x="1673115" y="0"/>
                </a:lnTo>
                <a:lnTo>
                  <a:pt x="0" y="0"/>
                </a:lnTo>
                <a:close/>
              </a:path>
            </a:pathLst>
          </a:custGeom>
          <a:ln w="190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42">
            <a:extLst>
              <a:ext uri="{FF2B5EF4-FFF2-40B4-BE49-F238E27FC236}">
                <a16:creationId xmlns:a16="http://schemas.microsoft.com/office/drawing/2014/main" id="{168F8C48-773C-4036-A864-DA442990B8CE}"/>
              </a:ext>
            </a:extLst>
          </p:cNvPr>
          <p:cNvSpPr txBox="1"/>
          <p:nvPr/>
        </p:nvSpPr>
        <p:spPr>
          <a:xfrm>
            <a:off x="4478197" y="2165303"/>
            <a:ext cx="3535679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95250" algn="ctr">
              <a:lnSpc>
                <a:spcPct val="100000"/>
              </a:lnSpc>
            </a:pPr>
            <a:r>
              <a:rPr sz="1800" spc="-10" dirty="0">
                <a:latin typeface="Calibri"/>
                <a:cs typeface="Calibri"/>
              </a:rPr>
              <a:t>Plant/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System</a:t>
            </a:r>
            <a:endParaRPr sz="1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01" name="object 49">
            <a:extLst>
              <a:ext uri="{FF2B5EF4-FFF2-40B4-BE49-F238E27FC236}">
                <a16:creationId xmlns:a16="http://schemas.microsoft.com/office/drawing/2014/main" id="{618586EB-564F-4893-BF1D-5C4C735E7651}"/>
              </a:ext>
            </a:extLst>
          </p:cNvPr>
          <p:cNvSpPr txBox="1"/>
          <p:nvPr/>
        </p:nvSpPr>
        <p:spPr>
          <a:xfrm>
            <a:off x="3001668" y="3191916"/>
            <a:ext cx="654685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image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02" name="object 50">
            <a:extLst>
              <a:ext uri="{FF2B5EF4-FFF2-40B4-BE49-F238E27FC236}">
                <a16:creationId xmlns:a16="http://schemas.microsoft.com/office/drawing/2014/main" id="{986BA202-9DA9-4CEB-864D-C43EB876FBF8}"/>
              </a:ext>
            </a:extLst>
          </p:cNvPr>
          <p:cNvSpPr txBox="1"/>
          <p:nvPr/>
        </p:nvSpPr>
        <p:spPr>
          <a:xfrm>
            <a:off x="2554120" y="3489654"/>
            <a:ext cx="1549400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containing x[k]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03" name="object 51">
            <a:extLst>
              <a:ext uri="{FF2B5EF4-FFF2-40B4-BE49-F238E27FC236}">
                <a16:creationId xmlns:a16="http://schemas.microsoft.com/office/drawing/2014/main" id="{BD707FFC-A921-44C9-8498-3A16B21DEF61}"/>
              </a:ext>
            </a:extLst>
          </p:cNvPr>
          <p:cNvSpPr/>
          <p:nvPr/>
        </p:nvSpPr>
        <p:spPr>
          <a:xfrm>
            <a:off x="3618785" y="3784532"/>
            <a:ext cx="511809" cy="560705"/>
          </a:xfrm>
          <a:custGeom>
            <a:avLst/>
            <a:gdLst/>
            <a:ahLst/>
            <a:cxnLst/>
            <a:rect l="l" t="t" r="r" b="b"/>
            <a:pathLst>
              <a:path w="511810" h="560705">
                <a:moveTo>
                  <a:pt x="0" y="0"/>
                </a:moveTo>
                <a:lnTo>
                  <a:pt x="70338" y="7903"/>
                </a:lnTo>
                <a:lnTo>
                  <a:pt x="0" y="0"/>
                </a:lnTo>
                <a:lnTo>
                  <a:pt x="37989" y="1770"/>
                </a:lnTo>
                <a:lnTo>
                  <a:pt x="111838" y="15585"/>
                </a:lnTo>
                <a:lnTo>
                  <a:pt x="182144" y="42319"/>
                </a:lnTo>
                <a:lnTo>
                  <a:pt x="248065" y="81038"/>
                </a:lnTo>
                <a:lnTo>
                  <a:pt x="279117" y="104600"/>
                </a:lnTo>
                <a:lnTo>
                  <a:pt x="308755" y="130809"/>
                </a:lnTo>
                <a:lnTo>
                  <a:pt x="336875" y="159546"/>
                </a:lnTo>
                <a:lnTo>
                  <a:pt x="363371" y="190696"/>
                </a:lnTo>
                <a:lnTo>
                  <a:pt x="388137" y="224142"/>
                </a:lnTo>
                <a:lnTo>
                  <a:pt x="411068" y="259766"/>
                </a:lnTo>
                <a:lnTo>
                  <a:pt x="432058" y="297453"/>
                </a:lnTo>
                <a:lnTo>
                  <a:pt x="451003" y="337085"/>
                </a:lnTo>
                <a:lnTo>
                  <a:pt x="467795" y="378546"/>
                </a:lnTo>
                <a:lnTo>
                  <a:pt x="482331" y="421718"/>
                </a:lnTo>
                <a:lnTo>
                  <a:pt x="494504" y="466486"/>
                </a:lnTo>
                <a:lnTo>
                  <a:pt x="504208" y="512732"/>
                </a:lnTo>
                <a:lnTo>
                  <a:pt x="511339" y="560339"/>
                </a:lnTo>
              </a:path>
            </a:pathLst>
          </a:custGeom>
          <a:ln w="190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52">
            <a:extLst>
              <a:ext uri="{FF2B5EF4-FFF2-40B4-BE49-F238E27FC236}">
                <a16:creationId xmlns:a16="http://schemas.microsoft.com/office/drawing/2014/main" id="{6FCFAEBF-8F85-4762-8773-2C06763248E6}"/>
              </a:ext>
            </a:extLst>
          </p:cNvPr>
          <p:cNvSpPr/>
          <p:nvPr/>
        </p:nvSpPr>
        <p:spPr>
          <a:xfrm>
            <a:off x="4078754" y="4338549"/>
            <a:ext cx="102235" cy="105410"/>
          </a:xfrm>
          <a:custGeom>
            <a:avLst/>
            <a:gdLst/>
            <a:ahLst/>
            <a:cxnLst/>
            <a:rect l="l" t="t" r="r" b="b"/>
            <a:pathLst>
              <a:path w="102235" h="105410">
                <a:moveTo>
                  <a:pt x="101951" y="0"/>
                </a:moveTo>
                <a:lnTo>
                  <a:pt x="0" y="6322"/>
                </a:lnTo>
                <a:lnTo>
                  <a:pt x="56903" y="105113"/>
                </a:lnTo>
                <a:lnTo>
                  <a:pt x="10195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bk object 17">
            <a:extLst>
              <a:ext uri="{FF2B5EF4-FFF2-40B4-BE49-F238E27FC236}">
                <a16:creationId xmlns:a16="http://schemas.microsoft.com/office/drawing/2014/main" id="{E6F90EB7-B5C8-43F6-8484-C50F70C7F8EB}"/>
              </a:ext>
            </a:extLst>
          </p:cNvPr>
          <p:cNvSpPr/>
          <p:nvPr/>
        </p:nvSpPr>
        <p:spPr>
          <a:xfrm>
            <a:off x="4230495" y="3265290"/>
            <a:ext cx="5038090" cy="2266950"/>
          </a:xfrm>
          <a:custGeom>
            <a:avLst/>
            <a:gdLst/>
            <a:ahLst/>
            <a:cxnLst/>
            <a:rect l="l" t="t" r="r" b="b"/>
            <a:pathLst>
              <a:path w="5038090" h="2266950">
                <a:moveTo>
                  <a:pt x="0" y="2266648"/>
                </a:moveTo>
                <a:lnTo>
                  <a:pt x="5037524" y="2266648"/>
                </a:lnTo>
                <a:lnTo>
                  <a:pt x="5037524" y="0"/>
                </a:lnTo>
                <a:lnTo>
                  <a:pt x="0" y="0"/>
                </a:lnTo>
                <a:lnTo>
                  <a:pt x="0" y="2266648"/>
                </a:lnTo>
                <a:close/>
              </a:path>
            </a:pathLst>
          </a:custGeom>
          <a:ln w="19046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bk object 21">
            <a:extLst>
              <a:ext uri="{FF2B5EF4-FFF2-40B4-BE49-F238E27FC236}">
                <a16:creationId xmlns:a16="http://schemas.microsoft.com/office/drawing/2014/main" id="{E8389F68-53F2-4750-A345-52E01EC16555}"/>
              </a:ext>
            </a:extLst>
          </p:cNvPr>
          <p:cNvSpPr/>
          <p:nvPr/>
        </p:nvSpPr>
        <p:spPr>
          <a:xfrm>
            <a:off x="4482609" y="4164678"/>
            <a:ext cx="1187450" cy="755650"/>
          </a:xfrm>
          <a:custGeom>
            <a:avLst/>
            <a:gdLst/>
            <a:ahLst/>
            <a:cxnLst/>
            <a:rect l="l" t="t" r="r" b="b"/>
            <a:pathLst>
              <a:path w="1187450" h="755650">
                <a:moveTo>
                  <a:pt x="0" y="0"/>
                </a:moveTo>
                <a:lnTo>
                  <a:pt x="0" y="755549"/>
                </a:lnTo>
                <a:lnTo>
                  <a:pt x="1187066" y="755549"/>
                </a:lnTo>
                <a:lnTo>
                  <a:pt x="1187066" y="0"/>
                </a:lnTo>
                <a:lnTo>
                  <a:pt x="0" y="0"/>
                </a:lnTo>
                <a:close/>
              </a:path>
            </a:pathLst>
          </a:custGeom>
          <a:ln w="190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bk object 19">
            <a:extLst>
              <a:ext uri="{FF2B5EF4-FFF2-40B4-BE49-F238E27FC236}">
                <a16:creationId xmlns:a16="http://schemas.microsoft.com/office/drawing/2014/main" id="{E020FA02-9F9B-41DA-B68E-F5D239A954EC}"/>
              </a:ext>
            </a:extLst>
          </p:cNvPr>
          <p:cNvSpPr/>
          <p:nvPr/>
        </p:nvSpPr>
        <p:spPr>
          <a:xfrm>
            <a:off x="4343512" y="4008984"/>
            <a:ext cx="3130550" cy="1076960"/>
          </a:xfrm>
          <a:custGeom>
            <a:avLst/>
            <a:gdLst/>
            <a:ahLst/>
            <a:cxnLst/>
            <a:rect l="l" t="t" r="r" b="b"/>
            <a:pathLst>
              <a:path w="3130550" h="1076960">
                <a:moveTo>
                  <a:pt x="0" y="0"/>
                </a:moveTo>
                <a:lnTo>
                  <a:pt x="0" y="1076421"/>
                </a:lnTo>
                <a:lnTo>
                  <a:pt x="3130472" y="1076421"/>
                </a:lnTo>
                <a:lnTo>
                  <a:pt x="3130472" y="0"/>
                </a:lnTo>
                <a:lnTo>
                  <a:pt x="0" y="0"/>
                </a:lnTo>
                <a:close/>
              </a:path>
            </a:pathLst>
          </a:custGeom>
          <a:ln w="190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14305322-CEAA-41AA-942A-32CCD2BB9686}"/>
              </a:ext>
            </a:extLst>
          </p:cNvPr>
          <p:cNvSpPr txBox="1"/>
          <p:nvPr/>
        </p:nvSpPr>
        <p:spPr>
          <a:xfrm>
            <a:off x="1218346" y="5670965"/>
            <a:ext cx="99111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2400" dirty="0">
                <a:solidFill>
                  <a:srgbClr val="FF0000"/>
                </a:solidFill>
              </a:rPr>
              <a:t>What is the impact of image approximation on the bigger closed-loop system?</a:t>
            </a:r>
          </a:p>
          <a:p>
            <a:pPr algn="ctr"/>
            <a:r>
              <a:rPr lang="en-IN" sz="2400" dirty="0">
                <a:solidFill>
                  <a:srgbClr val="FF0000"/>
                </a:solidFill>
              </a:rPr>
              <a:t>How to analyse this impact?</a:t>
            </a:r>
            <a:endParaRPr lang="nl-NL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8143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Image-based control (IBC)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7390" y="1680174"/>
            <a:ext cx="4514851" cy="914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7857558" y="1495965"/>
                <a:ext cx="1819843" cy="247340"/>
              </a:xfrm>
              <a:prstGeom prst="rect">
                <a:avLst/>
              </a:prstGeom>
              <a:solidFill>
                <a:srgbClr val="E2F0D9"/>
              </a:solidFill>
              <a:ln w="25400" cap="flat" cmpd="sng" algn="ctr">
                <a:solidFill>
                  <a:srgbClr val="003A8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457200">
                  <a:defRPr/>
                </a:pPr>
                <a:r>
                  <a:rPr lang="en-US" sz="1200" kern="0" dirty="0">
                    <a:solidFill>
                      <a:srgbClr val="003A80">
                        <a:lumMod val="50000"/>
                      </a:srgbClr>
                    </a:solidFill>
                    <a:latin typeface="Calibri"/>
                  </a:rPr>
                  <a:t>Sensing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kern="0">
                            <a:solidFill>
                              <a:srgbClr val="003A80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 kern="0">
                            <a:solidFill>
                              <a:srgbClr val="003A80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200" i="1" kern="0">
                            <a:solidFill>
                              <a:srgbClr val="003A80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1200" kern="0" dirty="0">
                    <a:solidFill>
                      <a:srgbClr val="003A80">
                        <a:lumMod val="50000"/>
                      </a:srgbClr>
                    </a:solidFill>
                    <a:latin typeface="Calibri"/>
                  </a:rPr>
                  <a:t>)</a:t>
                </a:r>
                <a:endParaRPr lang="en-GB" sz="1200" kern="0" dirty="0">
                  <a:solidFill>
                    <a:srgbClr val="003A80">
                      <a:lumMod val="50000"/>
                    </a:srgbClr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7558" y="1495965"/>
                <a:ext cx="1819843" cy="247340"/>
              </a:xfrm>
              <a:prstGeom prst="rect">
                <a:avLst/>
              </a:prstGeom>
              <a:blipFill>
                <a:blip r:embed="rId3"/>
                <a:stretch>
                  <a:fillRect b="-17778"/>
                </a:stretch>
              </a:blipFill>
              <a:ln w="25400" cap="flat" cmpd="sng" algn="ctr">
                <a:solidFill>
                  <a:srgbClr val="003A80">
                    <a:lumMod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7864556" y="2005808"/>
                <a:ext cx="1812845" cy="381145"/>
              </a:xfrm>
              <a:prstGeom prst="rect">
                <a:avLst/>
              </a:prstGeom>
              <a:solidFill>
                <a:srgbClr val="D6DCE5"/>
              </a:solidFill>
              <a:ln w="25400" cap="flat" cmpd="sng" algn="ctr">
                <a:solidFill>
                  <a:srgbClr val="003A80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457200"/>
                <a:r>
                  <a:rPr lang="en-US" sz="1200" kern="0" dirty="0">
                    <a:solidFill>
                      <a:srgbClr val="003A80">
                        <a:lumMod val="50000"/>
                      </a:srgbClr>
                    </a:solidFill>
                    <a:latin typeface="Calibri"/>
                  </a:rPr>
                  <a:t>Control computation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kern="0">
                            <a:solidFill>
                              <a:srgbClr val="003A80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kern="0">
                            <a:solidFill>
                              <a:srgbClr val="003A80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200" kern="0">
                            <a:solidFill>
                              <a:srgbClr val="003A80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1200" kern="0" dirty="0">
                    <a:solidFill>
                      <a:srgbClr val="003A80">
                        <a:lumMod val="50000"/>
                      </a:srgbClr>
                    </a:solidFill>
                    <a:latin typeface="Calibri"/>
                  </a:rPr>
                  <a:t>)</a:t>
                </a:r>
                <a:endParaRPr lang="en-GB" sz="1200" kern="0" dirty="0">
                  <a:solidFill>
                    <a:srgbClr val="003A80">
                      <a:lumMod val="50000"/>
                    </a:srgbClr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4556" y="2005808"/>
                <a:ext cx="1812845" cy="38114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5400" cap="flat" cmpd="sng" algn="ctr">
                <a:solidFill>
                  <a:srgbClr val="003A80">
                    <a:lumMod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7871554" y="2633097"/>
                <a:ext cx="1805847" cy="294269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457200">
                  <a:defRPr/>
                </a:pPr>
                <a:r>
                  <a:rPr lang="en-US" sz="1200" kern="0" dirty="0">
                    <a:solidFill>
                      <a:srgbClr val="003A80">
                        <a:lumMod val="50000"/>
                      </a:srgbClr>
                    </a:solidFill>
                    <a:latin typeface="Calibri"/>
                  </a:rPr>
                  <a:t>Actuation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kern="0">
                            <a:solidFill>
                              <a:srgbClr val="003A80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 kern="0">
                            <a:solidFill>
                              <a:srgbClr val="003A80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200" i="1" kern="0">
                            <a:solidFill>
                              <a:srgbClr val="003A80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sz="1200" kern="0" dirty="0">
                    <a:solidFill>
                      <a:srgbClr val="003A80">
                        <a:lumMod val="50000"/>
                      </a:srgbClr>
                    </a:solidFill>
                    <a:latin typeface="Calibri"/>
                  </a:rPr>
                  <a:t>)</a:t>
                </a:r>
                <a:endParaRPr lang="en-GB" sz="1200" kern="0" dirty="0">
                  <a:solidFill>
                    <a:srgbClr val="003A80">
                      <a:lumMod val="50000"/>
                    </a:srgbClr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1554" y="2633097"/>
                <a:ext cx="1805847" cy="294269"/>
              </a:xfrm>
              <a:prstGeom prst="rect">
                <a:avLst/>
              </a:prstGeom>
              <a:blipFill>
                <a:blip r:embed="rId5"/>
                <a:stretch>
                  <a:fillRect b="-9615"/>
                </a:stretch>
              </a:blip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Curved Connector 14"/>
          <p:cNvCxnSpPr>
            <a:endCxn id="12" idx="0"/>
          </p:cNvCxnSpPr>
          <p:nvPr/>
        </p:nvCxnSpPr>
        <p:spPr>
          <a:xfrm flipV="1">
            <a:off x="7412357" y="1495965"/>
            <a:ext cx="1355123" cy="116870"/>
          </a:xfrm>
          <a:prstGeom prst="curvedConnector4">
            <a:avLst>
              <a:gd name="adj1" fmla="val 16427"/>
              <a:gd name="adj2" fmla="val 295602"/>
            </a:avLst>
          </a:prstGeom>
          <a:noFill/>
          <a:ln w="63500" cap="flat" cmpd="sng" algn="ctr">
            <a:solidFill>
              <a:srgbClr val="E20026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6" name="Curved Connector 15"/>
          <p:cNvCxnSpPr>
            <a:stCxn id="12" idx="2"/>
            <a:endCxn id="13" idx="0"/>
          </p:cNvCxnSpPr>
          <p:nvPr/>
        </p:nvCxnSpPr>
        <p:spPr>
          <a:xfrm rot="16200000" flipH="1">
            <a:off x="8637977" y="1872807"/>
            <a:ext cx="262502" cy="3499"/>
          </a:xfrm>
          <a:prstGeom prst="curvedConnector3">
            <a:avLst>
              <a:gd name="adj1" fmla="val 50000"/>
            </a:avLst>
          </a:prstGeom>
          <a:noFill/>
          <a:ln w="63500" cap="flat" cmpd="sng" algn="ctr">
            <a:solidFill>
              <a:srgbClr val="E20026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7" name="Curved Connector 16"/>
          <p:cNvCxnSpPr>
            <a:stCxn id="13" idx="2"/>
            <a:endCxn id="14" idx="0"/>
          </p:cNvCxnSpPr>
          <p:nvPr/>
        </p:nvCxnSpPr>
        <p:spPr>
          <a:xfrm rot="16200000" flipH="1">
            <a:off x="8649655" y="2508275"/>
            <a:ext cx="246144" cy="3499"/>
          </a:xfrm>
          <a:prstGeom prst="curvedConnector3">
            <a:avLst>
              <a:gd name="adj1" fmla="val 50000"/>
            </a:avLst>
          </a:prstGeom>
          <a:noFill/>
          <a:ln w="63500" cap="flat" cmpd="sng" algn="ctr">
            <a:solidFill>
              <a:srgbClr val="E20026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8" name="Curved Connector 17"/>
          <p:cNvCxnSpPr>
            <a:stCxn id="14" idx="2"/>
          </p:cNvCxnSpPr>
          <p:nvPr/>
        </p:nvCxnSpPr>
        <p:spPr>
          <a:xfrm rot="5400000" flipH="1">
            <a:off x="8019084" y="2171972"/>
            <a:ext cx="165813" cy="1344974"/>
          </a:xfrm>
          <a:prstGeom prst="curvedConnector4">
            <a:avLst>
              <a:gd name="adj1" fmla="val -137866"/>
              <a:gd name="adj2" fmla="val 83567"/>
            </a:avLst>
          </a:prstGeom>
          <a:noFill/>
          <a:ln w="63500" cap="flat" cmpd="sng" algn="ctr">
            <a:solidFill>
              <a:srgbClr val="E20026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122" name="Picture 1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0952" y="3405199"/>
            <a:ext cx="9144000" cy="2586764"/>
          </a:xfrm>
          <a:prstGeom prst="rect">
            <a:avLst/>
          </a:prstGeom>
        </p:spPr>
      </p:pic>
      <p:sp>
        <p:nvSpPr>
          <p:cNvPr id="19" name="Slide Number Placeholder 3"/>
          <p:cNvSpPr txBox="1">
            <a:spLocks/>
          </p:cNvSpPr>
          <p:nvPr/>
        </p:nvSpPr>
        <p:spPr>
          <a:xfrm>
            <a:off x="1524000" y="200026"/>
            <a:ext cx="463550" cy="366713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0" hangingPunct="0">
              <a:spcBef>
                <a:spcPct val="50000"/>
              </a:spcBef>
              <a:defRPr/>
            </a:pPr>
            <a:r>
              <a:rPr lang="en-US" dirty="0">
                <a:solidFill>
                  <a:srgbClr val="FFFFFF"/>
                </a:solidFill>
                <a:cs typeface="Arial" charset="0"/>
              </a:rPr>
              <a:t>3</a:t>
            </a:r>
            <a:endParaRPr lang="en-US" sz="14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07390" y="2633097"/>
            <a:ext cx="390144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https://www.mercedesofsalem.com/blog/mercedes-benz-magic-body-control/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007390" y="5886902"/>
                <a:ext cx="6276205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period of camera frame arrival;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Sampling period or start of two successive sensor processing</a:t>
                </a:r>
              </a:p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sensing-to-actuator delay</a:t>
                </a: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7390" y="5886902"/>
                <a:ext cx="6276205" cy="923330"/>
              </a:xfrm>
              <a:prstGeom prst="rect">
                <a:avLst/>
              </a:prstGeom>
              <a:blipFill rotWithShape="0">
                <a:blip r:embed="rId8"/>
                <a:stretch>
                  <a:fillRect l="-291" t="-3974" r="-97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74321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Tutorial coverage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Basics of image-based control design and challenges </a:t>
            </a:r>
          </a:p>
          <a:p>
            <a:r>
              <a:rPr lang="en-US" dirty="0"/>
              <a:t>Background on image approximation</a:t>
            </a:r>
          </a:p>
          <a:p>
            <a:r>
              <a:rPr lang="en-US" dirty="0"/>
              <a:t>Integration and analysis of image approximation in an IBC</a:t>
            </a:r>
          </a:p>
          <a:p>
            <a:r>
              <a:rPr lang="en-US" dirty="0"/>
              <a:t>Performance evaluation and trade-off analysis  </a:t>
            </a:r>
          </a:p>
          <a:p>
            <a:r>
              <a:rPr lang="en-US" dirty="0"/>
              <a:t>Case-study: Lane Keeping Assist System (LKAS)</a:t>
            </a:r>
          </a:p>
          <a:p>
            <a:r>
              <a:rPr lang="en-US" dirty="0"/>
              <a:t>Evaluation framework – IMACS</a:t>
            </a:r>
          </a:p>
          <a:p>
            <a:r>
              <a:rPr lang="en-US" dirty="0"/>
              <a:t>Results and (possibly) demo</a:t>
            </a:r>
          </a:p>
        </p:txBody>
      </p:sp>
    </p:spTree>
    <p:extLst>
      <p:ext uri="{BB962C8B-B14F-4D97-AF65-F5344CB8AC3E}">
        <p14:creationId xmlns:p14="http://schemas.microsoft.com/office/powerpoint/2010/main" val="22562713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373C7-8667-477A-A08B-C1E0EA1E0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Image Approximation: tuning knobs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B20FB8-6D29-4897-BE95-4AB753662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642" y="1356137"/>
            <a:ext cx="7712365" cy="35684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9BE020-9E5F-4B19-B25F-8B95ECD9E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8977" y="3539910"/>
            <a:ext cx="4348991" cy="187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83439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bk object 16">
            <a:extLst>
              <a:ext uri="{FF2B5EF4-FFF2-40B4-BE49-F238E27FC236}">
                <a16:creationId xmlns:a16="http://schemas.microsoft.com/office/drawing/2014/main" id="{FD68508F-5895-4645-B1C1-1B707446DA72}"/>
              </a:ext>
            </a:extLst>
          </p:cNvPr>
          <p:cNvSpPr/>
          <p:nvPr/>
        </p:nvSpPr>
        <p:spPr>
          <a:xfrm>
            <a:off x="3935340" y="2507139"/>
            <a:ext cx="5038090" cy="2266950"/>
          </a:xfrm>
          <a:custGeom>
            <a:avLst/>
            <a:gdLst/>
            <a:ahLst/>
            <a:cxnLst/>
            <a:rect l="l" t="t" r="r" b="b"/>
            <a:pathLst>
              <a:path w="5038090" h="2266950">
                <a:moveTo>
                  <a:pt x="0" y="0"/>
                </a:moveTo>
                <a:lnTo>
                  <a:pt x="0" y="2266648"/>
                </a:lnTo>
                <a:lnTo>
                  <a:pt x="5037524" y="2266648"/>
                </a:lnTo>
                <a:lnTo>
                  <a:pt x="5037524" y="0"/>
                </a:lnTo>
                <a:lnTo>
                  <a:pt x="0" y="0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24">
            <a:extLst>
              <a:ext uri="{FF2B5EF4-FFF2-40B4-BE49-F238E27FC236}">
                <a16:creationId xmlns:a16="http://schemas.microsoft.com/office/drawing/2014/main" id="{D7C59A4A-DB20-4713-9A1D-EB4709D29166}"/>
              </a:ext>
            </a:extLst>
          </p:cNvPr>
          <p:cNvSpPr/>
          <p:nvPr/>
        </p:nvSpPr>
        <p:spPr>
          <a:xfrm>
            <a:off x="4197728" y="2795071"/>
            <a:ext cx="518452" cy="5397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18">
            <a:extLst>
              <a:ext uri="{FF2B5EF4-FFF2-40B4-BE49-F238E27FC236}">
                <a16:creationId xmlns:a16="http://schemas.microsoft.com/office/drawing/2014/main" id="{853AD4D9-E0CA-4433-81E7-A02EA741F9B5}"/>
              </a:ext>
            </a:extLst>
          </p:cNvPr>
          <p:cNvSpPr/>
          <p:nvPr/>
        </p:nvSpPr>
        <p:spPr>
          <a:xfrm>
            <a:off x="4048357" y="3250833"/>
            <a:ext cx="3130550" cy="1076960"/>
          </a:xfrm>
          <a:custGeom>
            <a:avLst/>
            <a:gdLst/>
            <a:ahLst/>
            <a:cxnLst/>
            <a:rect l="l" t="t" r="r" b="b"/>
            <a:pathLst>
              <a:path w="3130550" h="1076960">
                <a:moveTo>
                  <a:pt x="0" y="0"/>
                </a:moveTo>
                <a:lnTo>
                  <a:pt x="0" y="1076421"/>
                </a:lnTo>
                <a:lnTo>
                  <a:pt x="3130472" y="1076421"/>
                </a:lnTo>
                <a:lnTo>
                  <a:pt x="3130472" y="0"/>
                </a:lnTo>
                <a:lnTo>
                  <a:pt x="0" y="0"/>
                </a:lnTo>
                <a:close/>
              </a:path>
            </a:pathLst>
          </a:custGeom>
          <a:solidFill>
            <a:srgbClr val="E2F0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6D2803-3FDB-4822-BAEE-7949B77E7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/>
              <a:t>IMACS framework: overview</a:t>
            </a:r>
            <a:endParaRPr lang="nl-NL" dirty="0"/>
          </a:p>
        </p:txBody>
      </p:sp>
      <p:sp>
        <p:nvSpPr>
          <p:cNvPr id="4" name="object 22">
            <a:extLst>
              <a:ext uri="{FF2B5EF4-FFF2-40B4-BE49-F238E27FC236}">
                <a16:creationId xmlns:a16="http://schemas.microsoft.com/office/drawing/2014/main" id="{76D88BE6-7934-48CA-9162-AEAFF0C3AF9B}"/>
              </a:ext>
            </a:extLst>
          </p:cNvPr>
          <p:cNvSpPr/>
          <p:nvPr/>
        </p:nvSpPr>
        <p:spPr>
          <a:xfrm>
            <a:off x="5810779" y="4548533"/>
            <a:ext cx="6350" cy="381000"/>
          </a:xfrm>
          <a:custGeom>
            <a:avLst/>
            <a:gdLst/>
            <a:ahLst/>
            <a:cxnLst/>
            <a:rect l="l" t="t" r="r" b="b"/>
            <a:pathLst>
              <a:path w="6350" h="381000">
                <a:moveTo>
                  <a:pt x="0" y="0"/>
                </a:moveTo>
                <a:lnTo>
                  <a:pt x="6322" y="380936"/>
                </a:lnTo>
              </a:path>
            </a:pathLst>
          </a:custGeom>
          <a:ln w="19046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28">
            <a:extLst>
              <a:ext uri="{FF2B5EF4-FFF2-40B4-BE49-F238E27FC236}">
                <a16:creationId xmlns:a16="http://schemas.microsoft.com/office/drawing/2014/main" id="{758CF37A-7D8F-4FFC-8D59-43E12C73C0B2}"/>
              </a:ext>
            </a:extLst>
          </p:cNvPr>
          <p:cNvSpPr/>
          <p:nvPr/>
        </p:nvSpPr>
        <p:spPr>
          <a:xfrm>
            <a:off x="5691440" y="5138829"/>
            <a:ext cx="4290060" cy="1649730"/>
          </a:xfrm>
          <a:custGeom>
            <a:avLst/>
            <a:gdLst/>
            <a:ahLst/>
            <a:cxnLst/>
            <a:rect l="l" t="t" r="r" b="b"/>
            <a:pathLst>
              <a:path w="4290059" h="1649729">
                <a:moveTo>
                  <a:pt x="0" y="0"/>
                </a:moveTo>
                <a:lnTo>
                  <a:pt x="0" y="1649405"/>
                </a:lnTo>
                <a:lnTo>
                  <a:pt x="4289877" y="1649405"/>
                </a:lnTo>
                <a:lnTo>
                  <a:pt x="4289877" y="0"/>
                </a:lnTo>
                <a:lnTo>
                  <a:pt x="0" y="0"/>
                </a:lnTo>
                <a:close/>
              </a:path>
            </a:pathLst>
          </a:custGeom>
          <a:ln w="190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29">
            <a:extLst>
              <a:ext uri="{FF2B5EF4-FFF2-40B4-BE49-F238E27FC236}">
                <a16:creationId xmlns:a16="http://schemas.microsoft.com/office/drawing/2014/main" id="{2559565D-C125-4362-9090-A8CE1D74EE37}"/>
              </a:ext>
            </a:extLst>
          </p:cNvPr>
          <p:cNvSpPr/>
          <p:nvPr/>
        </p:nvSpPr>
        <p:spPr>
          <a:xfrm>
            <a:off x="2169757" y="5138829"/>
            <a:ext cx="2338705" cy="1572260"/>
          </a:xfrm>
          <a:custGeom>
            <a:avLst/>
            <a:gdLst/>
            <a:ahLst/>
            <a:cxnLst/>
            <a:rect l="l" t="t" r="r" b="b"/>
            <a:pathLst>
              <a:path w="2338705" h="1572260">
                <a:moveTo>
                  <a:pt x="0" y="0"/>
                </a:moveTo>
                <a:lnTo>
                  <a:pt x="0" y="1571954"/>
                </a:lnTo>
                <a:lnTo>
                  <a:pt x="2338568" y="1571954"/>
                </a:lnTo>
                <a:lnTo>
                  <a:pt x="2338568" y="0"/>
                </a:lnTo>
                <a:lnTo>
                  <a:pt x="0" y="0"/>
                </a:lnTo>
                <a:close/>
              </a:path>
            </a:pathLst>
          </a:custGeom>
          <a:ln w="190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30">
            <a:extLst>
              <a:ext uri="{FF2B5EF4-FFF2-40B4-BE49-F238E27FC236}">
                <a16:creationId xmlns:a16="http://schemas.microsoft.com/office/drawing/2014/main" id="{FFA817A1-5ABD-4042-A45A-9808276700C1}"/>
              </a:ext>
            </a:extLst>
          </p:cNvPr>
          <p:cNvSpPr/>
          <p:nvPr/>
        </p:nvSpPr>
        <p:spPr>
          <a:xfrm>
            <a:off x="3323630" y="4929469"/>
            <a:ext cx="4939030" cy="0"/>
          </a:xfrm>
          <a:custGeom>
            <a:avLst/>
            <a:gdLst/>
            <a:ahLst/>
            <a:cxnLst/>
            <a:rect l="l" t="t" r="r" b="b"/>
            <a:pathLst>
              <a:path w="4939030">
                <a:moveTo>
                  <a:pt x="4938733" y="0"/>
                </a:moveTo>
                <a:lnTo>
                  <a:pt x="0" y="0"/>
                </a:lnTo>
              </a:path>
            </a:pathLst>
          </a:custGeom>
          <a:ln w="19046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31">
            <a:extLst>
              <a:ext uri="{FF2B5EF4-FFF2-40B4-BE49-F238E27FC236}">
                <a16:creationId xmlns:a16="http://schemas.microsoft.com/office/drawing/2014/main" id="{D5115D67-8AA3-4586-8C40-E1BDDFAF6AAF}"/>
              </a:ext>
            </a:extLst>
          </p:cNvPr>
          <p:cNvSpPr/>
          <p:nvPr/>
        </p:nvSpPr>
        <p:spPr>
          <a:xfrm>
            <a:off x="3396339" y="4929469"/>
            <a:ext cx="0" cy="270510"/>
          </a:xfrm>
          <a:custGeom>
            <a:avLst/>
            <a:gdLst/>
            <a:ahLst/>
            <a:cxnLst/>
            <a:rect l="l" t="t" r="r" b="b"/>
            <a:pathLst>
              <a:path h="270510">
                <a:moveTo>
                  <a:pt x="0" y="0"/>
                </a:moveTo>
                <a:lnTo>
                  <a:pt x="0" y="270290"/>
                </a:lnTo>
              </a:path>
            </a:pathLst>
          </a:custGeom>
          <a:ln w="19046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32">
            <a:extLst>
              <a:ext uri="{FF2B5EF4-FFF2-40B4-BE49-F238E27FC236}">
                <a16:creationId xmlns:a16="http://schemas.microsoft.com/office/drawing/2014/main" id="{2BD5D942-E0DF-4545-86A5-DE8655CA9E2F}"/>
              </a:ext>
            </a:extLst>
          </p:cNvPr>
          <p:cNvSpPr/>
          <p:nvPr/>
        </p:nvSpPr>
        <p:spPr>
          <a:xfrm>
            <a:off x="3344968" y="5059797"/>
            <a:ext cx="102235" cy="102235"/>
          </a:xfrm>
          <a:custGeom>
            <a:avLst/>
            <a:gdLst/>
            <a:ahLst/>
            <a:cxnLst/>
            <a:rect l="l" t="t" r="r" b="b"/>
            <a:pathLst>
              <a:path w="102235" h="102235">
                <a:moveTo>
                  <a:pt x="101951" y="0"/>
                </a:moveTo>
                <a:lnTo>
                  <a:pt x="0" y="0"/>
                </a:lnTo>
                <a:lnTo>
                  <a:pt x="51371" y="101951"/>
                </a:lnTo>
                <a:lnTo>
                  <a:pt x="10195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33">
            <a:extLst>
              <a:ext uri="{FF2B5EF4-FFF2-40B4-BE49-F238E27FC236}">
                <a16:creationId xmlns:a16="http://schemas.microsoft.com/office/drawing/2014/main" id="{4DE2AAEF-8F00-4902-88B4-B78C2B3DCCC6}"/>
              </a:ext>
            </a:extLst>
          </p:cNvPr>
          <p:cNvSpPr/>
          <p:nvPr/>
        </p:nvSpPr>
        <p:spPr>
          <a:xfrm>
            <a:off x="8277379" y="4929469"/>
            <a:ext cx="0" cy="270510"/>
          </a:xfrm>
          <a:custGeom>
            <a:avLst/>
            <a:gdLst/>
            <a:ahLst/>
            <a:cxnLst/>
            <a:rect l="l" t="t" r="r" b="b"/>
            <a:pathLst>
              <a:path h="270510">
                <a:moveTo>
                  <a:pt x="0" y="0"/>
                </a:moveTo>
                <a:lnTo>
                  <a:pt x="0" y="270290"/>
                </a:lnTo>
              </a:path>
            </a:pathLst>
          </a:custGeom>
          <a:ln w="19046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34">
            <a:extLst>
              <a:ext uri="{FF2B5EF4-FFF2-40B4-BE49-F238E27FC236}">
                <a16:creationId xmlns:a16="http://schemas.microsoft.com/office/drawing/2014/main" id="{A23EAD1C-0320-409F-827D-36F60653093A}"/>
              </a:ext>
            </a:extLst>
          </p:cNvPr>
          <p:cNvSpPr/>
          <p:nvPr/>
        </p:nvSpPr>
        <p:spPr>
          <a:xfrm>
            <a:off x="8226008" y="5059797"/>
            <a:ext cx="102235" cy="102235"/>
          </a:xfrm>
          <a:custGeom>
            <a:avLst/>
            <a:gdLst/>
            <a:ahLst/>
            <a:cxnLst/>
            <a:rect l="l" t="t" r="r" b="b"/>
            <a:pathLst>
              <a:path w="102234" h="102235">
                <a:moveTo>
                  <a:pt x="101951" y="0"/>
                </a:moveTo>
                <a:lnTo>
                  <a:pt x="0" y="0"/>
                </a:lnTo>
                <a:lnTo>
                  <a:pt x="51371" y="101951"/>
                </a:lnTo>
                <a:lnTo>
                  <a:pt x="10195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35">
            <a:extLst>
              <a:ext uri="{FF2B5EF4-FFF2-40B4-BE49-F238E27FC236}">
                <a16:creationId xmlns:a16="http://schemas.microsoft.com/office/drawing/2014/main" id="{8AA12973-46EE-47F4-A9B3-134B42AD6846}"/>
              </a:ext>
            </a:extLst>
          </p:cNvPr>
          <p:cNvSpPr txBox="1"/>
          <p:nvPr/>
        </p:nvSpPr>
        <p:spPr>
          <a:xfrm>
            <a:off x="8547615" y="5395202"/>
            <a:ext cx="406400" cy="7829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950" spc="25" dirty="0">
                <a:latin typeface="Calibri"/>
                <a:cs typeface="Calibri"/>
              </a:rPr>
              <a:t>+</a:t>
            </a:r>
            <a:endParaRPr sz="5950">
              <a:latin typeface="Calibri"/>
              <a:cs typeface="Calibri"/>
            </a:endParaRPr>
          </a:p>
        </p:txBody>
      </p:sp>
      <p:sp>
        <p:nvSpPr>
          <p:cNvPr id="13" name="object 36">
            <a:extLst>
              <a:ext uri="{FF2B5EF4-FFF2-40B4-BE49-F238E27FC236}">
                <a16:creationId xmlns:a16="http://schemas.microsoft.com/office/drawing/2014/main" id="{9162F7F2-47D4-4258-804C-CE80C8108F99}"/>
              </a:ext>
            </a:extLst>
          </p:cNvPr>
          <p:cNvSpPr/>
          <p:nvPr/>
        </p:nvSpPr>
        <p:spPr>
          <a:xfrm>
            <a:off x="8944413" y="5319814"/>
            <a:ext cx="946807" cy="9080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37">
            <a:extLst>
              <a:ext uri="{FF2B5EF4-FFF2-40B4-BE49-F238E27FC236}">
                <a16:creationId xmlns:a16="http://schemas.microsoft.com/office/drawing/2014/main" id="{AB576B32-C4C0-4FC0-A580-119CFAACD57D}"/>
              </a:ext>
            </a:extLst>
          </p:cNvPr>
          <p:cNvSpPr/>
          <p:nvPr/>
        </p:nvSpPr>
        <p:spPr>
          <a:xfrm>
            <a:off x="7736008" y="5371975"/>
            <a:ext cx="806920" cy="80296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38">
            <a:extLst>
              <a:ext uri="{FF2B5EF4-FFF2-40B4-BE49-F238E27FC236}">
                <a16:creationId xmlns:a16="http://schemas.microsoft.com/office/drawing/2014/main" id="{BC9FB62F-ED04-4863-9A32-20B1EF56C6FF}"/>
              </a:ext>
            </a:extLst>
          </p:cNvPr>
          <p:cNvSpPr txBox="1"/>
          <p:nvPr/>
        </p:nvSpPr>
        <p:spPr>
          <a:xfrm>
            <a:off x="4133538" y="6394671"/>
            <a:ext cx="363855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-10" dirty="0">
                <a:latin typeface="Calibri"/>
                <a:cs typeface="Calibri"/>
              </a:rPr>
              <a:t>SiL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16" name="object 39">
            <a:extLst>
              <a:ext uri="{FF2B5EF4-FFF2-40B4-BE49-F238E27FC236}">
                <a16:creationId xmlns:a16="http://schemas.microsoft.com/office/drawing/2014/main" id="{3B962294-6FFD-48D8-AC80-FF309EA108FB}"/>
              </a:ext>
            </a:extLst>
          </p:cNvPr>
          <p:cNvSpPr txBox="1"/>
          <p:nvPr/>
        </p:nvSpPr>
        <p:spPr>
          <a:xfrm>
            <a:off x="9525406" y="6458359"/>
            <a:ext cx="413384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-15" dirty="0">
                <a:latin typeface="Calibri"/>
                <a:cs typeface="Calibri"/>
              </a:rPr>
              <a:t>HiL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17" name="object 43">
            <a:extLst>
              <a:ext uri="{FF2B5EF4-FFF2-40B4-BE49-F238E27FC236}">
                <a16:creationId xmlns:a16="http://schemas.microsoft.com/office/drawing/2014/main" id="{2559D991-BF54-4379-ADF1-89B8746699F2}"/>
              </a:ext>
            </a:extLst>
          </p:cNvPr>
          <p:cNvSpPr/>
          <p:nvPr/>
        </p:nvSpPr>
        <p:spPr>
          <a:xfrm>
            <a:off x="5399810" y="5221023"/>
            <a:ext cx="2664972" cy="12210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44">
            <a:extLst>
              <a:ext uri="{FF2B5EF4-FFF2-40B4-BE49-F238E27FC236}">
                <a16:creationId xmlns:a16="http://schemas.microsoft.com/office/drawing/2014/main" id="{BA249043-D86C-4A02-9E05-4AC6E84DAC2F}"/>
              </a:ext>
            </a:extLst>
          </p:cNvPr>
          <p:cNvSpPr txBox="1"/>
          <p:nvPr/>
        </p:nvSpPr>
        <p:spPr>
          <a:xfrm>
            <a:off x="5860515" y="6435892"/>
            <a:ext cx="155638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0" dirty="0">
                <a:latin typeface="Calibri"/>
                <a:cs typeface="Calibri"/>
              </a:rPr>
              <a:t>Nvi</a:t>
            </a:r>
            <a:r>
              <a:rPr sz="1800" spc="-20" dirty="0">
                <a:latin typeface="Calibri"/>
                <a:cs typeface="Calibri"/>
              </a:rPr>
              <a:t>d</a:t>
            </a:r>
            <a:r>
              <a:rPr sz="1800" spc="-10" dirty="0">
                <a:latin typeface="Calibri"/>
                <a:cs typeface="Calibri"/>
              </a:rPr>
              <a:t>ia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Drive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PX2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9" name="object 45">
            <a:extLst>
              <a:ext uri="{FF2B5EF4-FFF2-40B4-BE49-F238E27FC236}">
                <a16:creationId xmlns:a16="http://schemas.microsoft.com/office/drawing/2014/main" id="{1FA2B9A9-9FF1-4891-85A1-73AA00D78D3B}"/>
              </a:ext>
            </a:extLst>
          </p:cNvPr>
          <p:cNvSpPr/>
          <p:nvPr/>
        </p:nvSpPr>
        <p:spPr>
          <a:xfrm>
            <a:off x="2218757" y="5368023"/>
            <a:ext cx="1190227" cy="103058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46">
            <a:extLst>
              <a:ext uri="{FF2B5EF4-FFF2-40B4-BE49-F238E27FC236}">
                <a16:creationId xmlns:a16="http://schemas.microsoft.com/office/drawing/2014/main" id="{0FB582D0-0B67-4591-BCD8-D3D33B12093C}"/>
              </a:ext>
            </a:extLst>
          </p:cNvPr>
          <p:cNvSpPr/>
          <p:nvPr/>
        </p:nvSpPr>
        <p:spPr>
          <a:xfrm>
            <a:off x="2493790" y="5794008"/>
            <a:ext cx="669925" cy="305435"/>
          </a:xfrm>
          <a:custGeom>
            <a:avLst/>
            <a:gdLst/>
            <a:ahLst/>
            <a:cxnLst/>
            <a:rect l="l" t="t" r="r" b="b"/>
            <a:pathLst>
              <a:path w="669925" h="305435">
                <a:moveTo>
                  <a:pt x="0" y="0"/>
                </a:moveTo>
                <a:lnTo>
                  <a:pt x="0" y="305065"/>
                </a:lnTo>
                <a:lnTo>
                  <a:pt x="669404" y="305065"/>
                </a:lnTo>
                <a:lnTo>
                  <a:pt x="669404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47">
            <a:extLst>
              <a:ext uri="{FF2B5EF4-FFF2-40B4-BE49-F238E27FC236}">
                <a16:creationId xmlns:a16="http://schemas.microsoft.com/office/drawing/2014/main" id="{442CE577-BB1E-4E22-8AEA-ACADEA8B91A7}"/>
              </a:ext>
            </a:extLst>
          </p:cNvPr>
          <p:cNvSpPr txBox="1"/>
          <p:nvPr/>
        </p:nvSpPr>
        <p:spPr>
          <a:xfrm>
            <a:off x="2565709" y="5827399"/>
            <a:ext cx="526415" cy="266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2100" spc="-15" dirty="0">
                <a:latin typeface="Calibri"/>
                <a:cs typeface="Calibri"/>
              </a:rPr>
              <a:t>code</a:t>
            </a:r>
            <a:endParaRPr sz="2100" dirty="0">
              <a:latin typeface="Calibri"/>
              <a:cs typeface="Calibri"/>
            </a:endParaRPr>
          </a:p>
        </p:txBody>
      </p:sp>
      <p:sp>
        <p:nvSpPr>
          <p:cNvPr id="22" name="object 48">
            <a:extLst>
              <a:ext uri="{FF2B5EF4-FFF2-40B4-BE49-F238E27FC236}">
                <a16:creationId xmlns:a16="http://schemas.microsoft.com/office/drawing/2014/main" id="{DE9E666D-7EA9-469B-90DD-9C3B88932BB5}"/>
              </a:ext>
            </a:extLst>
          </p:cNvPr>
          <p:cNvSpPr txBox="1"/>
          <p:nvPr/>
        </p:nvSpPr>
        <p:spPr>
          <a:xfrm>
            <a:off x="3401042" y="5611637"/>
            <a:ext cx="883919" cy="67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2400" spc="-15" dirty="0">
                <a:latin typeface="Calibri"/>
                <a:cs typeface="Calibri"/>
              </a:rPr>
              <a:t>C++</a:t>
            </a:r>
            <a:endParaRPr sz="24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400" spc="-15" dirty="0">
                <a:latin typeface="Calibri"/>
                <a:cs typeface="Calibri"/>
              </a:rPr>
              <a:t>Matlab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5" name="bk object 20">
            <a:extLst>
              <a:ext uri="{FF2B5EF4-FFF2-40B4-BE49-F238E27FC236}">
                <a16:creationId xmlns:a16="http://schemas.microsoft.com/office/drawing/2014/main" id="{134F1698-003F-40B0-8145-82E36AB72D80}"/>
              </a:ext>
            </a:extLst>
          </p:cNvPr>
          <p:cNvSpPr/>
          <p:nvPr/>
        </p:nvSpPr>
        <p:spPr>
          <a:xfrm>
            <a:off x="4187454" y="3406527"/>
            <a:ext cx="1187450" cy="755650"/>
          </a:xfrm>
          <a:custGeom>
            <a:avLst/>
            <a:gdLst/>
            <a:ahLst/>
            <a:cxnLst/>
            <a:rect l="l" t="t" r="r" b="b"/>
            <a:pathLst>
              <a:path w="1187450" h="755650">
                <a:moveTo>
                  <a:pt x="0" y="0"/>
                </a:moveTo>
                <a:lnTo>
                  <a:pt x="0" y="755549"/>
                </a:lnTo>
                <a:lnTo>
                  <a:pt x="1187066" y="755549"/>
                </a:lnTo>
                <a:lnTo>
                  <a:pt x="1187066" y="0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">
            <a:extLst>
              <a:ext uri="{FF2B5EF4-FFF2-40B4-BE49-F238E27FC236}">
                <a16:creationId xmlns:a16="http://schemas.microsoft.com/office/drawing/2014/main" id="{798AF0C7-22EC-4907-B46E-3D654634F9F2}"/>
              </a:ext>
            </a:extLst>
          </p:cNvPr>
          <p:cNvSpPr txBox="1"/>
          <p:nvPr/>
        </p:nvSpPr>
        <p:spPr>
          <a:xfrm>
            <a:off x="4628400" y="3669058"/>
            <a:ext cx="30670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0" dirty="0">
                <a:latin typeface="Calibri"/>
                <a:cs typeface="Calibri"/>
              </a:rPr>
              <a:t>ISP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7" name="object 3">
            <a:extLst>
              <a:ext uri="{FF2B5EF4-FFF2-40B4-BE49-F238E27FC236}">
                <a16:creationId xmlns:a16="http://schemas.microsoft.com/office/drawing/2014/main" id="{80A7295B-B98B-4524-B005-BE46B4A694C2}"/>
              </a:ext>
            </a:extLst>
          </p:cNvPr>
          <p:cNvSpPr/>
          <p:nvPr/>
        </p:nvSpPr>
        <p:spPr>
          <a:xfrm>
            <a:off x="2168967" y="1522395"/>
            <a:ext cx="2894330" cy="2262505"/>
          </a:xfrm>
          <a:custGeom>
            <a:avLst/>
            <a:gdLst/>
            <a:ahLst/>
            <a:cxnLst/>
            <a:rect l="l" t="t" r="r" b="b"/>
            <a:pathLst>
              <a:path w="2894329" h="2262505">
                <a:moveTo>
                  <a:pt x="2894165" y="0"/>
                </a:moveTo>
                <a:lnTo>
                  <a:pt x="0" y="0"/>
                </a:lnTo>
                <a:lnTo>
                  <a:pt x="0" y="2261906"/>
                </a:lnTo>
                <a:lnTo>
                  <a:pt x="204693" y="2261906"/>
                </a:lnTo>
              </a:path>
            </a:pathLst>
          </a:custGeom>
          <a:ln w="380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4">
            <a:extLst>
              <a:ext uri="{FF2B5EF4-FFF2-40B4-BE49-F238E27FC236}">
                <a16:creationId xmlns:a16="http://schemas.microsoft.com/office/drawing/2014/main" id="{1236EF72-2D84-45B0-8377-3AE1661B9AE2}"/>
              </a:ext>
            </a:extLst>
          </p:cNvPr>
          <p:cNvSpPr/>
          <p:nvPr/>
        </p:nvSpPr>
        <p:spPr>
          <a:xfrm>
            <a:off x="2356273" y="3713963"/>
            <a:ext cx="140335" cy="140970"/>
          </a:xfrm>
          <a:custGeom>
            <a:avLst/>
            <a:gdLst/>
            <a:ahLst/>
            <a:cxnLst/>
            <a:rect l="l" t="t" r="r" b="b"/>
            <a:pathLst>
              <a:path w="140334" h="140969">
                <a:moveTo>
                  <a:pt x="139887" y="70338"/>
                </a:moveTo>
                <a:lnTo>
                  <a:pt x="0" y="0"/>
                </a:lnTo>
                <a:lnTo>
                  <a:pt x="0" y="140677"/>
                </a:lnTo>
                <a:lnTo>
                  <a:pt x="139887" y="7033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5">
            <a:extLst>
              <a:ext uri="{FF2B5EF4-FFF2-40B4-BE49-F238E27FC236}">
                <a16:creationId xmlns:a16="http://schemas.microsoft.com/office/drawing/2014/main" id="{9800BBF1-8568-446A-AFFD-D7EDF778FF59}"/>
              </a:ext>
            </a:extLst>
          </p:cNvPr>
          <p:cNvSpPr/>
          <p:nvPr/>
        </p:nvSpPr>
        <p:spPr>
          <a:xfrm>
            <a:off x="6858748" y="1522395"/>
            <a:ext cx="2499995" cy="2262505"/>
          </a:xfrm>
          <a:custGeom>
            <a:avLst/>
            <a:gdLst/>
            <a:ahLst/>
            <a:cxnLst/>
            <a:rect l="l" t="t" r="r" b="b"/>
            <a:pathLst>
              <a:path w="2499995" h="2262505">
                <a:moveTo>
                  <a:pt x="1898357" y="2261906"/>
                </a:moveTo>
                <a:lnTo>
                  <a:pt x="2499794" y="2261906"/>
                </a:lnTo>
                <a:lnTo>
                  <a:pt x="2499794" y="0"/>
                </a:lnTo>
                <a:lnTo>
                  <a:pt x="0" y="0"/>
                </a:lnTo>
              </a:path>
            </a:pathLst>
          </a:custGeom>
          <a:ln w="380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6">
            <a:extLst>
              <a:ext uri="{FF2B5EF4-FFF2-40B4-BE49-F238E27FC236}">
                <a16:creationId xmlns:a16="http://schemas.microsoft.com/office/drawing/2014/main" id="{1F272785-2B19-43E3-A5EC-AB81CD6B1B71}"/>
              </a:ext>
            </a:extLst>
          </p:cNvPr>
          <p:cNvSpPr/>
          <p:nvPr/>
        </p:nvSpPr>
        <p:spPr>
          <a:xfrm>
            <a:off x="6736248" y="145205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5" h="140334">
                <a:moveTo>
                  <a:pt x="139887" y="139887"/>
                </a:moveTo>
                <a:lnTo>
                  <a:pt x="139887" y="0"/>
                </a:lnTo>
                <a:lnTo>
                  <a:pt x="0" y="70338"/>
                </a:lnTo>
                <a:lnTo>
                  <a:pt x="139887" y="13988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7">
            <a:extLst>
              <a:ext uri="{FF2B5EF4-FFF2-40B4-BE49-F238E27FC236}">
                <a16:creationId xmlns:a16="http://schemas.microsoft.com/office/drawing/2014/main" id="{3EA22596-61E3-43B3-9F75-43DE2A5586A2}"/>
              </a:ext>
            </a:extLst>
          </p:cNvPr>
          <p:cNvSpPr/>
          <p:nvPr/>
        </p:nvSpPr>
        <p:spPr>
          <a:xfrm>
            <a:off x="2496161" y="3406527"/>
            <a:ext cx="1187450" cy="755650"/>
          </a:xfrm>
          <a:custGeom>
            <a:avLst/>
            <a:gdLst/>
            <a:ahLst/>
            <a:cxnLst/>
            <a:rect l="l" t="t" r="r" b="b"/>
            <a:pathLst>
              <a:path w="1187450" h="755650">
                <a:moveTo>
                  <a:pt x="0" y="0"/>
                </a:moveTo>
                <a:lnTo>
                  <a:pt x="0" y="755549"/>
                </a:lnTo>
                <a:lnTo>
                  <a:pt x="1187066" y="755549"/>
                </a:lnTo>
                <a:lnTo>
                  <a:pt x="1187066" y="0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8">
            <a:extLst>
              <a:ext uri="{FF2B5EF4-FFF2-40B4-BE49-F238E27FC236}">
                <a16:creationId xmlns:a16="http://schemas.microsoft.com/office/drawing/2014/main" id="{AC30DAAB-33B4-4D7C-877C-2635CA3BA506}"/>
              </a:ext>
            </a:extLst>
          </p:cNvPr>
          <p:cNvSpPr/>
          <p:nvPr/>
        </p:nvSpPr>
        <p:spPr>
          <a:xfrm>
            <a:off x="2496161" y="3406527"/>
            <a:ext cx="1187450" cy="755650"/>
          </a:xfrm>
          <a:custGeom>
            <a:avLst/>
            <a:gdLst/>
            <a:ahLst/>
            <a:cxnLst/>
            <a:rect l="l" t="t" r="r" b="b"/>
            <a:pathLst>
              <a:path w="1187450" h="755650">
                <a:moveTo>
                  <a:pt x="0" y="0"/>
                </a:moveTo>
                <a:lnTo>
                  <a:pt x="0" y="755549"/>
                </a:lnTo>
                <a:lnTo>
                  <a:pt x="1187066" y="755549"/>
                </a:lnTo>
                <a:lnTo>
                  <a:pt x="1187066" y="0"/>
                </a:lnTo>
                <a:lnTo>
                  <a:pt x="0" y="0"/>
                </a:lnTo>
                <a:close/>
              </a:path>
            </a:pathLst>
          </a:custGeom>
          <a:ln w="190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9">
            <a:extLst>
              <a:ext uri="{FF2B5EF4-FFF2-40B4-BE49-F238E27FC236}">
                <a16:creationId xmlns:a16="http://schemas.microsoft.com/office/drawing/2014/main" id="{88DA5141-ACC0-4A5D-A3CC-006150807FE2}"/>
              </a:ext>
            </a:extLst>
          </p:cNvPr>
          <p:cNvSpPr txBox="1"/>
          <p:nvPr/>
        </p:nvSpPr>
        <p:spPr>
          <a:xfrm>
            <a:off x="2718977" y="3532332"/>
            <a:ext cx="742950" cy="528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6515" marR="5080" indent="-44450">
              <a:lnSpc>
                <a:spcPct val="100000"/>
              </a:lnSpc>
            </a:pPr>
            <a:r>
              <a:rPr sz="1800" spc="-10" dirty="0">
                <a:latin typeface="Calibri"/>
                <a:cs typeface="Calibri"/>
              </a:rPr>
              <a:t>Camera Sensor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4" name="object 10">
            <a:extLst>
              <a:ext uri="{FF2B5EF4-FFF2-40B4-BE49-F238E27FC236}">
                <a16:creationId xmlns:a16="http://schemas.microsoft.com/office/drawing/2014/main" id="{83EEE23F-5006-485A-8816-6EB0905B8130}"/>
              </a:ext>
            </a:extLst>
          </p:cNvPr>
          <p:cNvSpPr/>
          <p:nvPr/>
        </p:nvSpPr>
        <p:spPr>
          <a:xfrm>
            <a:off x="5878747" y="3406527"/>
            <a:ext cx="1187450" cy="755650"/>
          </a:xfrm>
          <a:custGeom>
            <a:avLst/>
            <a:gdLst/>
            <a:ahLst/>
            <a:cxnLst/>
            <a:rect l="l" t="t" r="r" b="b"/>
            <a:pathLst>
              <a:path w="1187450" h="755650">
                <a:moveTo>
                  <a:pt x="0" y="0"/>
                </a:moveTo>
                <a:lnTo>
                  <a:pt x="0" y="755549"/>
                </a:lnTo>
                <a:lnTo>
                  <a:pt x="1187066" y="755549"/>
                </a:lnTo>
                <a:lnTo>
                  <a:pt x="1187066" y="0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11">
            <a:extLst>
              <a:ext uri="{FF2B5EF4-FFF2-40B4-BE49-F238E27FC236}">
                <a16:creationId xmlns:a16="http://schemas.microsoft.com/office/drawing/2014/main" id="{BD7EBD16-D50C-4BC3-86BB-6971DB800806}"/>
              </a:ext>
            </a:extLst>
          </p:cNvPr>
          <p:cNvSpPr/>
          <p:nvPr/>
        </p:nvSpPr>
        <p:spPr>
          <a:xfrm>
            <a:off x="5878747" y="3406527"/>
            <a:ext cx="1187450" cy="755650"/>
          </a:xfrm>
          <a:custGeom>
            <a:avLst/>
            <a:gdLst/>
            <a:ahLst/>
            <a:cxnLst/>
            <a:rect l="l" t="t" r="r" b="b"/>
            <a:pathLst>
              <a:path w="1187450" h="755650">
                <a:moveTo>
                  <a:pt x="0" y="0"/>
                </a:moveTo>
                <a:lnTo>
                  <a:pt x="0" y="755549"/>
                </a:lnTo>
                <a:lnTo>
                  <a:pt x="1187066" y="755549"/>
                </a:lnTo>
                <a:lnTo>
                  <a:pt x="1187066" y="0"/>
                </a:lnTo>
                <a:lnTo>
                  <a:pt x="0" y="0"/>
                </a:lnTo>
                <a:close/>
              </a:path>
            </a:pathLst>
          </a:custGeom>
          <a:ln w="190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12">
            <a:extLst>
              <a:ext uri="{FF2B5EF4-FFF2-40B4-BE49-F238E27FC236}">
                <a16:creationId xmlns:a16="http://schemas.microsoft.com/office/drawing/2014/main" id="{A2577B9D-5C06-44B4-8F72-498702161CF1}"/>
              </a:ext>
            </a:extLst>
          </p:cNvPr>
          <p:cNvSpPr txBox="1"/>
          <p:nvPr/>
        </p:nvSpPr>
        <p:spPr>
          <a:xfrm>
            <a:off x="5966427" y="3532332"/>
            <a:ext cx="1012825" cy="528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207645">
              <a:lnSpc>
                <a:spcPct val="100000"/>
              </a:lnSpc>
            </a:pPr>
            <a:r>
              <a:rPr sz="1800" spc="-10" dirty="0">
                <a:latin typeface="Calibri"/>
                <a:cs typeface="Calibri"/>
              </a:rPr>
              <a:t>Image Processing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7" name="object 13">
            <a:extLst>
              <a:ext uri="{FF2B5EF4-FFF2-40B4-BE49-F238E27FC236}">
                <a16:creationId xmlns:a16="http://schemas.microsoft.com/office/drawing/2014/main" id="{5B918105-4B0B-4292-80C8-679E1A46ECF1}"/>
              </a:ext>
            </a:extLst>
          </p:cNvPr>
          <p:cNvSpPr/>
          <p:nvPr/>
        </p:nvSpPr>
        <p:spPr>
          <a:xfrm>
            <a:off x="7570040" y="3406527"/>
            <a:ext cx="1187450" cy="755650"/>
          </a:xfrm>
          <a:custGeom>
            <a:avLst/>
            <a:gdLst/>
            <a:ahLst/>
            <a:cxnLst/>
            <a:rect l="l" t="t" r="r" b="b"/>
            <a:pathLst>
              <a:path w="1187450" h="755650">
                <a:moveTo>
                  <a:pt x="0" y="0"/>
                </a:moveTo>
                <a:lnTo>
                  <a:pt x="0" y="755549"/>
                </a:lnTo>
                <a:lnTo>
                  <a:pt x="1187066" y="755549"/>
                </a:lnTo>
                <a:lnTo>
                  <a:pt x="1187066" y="0"/>
                </a:lnTo>
                <a:lnTo>
                  <a:pt x="0" y="0"/>
                </a:lnTo>
                <a:close/>
              </a:path>
            </a:pathLst>
          </a:custGeom>
          <a:solidFill>
            <a:srgbClr val="D6DCE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14">
            <a:extLst>
              <a:ext uri="{FF2B5EF4-FFF2-40B4-BE49-F238E27FC236}">
                <a16:creationId xmlns:a16="http://schemas.microsoft.com/office/drawing/2014/main" id="{BCCE79D6-4BCA-46AD-A457-B8E5239E02A8}"/>
              </a:ext>
            </a:extLst>
          </p:cNvPr>
          <p:cNvSpPr/>
          <p:nvPr/>
        </p:nvSpPr>
        <p:spPr>
          <a:xfrm>
            <a:off x="7570040" y="3406527"/>
            <a:ext cx="1187450" cy="755650"/>
          </a:xfrm>
          <a:custGeom>
            <a:avLst/>
            <a:gdLst/>
            <a:ahLst/>
            <a:cxnLst/>
            <a:rect l="l" t="t" r="r" b="b"/>
            <a:pathLst>
              <a:path w="1187450" h="755650">
                <a:moveTo>
                  <a:pt x="0" y="0"/>
                </a:moveTo>
                <a:lnTo>
                  <a:pt x="0" y="755549"/>
                </a:lnTo>
                <a:lnTo>
                  <a:pt x="1187066" y="755549"/>
                </a:lnTo>
                <a:lnTo>
                  <a:pt x="1187066" y="0"/>
                </a:lnTo>
                <a:lnTo>
                  <a:pt x="0" y="0"/>
                </a:lnTo>
                <a:close/>
              </a:path>
            </a:pathLst>
          </a:custGeom>
          <a:ln w="190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15">
            <a:extLst>
              <a:ext uri="{FF2B5EF4-FFF2-40B4-BE49-F238E27FC236}">
                <a16:creationId xmlns:a16="http://schemas.microsoft.com/office/drawing/2014/main" id="{A78128B8-6730-41FA-A3DE-1A4B2C9594D9}"/>
              </a:ext>
            </a:extLst>
          </p:cNvPr>
          <p:cNvSpPr txBox="1"/>
          <p:nvPr/>
        </p:nvSpPr>
        <p:spPr>
          <a:xfrm>
            <a:off x="7682211" y="3669058"/>
            <a:ext cx="96266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0" dirty="0">
                <a:latin typeface="Calibri"/>
                <a:cs typeface="Calibri"/>
              </a:rPr>
              <a:t>Controller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0" name="object 16">
            <a:extLst>
              <a:ext uri="{FF2B5EF4-FFF2-40B4-BE49-F238E27FC236}">
                <a16:creationId xmlns:a16="http://schemas.microsoft.com/office/drawing/2014/main" id="{34900557-CF80-42CD-8A78-14E17737C9A9}"/>
              </a:ext>
            </a:extLst>
          </p:cNvPr>
          <p:cNvSpPr/>
          <p:nvPr/>
        </p:nvSpPr>
        <p:spPr>
          <a:xfrm>
            <a:off x="3683227" y="3784302"/>
            <a:ext cx="382270" cy="0"/>
          </a:xfrm>
          <a:custGeom>
            <a:avLst/>
            <a:gdLst/>
            <a:ahLst/>
            <a:cxnLst/>
            <a:rect l="l" t="t" r="r" b="b"/>
            <a:pathLst>
              <a:path w="382269">
                <a:moveTo>
                  <a:pt x="0" y="0"/>
                </a:moveTo>
                <a:lnTo>
                  <a:pt x="381726" y="0"/>
                </a:lnTo>
              </a:path>
            </a:pathLst>
          </a:custGeom>
          <a:ln w="380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17">
            <a:extLst>
              <a:ext uri="{FF2B5EF4-FFF2-40B4-BE49-F238E27FC236}">
                <a16:creationId xmlns:a16="http://schemas.microsoft.com/office/drawing/2014/main" id="{21CDAFD3-FE22-4B8D-A368-3550943E543A}"/>
              </a:ext>
            </a:extLst>
          </p:cNvPr>
          <p:cNvSpPr/>
          <p:nvPr/>
        </p:nvSpPr>
        <p:spPr>
          <a:xfrm>
            <a:off x="4046776" y="3713963"/>
            <a:ext cx="140970" cy="140970"/>
          </a:xfrm>
          <a:custGeom>
            <a:avLst/>
            <a:gdLst/>
            <a:ahLst/>
            <a:cxnLst/>
            <a:rect l="l" t="t" r="r" b="b"/>
            <a:pathLst>
              <a:path w="140969" h="140969">
                <a:moveTo>
                  <a:pt x="140677" y="70338"/>
                </a:moveTo>
                <a:lnTo>
                  <a:pt x="0" y="0"/>
                </a:lnTo>
                <a:lnTo>
                  <a:pt x="0" y="140677"/>
                </a:lnTo>
                <a:lnTo>
                  <a:pt x="140677" y="7033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18">
            <a:extLst>
              <a:ext uri="{FF2B5EF4-FFF2-40B4-BE49-F238E27FC236}">
                <a16:creationId xmlns:a16="http://schemas.microsoft.com/office/drawing/2014/main" id="{FAEF0EFD-20A0-4EE1-83E9-AA490139ECC9}"/>
              </a:ext>
            </a:extLst>
          </p:cNvPr>
          <p:cNvSpPr/>
          <p:nvPr/>
        </p:nvSpPr>
        <p:spPr>
          <a:xfrm>
            <a:off x="5374520" y="3784302"/>
            <a:ext cx="382270" cy="0"/>
          </a:xfrm>
          <a:custGeom>
            <a:avLst/>
            <a:gdLst/>
            <a:ahLst/>
            <a:cxnLst/>
            <a:rect l="l" t="t" r="r" b="b"/>
            <a:pathLst>
              <a:path w="382270">
                <a:moveTo>
                  <a:pt x="0" y="0"/>
                </a:moveTo>
                <a:lnTo>
                  <a:pt x="381726" y="0"/>
                </a:lnTo>
              </a:path>
            </a:pathLst>
          </a:custGeom>
          <a:ln w="380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19">
            <a:extLst>
              <a:ext uri="{FF2B5EF4-FFF2-40B4-BE49-F238E27FC236}">
                <a16:creationId xmlns:a16="http://schemas.microsoft.com/office/drawing/2014/main" id="{8A4A8811-9BB3-4122-A6AD-063DBB89E486}"/>
              </a:ext>
            </a:extLst>
          </p:cNvPr>
          <p:cNvSpPr/>
          <p:nvPr/>
        </p:nvSpPr>
        <p:spPr>
          <a:xfrm>
            <a:off x="5738069" y="3713963"/>
            <a:ext cx="140970" cy="140970"/>
          </a:xfrm>
          <a:custGeom>
            <a:avLst/>
            <a:gdLst/>
            <a:ahLst/>
            <a:cxnLst/>
            <a:rect l="l" t="t" r="r" b="b"/>
            <a:pathLst>
              <a:path w="140970" h="140969">
                <a:moveTo>
                  <a:pt x="140677" y="70338"/>
                </a:moveTo>
                <a:lnTo>
                  <a:pt x="0" y="0"/>
                </a:lnTo>
                <a:lnTo>
                  <a:pt x="0" y="140677"/>
                </a:lnTo>
                <a:lnTo>
                  <a:pt x="140677" y="7033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20">
            <a:extLst>
              <a:ext uri="{FF2B5EF4-FFF2-40B4-BE49-F238E27FC236}">
                <a16:creationId xmlns:a16="http://schemas.microsoft.com/office/drawing/2014/main" id="{221FC923-89EA-4F03-B461-FED53F46347A}"/>
              </a:ext>
            </a:extLst>
          </p:cNvPr>
          <p:cNvSpPr/>
          <p:nvPr/>
        </p:nvSpPr>
        <p:spPr>
          <a:xfrm>
            <a:off x="7065813" y="3784302"/>
            <a:ext cx="381000" cy="0"/>
          </a:xfrm>
          <a:custGeom>
            <a:avLst/>
            <a:gdLst/>
            <a:ahLst/>
            <a:cxnLst/>
            <a:rect l="l" t="t" r="r" b="b"/>
            <a:pathLst>
              <a:path w="381000">
                <a:moveTo>
                  <a:pt x="0" y="0"/>
                </a:moveTo>
                <a:lnTo>
                  <a:pt x="380936" y="0"/>
                </a:lnTo>
              </a:path>
            </a:pathLst>
          </a:custGeom>
          <a:ln w="380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21">
            <a:extLst>
              <a:ext uri="{FF2B5EF4-FFF2-40B4-BE49-F238E27FC236}">
                <a16:creationId xmlns:a16="http://schemas.microsoft.com/office/drawing/2014/main" id="{6B604138-30D2-4E0C-BC53-153A6AE61E9C}"/>
              </a:ext>
            </a:extLst>
          </p:cNvPr>
          <p:cNvSpPr/>
          <p:nvPr/>
        </p:nvSpPr>
        <p:spPr>
          <a:xfrm>
            <a:off x="7429362" y="3713963"/>
            <a:ext cx="140970" cy="140970"/>
          </a:xfrm>
          <a:custGeom>
            <a:avLst/>
            <a:gdLst/>
            <a:ahLst/>
            <a:cxnLst/>
            <a:rect l="l" t="t" r="r" b="b"/>
            <a:pathLst>
              <a:path w="140970" h="140969">
                <a:moveTo>
                  <a:pt x="140677" y="70338"/>
                </a:moveTo>
                <a:lnTo>
                  <a:pt x="0" y="0"/>
                </a:lnTo>
                <a:lnTo>
                  <a:pt x="0" y="140677"/>
                </a:lnTo>
                <a:lnTo>
                  <a:pt x="140677" y="7033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23">
            <a:extLst>
              <a:ext uri="{FF2B5EF4-FFF2-40B4-BE49-F238E27FC236}">
                <a16:creationId xmlns:a16="http://schemas.microsoft.com/office/drawing/2014/main" id="{D9A55E48-9774-4299-9510-6B636460F847}"/>
              </a:ext>
            </a:extLst>
          </p:cNvPr>
          <p:cNvSpPr txBox="1"/>
          <p:nvPr/>
        </p:nvSpPr>
        <p:spPr>
          <a:xfrm>
            <a:off x="9409187" y="2755157"/>
            <a:ext cx="477520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Cambria Math"/>
                <a:cs typeface="Cambria Math"/>
              </a:rPr>
              <a:t>u[k]</a:t>
            </a:r>
            <a:endParaRPr sz="2000">
              <a:latin typeface="Cambria Math"/>
              <a:cs typeface="Cambria Math"/>
            </a:endParaRPr>
          </a:p>
        </p:txBody>
      </p:sp>
      <p:sp>
        <p:nvSpPr>
          <p:cNvPr id="48" name="object 25">
            <a:extLst>
              <a:ext uri="{FF2B5EF4-FFF2-40B4-BE49-F238E27FC236}">
                <a16:creationId xmlns:a16="http://schemas.microsoft.com/office/drawing/2014/main" id="{D0E9E5BF-DCD5-4EE8-AE06-5F179F27C03C}"/>
              </a:ext>
            </a:extLst>
          </p:cNvPr>
          <p:cNvSpPr txBox="1"/>
          <p:nvPr/>
        </p:nvSpPr>
        <p:spPr>
          <a:xfrm>
            <a:off x="4155786" y="2581571"/>
            <a:ext cx="123126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0" dirty="0">
                <a:latin typeface="Calibri"/>
                <a:cs typeface="Calibri"/>
              </a:rPr>
              <a:t>Approximate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9" name="object 26">
            <a:extLst>
              <a:ext uri="{FF2B5EF4-FFF2-40B4-BE49-F238E27FC236}">
                <a16:creationId xmlns:a16="http://schemas.microsoft.com/office/drawing/2014/main" id="{00F2BAFC-BBBC-4ABD-BC49-E5615EA3020D}"/>
              </a:ext>
            </a:extLst>
          </p:cNvPr>
          <p:cNvSpPr/>
          <p:nvPr/>
        </p:nvSpPr>
        <p:spPr>
          <a:xfrm>
            <a:off x="4712229" y="2975010"/>
            <a:ext cx="329565" cy="334010"/>
          </a:xfrm>
          <a:custGeom>
            <a:avLst/>
            <a:gdLst/>
            <a:ahLst/>
            <a:cxnLst/>
            <a:rect l="l" t="t" r="r" b="b"/>
            <a:pathLst>
              <a:path w="329564" h="334010">
                <a:moveTo>
                  <a:pt x="0" y="0"/>
                </a:moveTo>
                <a:lnTo>
                  <a:pt x="45838" y="4741"/>
                </a:lnTo>
                <a:lnTo>
                  <a:pt x="0" y="0"/>
                </a:lnTo>
                <a:lnTo>
                  <a:pt x="23426" y="1021"/>
                </a:lnTo>
                <a:lnTo>
                  <a:pt x="69114" y="9015"/>
                </a:lnTo>
                <a:lnTo>
                  <a:pt x="112843" y="24549"/>
                </a:lnTo>
                <a:lnTo>
                  <a:pt x="154130" y="47148"/>
                </a:lnTo>
                <a:lnTo>
                  <a:pt x="192491" y="76339"/>
                </a:lnTo>
                <a:lnTo>
                  <a:pt x="227443" y="111647"/>
                </a:lnTo>
                <a:lnTo>
                  <a:pt x="258501" y="152597"/>
                </a:lnTo>
                <a:lnTo>
                  <a:pt x="285183" y="198717"/>
                </a:lnTo>
                <a:lnTo>
                  <a:pt x="307004" y="249530"/>
                </a:lnTo>
                <a:lnTo>
                  <a:pt x="323481" y="304565"/>
                </a:lnTo>
                <a:lnTo>
                  <a:pt x="329565" y="333516"/>
                </a:lnTo>
              </a:path>
            </a:pathLst>
          </a:custGeom>
          <a:ln w="190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27">
            <a:extLst>
              <a:ext uri="{FF2B5EF4-FFF2-40B4-BE49-F238E27FC236}">
                <a16:creationId xmlns:a16="http://schemas.microsoft.com/office/drawing/2014/main" id="{7AF6BA23-95A1-45CD-8CAB-1038CD206BDA}"/>
              </a:ext>
            </a:extLst>
          </p:cNvPr>
          <p:cNvSpPr/>
          <p:nvPr/>
        </p:nvSpPr>
        <p:spPr>
          <a:xfrm>
            <a:off x="4991213" y="3300624"/>
            <a:ext cx="101600" cy="106045"/>
          </a:xfrm>
          <a:custGeom>
            <a:avLst/>
            <a:gdLst/>
            <a:ahLst/>
            <a:cxnLst/>
            <a:rect l="l" t="t" r="r" b="b"/>
            <a:pathLst>
              <a:path w="101600" h="106044">
                <a:moveTo>
                  <a:pt x="101161" y="0"/>
                </a:moveTo>
                <a:lnTo>
                  <a:pt x="0" y="8693"/>
                </a:lnTo>
                <a:lnTo>
                  <a:pt x="59274" y="105903"/>
                </a:lnTo>
                <a:lnTo>
                  <a:pt x="1011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40">
            <a:extLst>
              <a:ext uri="{FF2B5EF4-FFF2-40B4-BE49-F238E27FC236}">
                <a16:creationId xmlns:a16="http://schemas.microsoft.com/office/drawing/2014/main" id="{D49AE4FB-4BCB-41E0-A92A-21B278A15BD5}"/>
              </a:ext>
            </a:extLst>
          </p:cNvPr>
          <p:cNvSpPr/>
          <p:nvPr/>
        </p:nvSpPr>
        <p:spPr>
          <a:xfrm>
            <a:off x="5063132" y="1144620"/>
            <a:ext cx="1673225" cy="755650"/>
          </a:xfrm>
          <a:custGeom>
            <a:avLst/>
            <a:gdLst/>
            <a:ahLst/>
            <a:cxnLst/>
            <a:rect l="l" t="t" r="r" b="b"/>
            <a:pathLst>
              <a:path w="1673225" h="755650">
                <a:moveTo>
                  <a:pt x="0" y="0"/>
                </a:moveTo>
                <a:lnTo>
                  <a:pt x="0" y="755549"/>
                </a:lnTo>
                <a:lnTo>
                  <a:pt x="1673115" y="755549"/>
                </a:lnTo>
                <a:lnTo>
                  <a:pt x="1673115" y="0"/>
                </a:lnTo>
                <a:lnTo>
                  <a:pt x="0" y="0"/>
                </a:lnTo>
                <a:close/>
              </a:path>
            </a:pathLst>
          </a:custGeom>
          <a:solidFill>
            <a:srgbClr val="F7CB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41">
            <a:extLst>
              <a:ext uri="{FF2B5EF4-FFF2-40B4-BE49-F238E27FC236}">
                <a16:creationId xmlns:a16="http://schemas.microsoft.com/office/drawing/2014/main" id="{572D2C04-36AA-46DB-A50E-D91375760B5C}"/>
              </a:ext>
            </a:extLst>
          </p:cNvPr>
          <p:cNvSpPr/>
          <p:nvPr/>
        </p:nvSpPr>
        <p:spPr>
          <a:xfrm>
            <a:off x="5063132" y="1144620"/>
            <a:ext cx="1673225" cy="755650"/>
          </a:xfrm>
          <a:custGeom>
            <a:avLst/>
            <a:gdLst/>
            <a:ahLst/>
            <a:cxnLst/>
            <a:rect l="l" t="t" r="r" b="b"/>
            <a:pathLst>
              <a:path w="1673225" h="755650">
                <a:moveTo>
                  <a:pt x="0" y="0"/>
                </a:moveTo>
                <a:lnTo>
                  <a:pt x="0" y="755549"/>
                </a:lnTo>
                <a:lnTo>
                  <a:pt x="1673115" y="755549"/>
                </a:lnTo>
                <a:lnTo>
                  <a:pt x="1673115" y="0"/>
                </a:lnTo>
                <a:lnTo>
                  <a:pt x="0" y="0"/>
                </a:lnTo>
                <a:close/>
              </a:path>
            </a:pathLst>
          </a:custGeom>
          <a:ln w="190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42">
            <a:extLst>
              <a:ext uri="{FF2B5EF4-FFF2-40B4-BE49-F238E27FC236}">
                <a16:creationId xmlns:a16="http://schemas.microsoft.com/office/drawing/2014/main" id="{CAD1B1C3-3EE1-4C0C-BEE7-4B8664D7C07F}"/>
              </a:ext>
            </a:extLst>
          </p:cNvPr>
          <p:cNvSpPr txBox="1"/>
          <p:nvPr/>
        </p:nvSpPr>
        <p:spPr>
          <a:xfrm>
            <a:off x="4183042" y="1407152"/>
            <a:ext cx="3535679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95250" algn="ctr">
              <a:lnSpc>
                <a:spcPct val="100000"/>
              </a:lnSpc>
            </a:pPr>
            <a:r>
              <a:rPr sz="1800" spc="-10" dirty="0">
                <a:latin typeface="Calibri"/>
                <a:cs typeface="Calibri"/>
              </a:rPr>
              <a:t>Plant/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System</a:t>
            </a:r>
            <a:endParaRPr sz="1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8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800" b="1" spc="-10" dirty="0">
                <a:latin typeface="Calibri"/>
                <a:cs typeface="Calibri"/>
              </a:rPr>
              <a:t>Physics Simulation Engi</a:t>
            </a:r>
            <a:r>
              <a:rPr sz="1800" b="1" spc="-15" dirty="0">
                <a:latin typeface="Calibri"/>
                <a:cs typeface="Calibri"/>
              </a:rPr>
              <a:t>n</a:t>
            </a:r>
            <a:r>
              <a:rPr sz="1800" b="1" spc="-10" dirty="0">
                <a:latin typeface="Calibri"/>
                <a:cs typeface="Calibri"/>
              </a:rPr>
              <a:t>e</a:t>
            </a:r>
            <a:r>
              <a:rPr sz="1800" b="1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+</a:t>
            </a:r>
            <a:r>
              <a:rPr sz="1800" b="1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Ac</a:t>
            </a:r>
            <a:r>
              <a:rPr sz="1800" b="1" spc="-20" dirty="0">
                <a:latin typeface="Calibri"/>
                <a:cs typeface="Calibri"/>
              </a:rPr>
              <a:t>t</a:t>
            </a:r>
            <a:r>
              <a:rPr sz="1800" b="1" spc="-10" dirty="0">
                <a:latin typeface="Calibri"/>
                <a:cs typeface="Calibri"/>
              </a:rPr>
              <a:t>uation</a:t>
            </a:r>
            <a:endParaRPr sz="1800" b="1" dirty="0">
              <a:latin typeface="Calibri"/>
              <a:cs typeface="Calibri"/>
            </a:endParaRPr>
          </a:p>
        </p:txBody>
      </p:sp>
      <p:sp>
        <p:nvSpPr>
          <p:cNvPr id="54" name="object 49">
            <a:extLst>
              <a:ext uri="{FF2B5EF4-FFF2-40B4-BE49-F238E27FC236}">
                <a16:creationId xmlns:a16="http://schemas.microsoft.com/office/drawing/2014/main" id="{08641668-62B9-4FD5-BA9E-C6B345631B15}"/>
              </a:ext>
            </a:extLst>
          </p:cNvPr>
          <p:cNvSpPr txBox="1"/>
          <p:nvPr/>
        </p:nvSpPr>
        <p:spPr>
          <a:xfrm>
            <a:off x="2706513" y="2433765"/>
            <a:ext cx="654685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image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5" name="object 50">
            <a:extLst>
              <a:ext uri="{FF2B5EF4-FFF2-40B4-BE49-F238E27FC236}">
                <a16:creationId xmlns:a16="http://schemas.microsoft.com/office/drawing/2014/main" id="{0D098AFC-6ADF-4802-A5E3-341790D5E39F}"/>
              </a:ext>
            </a:extLst>
          </p:cNvPr>
          <p:cNvSpPr txBox="1"/>
          <p:nvPr/>
        </p:nvSpPr>
        <p:spPr>
          <a:xfrm>
            <a:off x="2258965" y="2731503"/>
            <a:ext cx="1549400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containing x[k]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6" name="object 51">
            <a:extLst>
              <a:ext uri="{FF2B5EF4-FFF2-40B4-BE49-F238E27FC236}">
                <a16:creationId xmlns:a16="http://schemas.microsoft.com/office/drawing/2014/main" id="{20C7CD92-CB53-4963-96C0-653FAC259E3E}"/>
              </a:ext>
            </a:extLst>
          </p:cNvPr>
          <p:cNvSpPr/>
          <p:nvPr/>
        </p:nvSpPr>
        <p:spPr>
          <a:xfrm>
            <a:off x="3323630" y="3026381"/>
            <a:ext cx="511809" cy="560705"/>
          </a:xfrm>
          <a:custGeom>
            <a:avLst/>
            <a:gdLst/>
            <a:ahLst/>
            <a:cxnLst/>
            <a:rect l="l" t="t" r="r" b="b"/>
            <a:pathLst>
              <a:path w="511810" h="560705">
                <a:moveTo>
                  <a:pt x="0" y="0"/>
                </a:moveTo>
                <a:lnTo>
                  <a:pt x="70338" y="7903"/>
                </a:lnTo>
                <a:lnTo>
                  <a:pt x="0" y="0"/>
                </a:lnTo>
                <a:lnTo>
                  <a:pt x="37989" y="1770"/>
                </a:lnTo>
                <a:lnTo>
                  <a:pt x="111838" y="15585"/>
                </a:lnTo>
                <a:lnTo>
                  <a:pt x="182144" y="42319"/>
                </a:lnTo>
                <a:lnTo>
                  <a:pt x="248065" y="81038"/>
                </a:lnTo>
                <a:lnTo>
                  <a:pt x="279117" y="104600"/>
                </a:lnTo>
                <a:lnTo>
                  <a:pt x="308755" y="130809"/>
                </a:lnTo>
                <a:lnTo>
                  <a:pt x="336875" y="159546"/>
                </a:lnTo>
                <a:lnTo>
                  <a:pt x="363371" y="190696"/>
                </a:lnTo>
                <a:lnTo>
                  <a:pt x="388137" y="224142"/>
                </a:lnTo>
                <a:lnTo>
                  <a:pt x="411068" y="259766"/>
                </a:lnTo>
                <a:lnTo>
                  <a:pt x="432058" y="297453"/>
                </a:lnTo>
                <a:lnTo>
                  <a:pt x="451003" y="337085"/>
                </a:lnTo>
                <a:lnTo>
                  <a:pt x="467795" y="378546"/>
                </a:lnTo>
                <a:lnTo>
                  <a:pt x="482331" y="421718"/>
                </a:lnTo>
                <a:lnTo>
                  <a:pt x="494504" y="466486"/>
                </a:lnTo>
                <a:lnTo>
                  <a:pt x="504208" y="512732"/>
                </a:lnTo>
                <a:lnTo>
                  <a:pt x="511339" y="560339"/>
                </a:lnTo>
              </a:path>
            </a:pathLst>
          </a:custGeom>
          <a:ln w="190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2">
            <a:extLst>
              <a:ext uri="{FF2B5EF4-FFF2-40B4-BE49-F238E27FC236}">
                <a16:creationId xmlns:a16="http://schemas.microsoft.com/office/drawing/2014/main" id="{ABC2E0DC-2880-4AFF-88A4-D48F69D62C27}"/>
              </a:ext>
            </a:extLst>
          </p:cNvPr>
          <p:cNvSpPr/>
          <p:nvPr/>
        </p:nvSpPr>
        <p:spPr>
          <a:xfrm>
            <a:off x="3783599" y="3580398"/>
            <a:ext cx="102235" cy="105410"/>
          </a:xfrm>
          <a:custGeom>
            <a:avLst/>
            <a:gdLst/>
            <a:ahLst/>
            <a:cxnLst/>
            <a:rect l="l" t="t" r="r" b="b"/>
            <a:pathLst>
              <a:path w="102235" h="105410">
                <a:moveTo>
                  <a:pt x="101951" y="0"/>
                </a:moveTo>
                <a:lnTo>
                  <a:pt x="0" y="6322"/>
                </a:lnTo>
                <a:lnTo>
                  <a:pt x="56903" y="105113"/>
                </a:lnTo>
                <a:lnTo>
                  <a:pt x="10195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bk object 17">
            <a:extLst>
              <a:ext uri="{FF2B5EF4-FFF2-40B4-BE49-F238E27FC236}">
                <a16:creationId xmlns:a16="http://schemas.microsoft.com/office/drawing/2014/main" id="{41830C03-952F-451E-8C9A-F3CBF3C318AE}"/>
              </a:ext>
            </a:extLst>
          </p:cNvPr>
          <p:cNvSpPr/>
          <p:nvPr/>
        </p:nvSpPr>
        <p:spPr>
          <a:xfrm>
            <a:off x="3935340" y="2507139"/>
            <a:ext cx="5038090" cy="2266950"/>
          </a:xfrm>
          <a:custGeom>
            <a:avLst/>
            <a:gdLst/>
            <a:ahLst/>
            <a:cxnLst/>
            <a:rect l="l" t="t" r="r" b="b"/>
            <a:pathLst>
              <a:path w="5038090" h="2266950">
                <a:moveTo>
                  <a:pt x="0" y="2266648"/>
                </a:moveTo>
                <a:lnTo>
                  <a:pt x="5037524" y="2266648"/>
                </a:lnTo>
                <a:lnTo>
                  <a:pt x="5037524" y="0"/>
                </a:lnTo>
                <a:lnTo>
                  <a:pt x="0" y="0"/>
                </a:lnTo>
                <a:lnTo>
                  <a:pt x="0" y="2266648"/>
                </a:lnTo>
                <a:close/>
              </a:path>
            </a:pathLst>
          </a:custGeom>
          <a:ln w="19046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bk object 21">
            <a:extLst>
              <a:ext uri="{FF2B5EF4-FFF2-40B4-BE49-F238E27FC236}">
                <a16:creationId xmlns:a16="http://schemas.microsoft.com/office/drawing/2014/main" id="{72E365E7-0670-4016-B7C3-ED50C85D82D1}"/>
              </a:ext>
            </a:extLst>
          </p:cNvPr>
          <p:cNvSpPr/>
          <p:nvPr/>
        </p:nvSpPr>
        <p:spPr>
          <a:xfrm>
            <a:off x="4187454" y="3406527"/>
            <a:ext cx="1187450" cy="755650"/>
          </a:xfrm>
          <a:custGeom>
            <a:avLst/>
            <a:gdLst/>
            <a:ahLst/>
            <a:cxnLst/>
            <a:rect l="l" t="t" r="r" b="b"/>
            <a:pathLst>
              <a:path w="1187450" h="755650">
                <a:moveTo>
                  <a:pt x="0" y="0"/>
                </a:moveTo>
                <a:lnTo>
                  <a:pt x="0" y="755549"/>
                </a:lnTo>
                <a:lnTo>
                  <a:pt x="1187066" y="755549"/>
                </a:lnTo>
                <a:lnTo>
                  <a:pt x="1187066" y="0"/>
                </a:lnTo>
                <a:lnTo>
                  <a:pt x="0" y="0"/>
                </a:lnTo>
                <a:close/>
              </a:path>
            </a:pathLst>
          </a:custGeom>
          <a:ln w="190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bk object 19">
            <a:extLst>
              <a:ext uri="{FF2B5EF4-FFF2-40B4-BE49-F238E27FC236}">
                <a16:creationId xmlns:a16="http://schemas.microsoft.com/office/drawing/2014/main" id="{71F8BB72-9D90-4C62-B040-BB7EA93EC528}"/>
              </a:ext>
            </a:extLst>
          </p:cNvPr>
          <p:cNvSpPr/>
          <p:nvPr/>
        </p:nvSpPr>
        <p:spPr>
          <a:xfrm>
            <a:off x="4048357" y="3250833"/>
            <a:ext cx="3130550" cy="1076960"/>
          </a:xfrm>
          <a:custGeom>
            <a:avLst/>
            <a:gdLst/>
            <a:ahLst/>
            <a:cxnLst/>
            <a:rect l="l" t="t" r="r" b="b"/>
            <a:pathLst>
              <a:path w="3130550" h="1076960">
                <a:moveTo>
                  <a:pt x="0" y="0"/>
                </a:moveTo>
                <a:lnTo>
                  <a:pt x="0" y="1076421"/>
                </a:lnTo>
                <a:lnTo>
                  <a:pt x="3130472" y="1076421"/>
                </a:lnTo>
                <a:lnTo>
                  <a:pt x="3130472" y="0"/>
                </a:lnTo>
                <a:lnTo>
                  <a:pt x="0" y="0"/>
                </a:lnTo>
                <a:close/>
              </a:path>
            </a:pathLst>
          </a:custGeom>
          <a:ln w="190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828019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bk object 16">
            <a:extLst>
              <a:ext uri="{FF2B5EF4-FFF2-40B4-BE49-F238E27FC236}">
                <a16:creationId xmlns:a16="http://schemas.microsoft.com/office/drawing/2014/main" id="{FD68508F-5895-4645-B1C1-1B707446DA72}"/>
              </a:ext>
            </a:extLst>
          </p:cNvPr>
          <p:cNvSpPr/>
          <p:nvPr/>
        </p:nvSpPr>
        <p:spPr>
          <a:xfrm>
            <a:off x="3935340" y="3034555"/>
            <a:ext cx="5038090" cy="1739533"/>
          </a:xfrm>
          <a:custGeom>
            <a:avLst/>
            <a:gdLst/>
            <a:ahLst/>
            <a:cxnLst/>
            <a:rect l="l" t="t" r="r" b="b"/>
            <a:pathLst>
              <a:path w="5038090" h="2266950">
                <a:moveTo>
                  <a:pt x="0" y="0"/>
                </a:moveTo>
                <a:lnTo>
                  <a:pt x="0" y="2266648"/>
                </a:lnTo>
                <a:lnTo>
                  <a:pt x="5037524" y="2266648"/>
                </a:lnTo>
                <a:lnTo>
                  <a:pt x="5037524" y="0"/>
                </a:lnTo>
                <a:lnTo>
                  <a:pt x="0" y="0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18">
            <a:extLst>
              <a:ext uri="{FF2B5EF4-FFF2-40B4-BE49-F238E27FC236}">
                <a16:creationId xmlns:a16="http://schemas.microsoft.com/office/drawing/2014/main" id="{853AD4D9-E0CA-4433-81E7-A02EA741F9B5}"/>
              </a:ext>
            </a:extLst>
          </p:cNvPr>
          <p:cNvSpPr/>
          <p:nvPr/>
        </p:nvSpPr>
        <p:spPr>
          <a:xfrm>
            <a:off x="4048357" y="3250833"/>
            <a:ext cx="3130550" cy="1076960"/>
          </a:xfrm>
          <a:custGeom>
            <a:avLst/>
            <a:gdLst/>
            <a:ahLst/>
            <a:cxnLst/>
            <a:rect l="l" t="t" r="r" b="b"/>
            <a:pathLst>
              <a:path w="3130550" h="1076960">
                <a:moveTo>
                  <a:pt x="0" y="0"/>
                </a:moveTo>
                <a:lnTo>
                  <a:pt x="0" y="1076421"/>
                </a:lnTo>
                <a:lnTo>
                  <a:pt x="3130472" y="1076421"/>
                </a:lnTo>
                <a:lnTo>
                  <a:pt x="3130472" y="0"/>
                </a:lnTo>
                <a:lnTo>
                  <a:pt x="0" y="0"/>
                </a:lnTo>
                <a:close/>
              </a:path>
            </a:pathLst>
          </a:custGeom>
          <a:solidFill>
            <a:srgbClr val="E2F0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6D2803-3FDB-4822-BAEE-7949B77E7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/>
              <a:t>IMACS framework: overview</a:t>
            </a:r>
            <a:endParaRPr lang="nl-NL" dirty="0"/>
          </a:p>
        </p:txBody>
      </p:sp>
      <p:sp>
        <p:nvSpPr>
          <p:cNvPr id="4" name="object 22">
            <a:extLst>
              <a:ext uri="{FF2B5EF4-FFF2-40B4-BE49-F238E27FC236}">
                <a16:creationId xmlns:a16="http://schemas.microsoft.com/office/drawing/2014/main" id="{76D88BE6-7934-48CA-9162-AEAFF0C3AF9B}"/>
              </a:ext>
            </a:extLst>
          </p:cNvPr>
          <p:cNvSpPr/>
          <p:nvPr/>
        </p:nvSpPr>
        <p:spPr>
          <a:xfrm flipH="1">
            <a:off x="5817128" y="4774089"/>
            <a:ext cx="45719" cy="155444"/>
          </a:xfrm>
          <a:custGeom>
            <a:avLst/>
            <a:gdLst/>
            <a:ahLst/>
            <a:cxnLst/>
            <a:rect l="l" t="t" r="r" b="b"/>
            <a:pathLst>
              <a:path w="6350" h="381000">
                <a:moveTo>
                  <a:pt x="0" y="0"/>
                </a:moveTo>
                <a:lnTo>
                  <a:pt x="6322" y="380936"/>
                </a:lnTo>
              </a:path>
            </a:pathLst>
          </a:custGeom>
          <a:ln w="19046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28">
            <a:extLst>
              <a:ext uri="{FF2B5EF4-FFF2-40B4-BE49-F238E27FC236}">
                <a16:creationId xmlns:a16="http://schemas.microsoft.com/office/drawing/2014/main" id="{758CF37A-7D8F-4FFC-8D59-43E12C73C0B2}"/>
              </a:ext>
            </a:extLst>
          </p:cNvPr>
          <p:cNvSpPr/>
          <p:nvPr/>
        </p:nvSpPr>
        <p:spPr>
          <a:xfrm>
            <a:off x="6566383" y="5121162"/>
            <a:ext cx="2411460" cy="1649730"/>
          </a:xfrm>
          <a:custGeom>
            <a:avLst/>
            <a:gdLst/>
            <a:ahLst/>
            <a:cxnLst/>
            <a:rect l="l" t="t" r="r" b="b"/>
            <a:pathLst>
              <a:path w="4290059" h="1649729">
                <a:moveTo>
                  <a:pt x="0" y="0"/>
                </a:moveTo>
                <a:lnTo>
                  <a:pt x="0" y="1649405"/>
                </a:lnTo>
                <a:lnTo>
                  <a:pt x="4289877" y="1649405"/>
                </a:lnTo>
                <a:lnTo>
                  <a:pt x="4289877" y="0"/>
                </a:lnTo>
                <a:lnTo>
                  <a:pt x="0" y="0"/>
                </a:lnTo>
                <a:close/>
              </a:path>
            </a:pathLst>
          </a:custGeom>
          <a:ln w="190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29">
            <a:extLst>
              <a:ext uri="{FF2B5EF4-FFF2-40B4-BE49-F238E27FC236}">
                <a16:creationId xmlns:a16="http://schemas.microsoft.com/office/drawing/2014/main" id="{2559565D-C125-4362-9090-A8CE1D74EE37}"/>
              </a:ext>
            </a:extLst>
          </p:cNvPr>
          <p:cNvSpPr/>
          <p:nvPr/>
        </p:nvSpPr>
        <p:spPr>
          <a:xfrm>
            <a:off x="3023551" y="5169713"/>
            <a:ext cx="2338705" cy="1572260"/>
          </a:xfrm>
          <a:custGeom>
            <a:avLst/>
            <a:gdLst/>
            <a:ahLst/>
            <a:cxnLst/>
            <a:rect l="l" t="t" r="r" b="b"/>
            <a:pathLst>
              <a:path w="2338705" h="1572260">
                <a:moveTo>
                  <a:pt x="0" y="0"/>
                </a:moveTo>
                <a:lnTo>
                  <a:pt x="0" y="1571954"/>
                </a:lnTo>
                <a:lnTo>
                  <a:pt x="2338568" y="1571954"/>
                </a:lnTo>
                <a:lnTo>
                  <a:pt x="2338568" y="0"/>
                </a:lnTo>
                <a:lnTo>
                  <a:pt x="0" y="0"/>
                </a:lnTo>
                <a:close/>
              </a:path>
            </a:pathLst>
          </a:custGeom>
          <a:ln w="190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30">
            <a:extLst>
              <a:ext uri="{FF2B5EF4-FFF2-40B4-BE49-F238E27FC236}">
                <a16:creationId xmlns:a16="http://schemas.microsoft.com/office/drawing/2014/main" id="{FFA817A1-5ABD-4042-A45A-9808276700C1}"/>
              </a:ext>
            </a:extLst>
          </p:cNvPr>
          <p:cNvSpPr/>
          <p:nvPr/>
        </p:nvSpPr>
        <p:spPr>
          <a:xfrm flipV="1">
            <a:off x="4250132" y="4883749"/>
            <a:ext cx="3023589" cy="45783"/>
          </a:xfrm>
          <a:custGeom>
            <a:avLst/>
            <a:gdLst/>
            <a:ahLst/>
            <a:cxnLst/>
            <a:rect l="l" t="t" r="r" b="b"/>
            <a:pathLst>
              <a:path w="4939030">
                <a:moveTo>
                  <a:pt x="4938733" y="0"/>
                </a:moveTo>
                <a:lnTo>
                  <a:pt x="0" y="0"/>
                </a:lnTo>
              </a:path>
            </a:pathLst>
          </a:custGeom>
          <a:ln w="19046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31">
            <a:extLst>
              <a:ext uri="{FF2B5EF4-FFF2-40B4-BE49-F238E27FC236}">
                <a16:creationId xmlns:a16="http://schemas.microsoft.com/office/drawing/2014/main" id="{D5115D67-8AA3-4586-8C40-E1BDDFAF6AAF}"/>
              </a:ext>
            </a:extLst>
          </p:cNvPr>
          <p:cNvSpPr/>
          <p:nvPr/>
        </p:nvSpPr>
        <p:spPr>
          <a:xfrm flipH="1">
            <a:off x="4204414" y="4960353"/>
            <a:ext cx="45719" cy="209360"/>
          </a:xfrm>
          <a:custGeom>
            <a:avLst/>
            <a:gdLst/>
            <a:ahLst/>
            <a:cxnLst/>
            <a:rect l="l" t="t" r="r" b="b"/>
            <a:pathLst>
              <a:path h="270510">
                <a:moveTo>
                  <a:pt x="0" y="0"/>
                </a:moveTo>
                <a:lnTo>
                  <a:pt x="0" y="270290"/>
                </a:lnTo>
              </a:path>
            </a:pathLst>
          </a:custGeom>
          <a:ln w="19046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32">
            <a:extLst>
              <a:ext uri="{FF2B5EF4-FFF2-40B4-BE49-F238E27FC236}">
                <a16:creationId xmlns:a16="http://schemas.microsoft.com/office/drawing/2014/main" id="{2BD5D942-E0DF-4545-86A5-DE8655CA9E2F}"/>
              </a:ext>
            </a:extLst>
          </p:cNvPr>
          <p:cNvSpPr/>
          <p:nvPr/>
        </p:nvSpPr>
        <p:spPr>
          <a:xfrm>
            <a:off x="4204414" y="5063453"/>
            <a:ext cx="102235" cy="102235"/>
          </a:xfrm>
          <a:custGeom>
            <a:avLst/>
            <a:gdLst/>
            <a:ahLst/>
            <a:cxnLst/>
            <a:rect l="l" t="t" r="r" b="b"/>
            <a:pathLst>
              <a:path w="102235" h="102235">
                <a:moveTo>
                  <a:pt x="101951" y="0"/>
                </a:moveTo>
                <a:lnTo>
                  <a:pt x="0" y="0"/>
                </a:lnTo>
                <a:lnTo>
                  <a:pt x="51371" y="101951"/>
                </a:lnTo>
                <a:lnTo>
                  <a:pt x="10195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33">
            <a:extLst>
              <a:ext uri="{FF2B5EF4-FFF2-40B4-BE49-F238E27FC236}">
                <a16:creationId xmlns:a16="http://schemas.microsoft.com/office/drawing/2014/main" id="{4DE2AAEF-8F00-4902-88B4-B78C2B3DCCC6}"/>
              </a:ext>
            </a:extLst>
          </p:cNvPr>
          <p:cNvSpPr/>
          <p:nvPr/>
        </p:nvSpPr>
        <p:spPr>
          <a:xfrm>
            <a:off x="7266967" y="4924542"/>
            <a:ext cx="45719" cy="193407"/>
          </a:xfrm>
          <a:custGeom>
            <a:avLst/>
            <a:gdLst/>
            <a:ahLst/>
            <a:cxnLst/>
            <a:rect l="l" t="t" r="r" b="b"/>
            <a:pathLst>
              <a:path h="270510">
                <a:moveTo>
                  <a:pt x="0" y="0"/>
                </a:moveTo>
                <a:lnTo>
                  <a:pt x="0" y="270290"/>
                </a:lnTo>
              </a:path>
            </a:pathLst>
          </a:custGeom>
          <a:ln w="19046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34">
            <a:extLst>
              <a:ext uri="{FF2B5EF4-FFF2-40B4-BE49-F238E27FC236}">
                <a16:creationId xmlns:a16="http://schemas.microsoft.com/office/drawing/2014/main" id="{A23EAD1C-0320-409F-827D-36F60653093A}"/>
              </a:ext>
            </a:extLst>
          </p:cNvPr>
          <p:cNvSpPr/>
          <p:nvPr/>
        </p:nvSpPr>
        <p:spPr>
          <a:xfrm>
            <a:off x="7210451" y="5012336"/>
            <a:ext cx="102235" cy="102235"/>
          </a:xfrm>
          <a:custGeom>
            <a:avLst/>
            <a:gdLst/>
            <a:ahLst/>
            <a:cxnLst/>
            <a:rect l="l" t="t" r="r" b="b"/>
            <a:pathLst>
              <a:path w="102234" h="102235">
                <a:moveTo>
                  <a:pt x="101951" y="0"/>
                </a:moveTo>
                <a:lnTo>
                  <a:pt x="0" y="0"/>
                </a:lnTo>
                <a:lnTo>
                  <a:pt x="51371" y="101951"/>
                </a:lnTo>
                <a:lnTo>
                  <a:pt x="10195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35">
            <a:extLst>
              <a:ext uri="{FF2B5EF4-FFF2-40B4-BE49-F238E27FC236}">
                <a16:creationId xmlns:a16="http://schemas.microsoft.com/office/drawing/2014/main" id="{8AA12973-46EE-47F4-A9B3-134B42AD6846}"/>
              </a:ext>
            </a:extLst>
          </p:cNvPr>
          <p:cNvSpPr txBox="1"/>
          <p:nvPr/>
        </p:nvSpPr>
        <p:spPr>
          <a:xfrm>
            <a:off x="7543958" y="5377535"/>
            <a:ext cx="406400" cy="7829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950" spc="25" dirty="0">
                <a:latin typeface="Calibri"/>
                <a:cs typeface="Calibri"/>
              </a:rPr>
              <a:t>+</a:t>
            </a:r>
            <a:endParaRPr sz="5950">
              <a:latin typeface="Calibri"/>
              <a:cs typeface="Calibri"/>
            </a:endParaRPr>
          </a:p>
        </p:txBody>
      </p:sp>
      <p:sp>
        <p:nvSpPr>
          <p:cNvPr id="13" name="object 36">
            <a:extLst>
              <a:ext uri="{FF2B5EF4-FFF2-40B4-BE49-F238E27FC236}">
                <a16:creationId xmlns:a16="http://schemas.microsoft.com/office/drawing/2014/main" id="{9162F7F2-47D4-4258-804C-CE80C8108F99}"/>
              </a:ext>
            </a:extLst>
          </p:cNvPr>
          <p:cNvSpPr/>
          <p:nvPr/>
        </p:nvSpPr>
        <p:spPr>
          <a:xfrm>
            <a:off x="7940756" y="5302147"/>
            <a:ext cx="946807" cy="9080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37">
            <a:extLst>
              <a:ext uri="{FF2B5EF4-FFF2-40B4-BE49-F238E27FC236}">
                <a16:creationId xmlns:a16="http://schemas.microsoft.com/office/drawing/2014/main" id="{AB576B32-C4C0-4FC0-A580-119CFAACD57D}"/>
              </a:ext>
            </a:extLst>
          </p:cNvPr>
          <p:cNvSpPr/>
          <p:nvPr/>
        </p:nvSpPr>
        <p:spPr>
          <a:xfrm>
            <a:off x="6732351" y="5354308"/>
            <a:ext cx="806920" cy="80296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38">
            <a:extLst>
              <a:ext uri="{FF2B5EF4-FFF2-40B4-BE49-F238E27FC236}">
                <a16:creationId xmlns:a16="http://schemas.microsoft.com/office/drawing/2014/main" id="{BC9FB62F-ED04-4863-9A32-20B1EF56C6FF}"/>
              </a:ext>
            </a:extLst>
          </p:cNvPr>
          <p:cNvSpPr txBox="1"/>
          <p:nvPr/>
        </p:nvSpPr>
        <p:spPr>
          <a:xfrm>
            <a:off x="4987332" y="6425555"/>
            <a:ext cx="363855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-10" dirty="0">
                <a:latin typeface="Calibri"/>
                <a:cs typeface="Calibri"/>
              </a:rPr>
              <a:t>SiL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16" name="object 39">
            <a:extLst>
              <a:ext uri="{FF2B5EF4-FFF2-40B4-BE49-F238E27FC236}">
                <a16:creationId xmlns:a16="http://schemas.microsoft.com/office/drawing/2014/main" id="{3B962294-6FFD-48D8-AC80-FF309EA108FB}"/>
              </a:ext>
            </a:extLst>
          </p:cNvPr>
          <p:cNvSpPr txBox="1"/>
          <p:nvPr/>
        </p:nvSpPr>
        <p:spPr>
          <a:xfrm>
            <a:off x="8521749" y="6440692"/>
            <a:ext cx="413384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-15" dirty="0">
                <a:latin typeface="Calibri"/>
                <a:cs typeface="Calibri"/>
              </a:rPr>
              <a:t>HiL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18" name="object 44">
            <a:extLst>
              <a:ext uri="{FF2B5EF4-FFF2-40B4-BE49-F238E27FC236}">
                <a16:creationId xmlns:a16="http://schemas.microsoft.com/office/drawing/2014/main" id="{BA249043-D86C-4A02-9E05-4AC6E84DAC2F}"/>
              </a:ext>
            </a:extLst>
          </p:cNvPr>
          <p:cNvSpPr txBox="1"/>
          <p:nvPr/>
        </p:nvSpPr>
        <p:spPr>
          <a:xfrm>
            <a:off x="6732351" y="6285617"/>
            <a:ext cx="1556385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IN" sz="1800" dirty="0">
                <a:latin typeface="Calibri"/>
                <a:cs typeface="Calibri"/>
              </a:rPr>
              <a:t>Platform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9" name="object 45">
            <a:extLst>
              <a:ext uri="{FF2B5EF4-FFF2-40B4-BE49-F238E27FC236}">
                <a16:creationId xmlns:a16="http://schemas.microsoft.com/office/drawing/2014/main" id="{1FA2B9A9-9FF1-4891-85A1-73AA00D78D3B}"/>
              </a:ext>
            </a:extLst>
          </p:cNvPr>
          <p:cNvSpPr/>
          <p:nvPr/>
        </p:nvSpPr>
        <p:spPr>
          <a:xfrm>
            <a:off x="3072551" y="5398907"/>
            <a:ext cx="1190227" cy="10305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46">
            <a:extLst>
              <a:ext uri="{FF2B5EF4-FFF2-40B4-BE49-F238E27FC236}">
                <a16:creationId xmlns:a16="http://schemas.microsoft.com/office/drawing/2014/main" id="{0FB582D0-0B67-4591-BCD8-D3D33B12093C}"/>
              </a:ext>
            </a:extLst>
          </p:cNvPr>
          <p:cNvSpPr/>
          <p:nvPr/>
        </p:nvSpPr>
        <p:spPr>
          <a:xfrm>
            <a:off x="3347584" y="5824892"/>
            <a:ext cx="669925" cy="305435"/>
          </a:xfrm>
          <a:custGeom>
            <a:avLst/>
            <a:gdLst/>
            <a:ahLst/>
            <a:cxnLst/>
            <a:rect l="l" t="t" r="r" b="b"/>
            <a:pathLst>
              <a:path w="669925" h="305435">
                <a:moveTo>
                  <a:pt x="0" y="0"/>
                </a:moveTo>
                <a:lnTo>
                  <a:pt x="0" y="305065"/>
                </a:lnTo>
                <a:lnTo>
                  <a:pt x="669404" y="305065"/>
                </a:lnTo>
                <a:lnTo>
                  <a:pt x="669404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47">
            <a:extLst>
              <a:ext uri="{FF2B5EF4-FFF2-40B4-BE49-F238E27FC236}">
                <a16:creationId xmlns:a16="http://schemas.microsoft.com/office/drawing/2014/main" id="{442CE577-BB1E-4E22-8AEA-ACADEA8B91A7}"/>
              </a:ext>
            </a:extLst>
          </p:cNvPr>
          <p:cNvSpPr txBox="1"/>
          <p:nvPr/>
        </p:nvSpPr>
        <p:spPr>
          <a:xfrm>
            <a:off x="3419503" y="5858283"/>
            <a:ext cx="526415" cy="266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2100" spc="-15" dirty="0">
                <a:latin typeface="Calibri"/>
                <a:cs typeface="Calibri"/>
              </a:rPr>
              <a:t>code</a:t>
            </a:r>
            <a:endParaRPr sz="2100" dirty="0">
              <a:latin typeface="Calibri"/>
              <a:cs typeface="Calibri"/>
            </a:endParaRPr>
          </a:p>
        </p:txBody>
      </p:sp>
      <p:sp>
        <p:nvSpPr>
          <p:cNvPr id="22" name="object 48">
            <a:extLst>
              <a:ext uri="{FF2B5EF4-FFF2-40B4-BE49-F238E27FC236}">
                <a16:creationId xmlns:a16="http://schemas.microsoft.com/office/drawing/2014/main" id="{DE9E666D-7EA9-469B-90DD-9C3B88932BB5}"/>
              </a:ext>
            </a:extLst>
          </p:cNvPr>
          <p:cNvSpPr txBox="1"/>
          <p:nvPr/>
        </p:nvSpPr>
        <p:spPr>
          <a:xfrm>
            <a:off x="4254836" y="5642521"/>
            <a:ext cx="883919" cy="67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2400" spc="-15" dirty="0">
                <a:latin typeface="Calibri"/>
                <a:cs typeface="Calibri"/>
              </a:rPr>
              <a:t>C++</a:t>
            </a:r>
            <a:endParaRPr sz="24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400" spc="-15" dirty="0">
                <a:latin typeface="Calibri"/>
                <a:cs typeface="Calibri"/>
              </a:rPr>
              <a:t>Matlab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5" name="bk object 20">
            <a:extLst>
              <a:ext uri="{FF2B5EF4-FFF2-40B4-BE49-F238E27FC236}">
                <a16:creationId xmlns:a16="http://schemas.microsoft.com/office/drawing/2014/main" id="{134F1698-003F-40B0-8145-82E36AB72D80}"/>
              </a:ext>
            </a:extLst>
          </p:cNvPr>
          <p:cNvSpPr/>
          <p:nvPr/>
        </p:nvSpPr>
        <p:spPr>
          <a:xfrm>
            <a:off x="4187454" y="3406527"/>
            <a:ext cx="1187450" cy="755650"/>
          </a:xfrm>
          <a:custGeom>
            <a:avLst/>
            <a:gdLst/>
            <a:ahLst/>
            <a:cxnLst/>
            <a:rect l="l" t="t" r="r" b="b"/>
            <a:pathLst>
              <a:path w="1187450" h="755650">
                <a:moveTo>
                  <a:pt x="0" y="0"/>
                </a:moveTo>
                <a:lnTo>
                  <a:pt x="0" y="755549"/>
                </a:lnTo>
                <a:lnTo>
                  <a:pt x="1187066" y="755549"/>
                </a:lnTo>
                <a:lnTo>
                  <a:pt x="1187066" y="0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">
            <a:extLst>
              <a:ext uri="{FF2B5EF4-FFF2-40B4-BE49-F238E27FC236}">
                <a16:creationId xmlns:a16="http://schemas.microsoft.com/office/drawing/2014/main" id="{798AF0C7-22EC-4907-B46E-3D654634F9F2}"/>
              </a:ext>
            </a:extLst>
          </p:cNvPr>
          <p:cNvSpPr txBox="1"/>
          <p:nvPr/>
        </p:nvSpPr>
        <p:spPr>
          <a:xfrm>
            <a:off x="4628400" y="3669058"/>
            <a:ext cx="30670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0" dirty="0">
                <a:latin typeface="Calibri"/>
                <a:cs typeface="Calibri"/>
              </a:rPr>
              <a:t>ISP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7" name="object 3">
            <a:extLst>
              <a:ext uri="{FF2B5EF4-FFF2-40B4-BE49-F238E27FC236}">
                <a16:creationId xmlns:a16="http://schemas.microsoft.com/office/drawing/2014/main" id="{80A7295B-B98B-4524-B005-BE46B4A694C2}"/>
              </a:ext>
            </a:extLst>
          </p:cNvPr>
          <p:cNvSpPr/>
          <p:nvPr/>
        </p:nvSpPr>
        <p:spPr>
          <a:xfrm>
            <a:off x="2168967" y="1522395"/>
            <a:ext cx="2894330" cy="2262505"/>
          </a:xfrm>
          <a:custGeom>
            <a:avLst/>
            <a:gdLst/>
            <a:ahLst/>
            <a:cxnLst/>
            <a:rect l="l" t="t" r="r" b="b"/>
            <a:pathLst>
              <a:path w="2894329" h="2262505">
                <a:moveTo>
                  <a:pt x="2894165" y="0"/>
                </a:moveTo>
                <a:lnTo>
                  <a:pt x="0" y="0"/>
                </a:lnTo>
                <a:lnTo>
                  <a:pt x="0" y="2261906"/>
                </a:lnTo>
                <a:lnTo>
                  <a:pt x="204693" y="2261906"/>
                </a:lnTo>
              </a:path>
            </a:pathLst>
          </a:custGeom>
          <a:ln w="380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4">
            <a:extLst>
              <a:ext uri="{FF2B5EF4-FFF2-40B4-BE49-F238E27FC236}">
                <a16:creationId xmlns:a16="http://schemas.microsoft.com/office/drawing/2014/main" id="{1236EF72-2D84-45B0-8377-3AE1661B9AE2}"/>
              </a:ext>
            </a:extLst>
          </p:cNvPr>
          <p:cNvSpPr/>
          <p:nvPr/>
        </p:nvSpPr>
        <p:spPr>
          <a:xfrm>
            <a:off x="2356273" y="3713963"/>
            <a:ext cx="140335" cy="140970"/>
          </a:xfrm>
          <a:custGeom>
            <a:avLst/>
            <a:gdLst/>
            <a:ahLst/>
            <a:cxnLst/>
            <a:rect l="l" t="t" r="r" b="b"/>
            <a:pathLst>
              <a:path w="140334" h="140969">
                <a:moveTo>
                  <a:pt x="139887" y="70338"/>
                </a:moveTo>
                <a:lnTo>
                  <a:pt x="0" y="0"/>
                </a:lnTo>
                <a:lnTo>
                  <a:pt x="0" y="140677"/>
                </a:lnTo>
                <a:lnTo>
                  <a:pt x="139887" y="7033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5">
            <a:extLst>
              <a:ext uri="{FF2B5EF4-FFF2-40B4-BE49-F238E27FC236}">
                <a16:creationId xmlns:a16="http://schemas.microsoft.com/office/drawing/2014/main" id="{9800BBF1-8568-446A-AFFD-D7EDF778FF59}"/>
              </a:ext>
            </a:extLst>
          </p:cNvPr>
          <p:cNvSpPr/>
          <p:nvPr/>
        </p:nvSpPr>
        <p:spPr>
          <a:xfrm>
            <a:off x="6858748" y="1522395"/>
            <a:ext cx="2499995" cy="2262505"/>
          </a:xfrm>
          <a:custGeom>
            <a:avLst/>
            <a:gdLst/>
            <a:ahLst/>
            <a:cxnLst/>
            <a:rect l="l" t="t" r="r" b="b"/>
            <a:pathLst>
              <a:path w="2499995" h="2262505">
                <a:moveTo>
                  <a:pt x="1898357" y="2261906"/>
                </a:moveTo>
                <a:lnTo>
                  <a:pt x="2499794" y="2261906"/>
                </a:lnTo>
                <a:lnTo>
                  <a:pt x="2499794" y="0"/>
                </a:lnTo>
                <a:lnTo>
                  <a:pt x="0" y="0"/>
                </a:lnTo>
              </a:path>
            </a:pathLst>
          </a:custGeom>
          <a:ln w="380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6">
            <a:extLst>
              <a:ext uri="{FF2B5EF4-FFF2-40B4-BE49-F238E27FC236}">
                <a16:creationId xmlns:a16="http://schemas.microsoft.com/office/drawing/2014/main" id="{1F272785-2B19-43E3-A5EC-AB81CD6B1B71}"/>
              </a:ext>
            </a:extLst>
          </p:cNvPr>
          <p:cNvSpPr/>
          <p:nvPr/>
        </p:nvSpPr>
        <p:spPr>
          <a:xfrm>
            <a:off x="6736248" y="145205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5" h="140334">
                <a:moveTo>
                  <a:pt x="139887" y="139887"/>
                </a:moveTo>
                <a:lnTo>
                  <a:pt x="139887" y="0"/>
                </a:lnTo>
                <a:lnTo>
                  <a:pt x="0" y="70338"/>
                </a:lnTo>
                <a:lnTo>
                  <a:pt x="139887" y="13988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7">
            <a:extLst>
              <a:ext uri="{FF2B5EF4-FFF2-40B4-BE49-F238E27FC236}">
                <a16:creationId xmlns:a16="http://schemas.microsoft.com/office/drawing/2014/main" id="{3EA22596-61E3-43B3-9F75-43DE2A5586A2}"/>
              </a:ext>
            </a:extLst>
          </p:cNvPr>
          <p:cNvSpPr/>
          <p:nvPr/>
        </p:nvSpPr>
        <p:spPr>
          <a:xfrm>
            <a:off x="2496161" y="3406527"/>
            <a:ext cx="1187450" cy="755650"/>
          </a:xfrm>
          <a:custGeom>
            <a:avLst/>
            <a:gdLst/>
            <a:ahLst/>
            <a:cxnLst/>
            <a:rect l="l" t="t" r="r" b="b"/>
            <a:pathLst>
              <a:path w="1187450" h="755650">
                <a:moveTo>
                  <a:pt x="0" y="0"/>
                </a:moveTo>
                <a:lnTo>
                  <a:pt x="0" y="755549"/>
                </a:lnTo>
                <a:lnTo>
                  <a:pt x="1187066" y="755549"/>
                </a:lnTo>
                <a:lnTo>
                  <a:pt x="1187066" y="0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8">
            <a:extLst>
              <a:ext uri="{FF2B5EF4-FFF2-40B4-BE49-F238E27FC236}">
                <a16:creationId xmlns:a16="http://schemas.microsoft.com/office/drawing/2014/main" id="{AC30DAAB-33B4-4D7C-877C-2635CA3BA506}"/>
              </a:ext>
            </a:extLst>
          </p:cNvPr>
          <p:cNvSpPr/>
          <p:nvPr/>
        </p:nvSpPr>
        <p:spPr>
          <a:xfrm>
            <a:off x="2496161" y="3406527"/>
            <a:ext cx="1187450" cy="755650"/>
          </a:xfrm>
          <a:custGeom>
            <a:avLst/>
            <a:gdLst/>
            <a:ahLst/>
            <a:cxnLst/>
            <a:rect l="l" t="t" r="r" b="b"/>
            <a:pathLst>
              <a:path w="1187450" h="755650">
                <a:moveTo>
                  <a:pt x="0" y="0"/>
                </a:moveTo>
                <a:lnTo>
                  <a:pt x="0" y="755549"/>
                </a:lnTo>
                <a:lnTo>
                  <a:pt x="1187066" y="755549"/>
                </a:lnTo>
                <a:lnTo>
                  <a:pt x="1187066" y="0"/>
                </a:lnTo>
                <a:lnTo>
                  <a:pt x="0" y="0"/>
                </a:lnTo>
                <a:close/>
              </a:path>
            </a:pathLst>
          </a:custGeom>
          <a:ln w="190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9">
            <a:extLst>
              <a:ext uri="{FF2B5EF4-FFF2-40B4-BE49-F238E27FC236}">
                <a16:creationId xmlns:a16="http://schemas.microsoft.com/office/drawing/2014/main" id="{88DA5141-ACC0-4A5D-A3CC-006150807FE2}"/>
              </a:ext>
            </a:extLst>
          </p:cNvPr>
          <p:cNvSpPr txBox="1"/>
          <p:nvPr/>
        </p:nvSpPr>
        <p:spPr>
          <a:xfrm>
            <a:off x="2718977" y="3532332"/>
            <a:ext cx="742950" cy="528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6515" marR="5080" indent="-44450">
              <a:lnSpc>
                <a:spcPct val="100000"/>
              </a:lnSpc>
            </a:pPr>
            <a:r>
              <a:rPr sz="1800" spc="-10" dirty="0">
                <a:latin typeface="Calibri"/>
                <a:cs typeface="Calibri"/>
              </a:rPr>
              <a:t>Camera Sensor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4" name="object 10">
            <a:extLst>
              <a:ext uri="{FF2B5EF4-FFF2-40B4-BE49-F238E27FC236}">
                <a16:creationId xmlns:a16="http://schemas.microsoft.com/office/drawing/2014/main" id="{83EEE23F-5006-485A-8816-6EB0905B8130}"/>
              </a:ext>
            </a:extLst>
          </p:cNvPr>
          <p:cNvSpPr/>
          <p:nvPr/>
        </p:nvSpPr>
        <p:spPr>
          <a:xfrm>
            <a:off x="5878747" y="3406527"/>
            <a:ext cx="1187450" cy="755650"/>
          </a:xfrm>
          <a:custGeom>
            <a:avLst/>
            <a:gdLst/>
            <a:ahLst/>
            <a:cxnLst/>
            <a:rect l="l" t="t" r="r" b="b"/>
            <a:pathLst>
              <a:path w="1187450" h="755650">
                <a:moveTo>
                  <a:pt x="0" y="0"/>
                </a:moveTo>
                <a:lnTo>
                  <a:pt x="0" y="755549"/>
                </a:lnTo>
                <a:lnTo>
                  <a:pt x="1187066" y="755549"/>
                </a:lnTo>
                <a:lnTo>
                  <a:pt x="1187066" y="0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11">
            <a:extLst>
              <a:ext uri="{FF2B5EF4-FFF2-40B4-BE49-F238E27FC236}">
                <a16:creationId xmlns:a16="http://schemas.microsoft.com/office/drawing/2014/main" id="{BD7EBD16-D50C-4BC3-86BB-6971DB800806}"/>
              </a:ext>
            </a:extLst>
          </p:cNvPr>
          <p:cNvSpPr/>
          <p:nvPr/>
        </p:nvSpPr>
        <p:spPr>
          <a:xfrm>
            <a:off x="5878747" y="3406527"/>
            <a:ext cx="1187450" cy="755650"/>
          </a:xfrm>
          <a:custGeom>
            <a:avLst/>
            <a:gdLst/>
            <a:ahLst/>
            <a:cxnLst/>
            <a:rect l="l" t="t" r="r" b="b"/>
            <a:pathLst>
              <a:path w="1187450" h="755650">
                <a:moveTo>
                  <a:pt x="0" y="0"/>
                </a:moveTo>
                <a:lnTo>
                  <a:pt x="0" y="755549"/>
                </a:lnTo>
                <a:lnTo>
                  <a:pt x="1187066" y="755549"/>
                </a:lnTo>
                <a:lnTo>
                  <a:pt x="1187066" y="0"/>
                </a:lnTo>
                <a:lnTo>
                  <a:pt x="0" y="0"/>
                </a:lnTo>
                <a:close/>
              </a:path>
            </a:pathLst>
          </a:custGeom>
          <a:ln w="190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12">
            <a:extLst>
              <a:ext uri="{FF2B5EF4-FFF2-40B4-BE49-F238E27FC236}">
                <a16:creationId xmlns:a16="http://schemas.microsoft.com/office/drawing/2014/main" id="{A2577B9D-5C06-44B4-8F72-498702161CF1}"/>
              </a:ext>
            </a:extLst>
          </p:cNvPr>
          <p:cNvSpPr txBox="1"/>
          <p:nvPr/>
        </p:nvSpPr>
        <p:spPr>
          <a:xfrm>
            <a:off x="5966427" y="3532332"/>
            <a:ext cx="1012825" cy="528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207645">
              <a:lnSpc>
                <a:spcPct val="100000"/>
              </a:lnSpc>
            </a:pPr>
            <a:r>
              <a:rPr sz="1800" spc="-10" dirty="0">
                <a:latin typeface="Calibri"/>
                <a:cs typeface="Calibri"/>
              </a:rPr>
              <a:t>Image Processing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7" name="object 13">
            <a:extLst>
              <a:ext uri="{FF2B5EF4-FFF2-40B4-BE49-F238E27FC236}">
                <a16:creationId xmlns:a16="http://schemas.microsoft.com/office/drawing/2014/main" id="{5B918105-4B0B-4292-80C8-679E1A46ECF1}"/>
              </a:ext>
            </a:extLst>
          </p:cNvPr>
          <p:cNvSpPr/>
          <p:nvPr/>
        </p:nvSpPr>
        <p:spPr>
          <a:xfrm>
            <a:off x="7570040" y="3406527"/>
            <a:ext cx="1187450" cy="755650"/>
          </a:xfrm>
          <a:custGeom>
            <a:avLst/>
            <a:gdLst/>
            <a:ahLst/>
            <a:cxnLst/>
            <a:rect l="l" t="t" r="r" b="b"/>
            <a:pathLst>
              <a:path w="1187450" h="755650">
                <a:moveTo>
                  <a:pt x="0" y="0"/>
                </a:moveTo>
                <a:lnTo>
                  <a:pt x="0" y="755549"/>
                </a:lnTo>
                <a:lnTo>
                  <a:pt x="1187066" y="755549"/>
                </a:lnTo>
                <a:lnTo>
                  <a:pt x="1187066" y="0"/>
                </a:lnTo>
                <a:lnTo>
                  <a:pt x="0" y="0"/>
                </a:lnTo>
                <a:close/>
              </a:path>
            </a:pathLst>
          </a:custGeom>
          <a:solidFill>
            <a:srgbClr val="D6DCE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14">
            <a:extLst>
              <a:ext uri="{FF2B5EF4-FFF2-40B4-BE49-F238E27FC236}">
                <a16:creationId xmlns:a16="http://schemas.microsoft.com/office/drawing/2014/main" id="{BCCE79D6-4BCA-46AD-A457-B8E5239E02A8}"/>
              </a:ext>
            </a:extLst>
          </p:cNvPr>
          <p:cNvSpPr/>
          <p:nvPr/>
        </p:nvSpPr>
        <p:spPr>
          <a:xfrm>
            <a:off x="7570040" y="3406527"/>
            <a:ext cx="1187450" cy="755650"/>
          </a:xfrm>
          <a:custGeom>
            <a:avLst/>
            <a:gdLst/>
            <a:ahLst/>
            <a:cxnLst/>
            <a:rect l="l" t="t" r="r" b="b"/>
            <a:pathLst>
              <a:path w="1187450" h="755650">
                <a:moveTo>
                  <a:pt x="0" y="0"/>
                </a:moveTo>
                <a:lnTo>
                  <a:pt x="0" y="755549"/>
                </a:lnTo>
                <a:lnTo>
                  <a:pt x="1187066" y="755549"/>
                </a:lnTo>
                <a:lnTo>
                  <a:pt x="1187066" y="0"/>
                </a:lnTo>
                <a:lnTo>
                  <a:pt x="0" y="0"/>
                </a:lnTo>
                <a:close/>
              </a:path>
            </a:pathLst>
          </a:custGeom>
          <a:ln w="190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15">
            <a:extLst>
              <a:ext uri="{FF2B5EF4-FFF2-40B4-BE49-F238E27FC236}">
                <a16:creationId xmlns:a16="http://schemas.microsoft.com/office/drawing/2014/main" id="{A78128B8-6730-41FA-A3DE-1A4B2C9594D9}"/>
              </a:ext>
            </a:extLst>
          </p:cNvPr>
          <p:cNvSpPr txBox="1"/>
          <p:nvPr/>
        </p:nvSpPr>
        <p:spPr>
          <a:xfrm>
            <a:off x="7682211" y="3669058"/>
            <a:ext cx="96266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0" dirty="0">
                <a:latin typeface="Calibri"/>
                <a:cs typeface="Calibri"/>
              </a:rPr>
              <a:t>Controller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0" name="object 16">
            <a:extLst>
              <a:ext uri="{FF2B5EF4-FFF2-40B4-BE49-F238E27FC236}">
                <a16:creationId xmlns:a16="http://schemas.microsoft.com/office/drawing/2014/main" id="{34900557-CF80-42CD-8A78-14E17737C9A9}"/>
              </a:ext>
            </a:extLst>
          </p:cNvPr>
          <p:cNvSpPr/>
          <p:nvPr/>
        </p:nvSpPr>
        <p:spPr>
          <a:xfrm>
            <a:off x="3683227" y="3784302"/>
            <a:ext cx="382270" cy="0"/>
          </a:xfrm>
          <a:custGeom>
            <a:avLst/>
            <a:gdLst/>
            <a:ahLst/>
            <a:cxnLst/>
            <a:rect l="l" t="t" r="r" b="b"/>
            <a:pathLst>
              <a:path w="382269">
                <a:moveTo>
                  <a:pt x="0" y="0"/>
                </a:moveTo>
                <a:lnTo>
                  <a:pt x="381726" y="0"/>
                </a:lnTo>
              </a:path>
            </a:pathLst>
          </a:custGeom>
          <a:ln w="380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17">
            <a:extLst>
              <a:ext uri="{FF2B5EF4-FFF2-40B4-BE49-F238E27FC236}">
                <a16:creationId xmlns:a16="http://schemas.microsoft.com/office/drawing/2014/main" id="{21CDAFD3-FE22-4B8D-A368-3550943E543A}"/>
              </a:ext>
            </a:extLst>
          </p:cNvPr>
          <p:cNvSpPr/>
          <p:nvPr/>
        </p:nvSpPr>
        <p:spPr>
          <a:xfrm>
            <a:off x="4046776" y="3713963"/>
            <a:ext cx="140970" cy="140970"/>
          </a:xfrm>
          <a:custGeom>
            <a:avLst/>
            <a:gdLst/>
            <a:ahLst/>
            <a:cxnLst/>
            <a:rect l="l" t="t" r="r" b="b"/>
            <a:pathLst>
              <a:path w="140969" h="140969">
                <a:moveTo>
                  <a:pt x="140677" y="70338"/>
                </a:moveTo>
                <a:lnTo>
                  <a:pt x="0" y="0"/>
                </a:lnTo>
                <a:lnTo>
                  <a:pt x="0" y="140677"/>
                </a:lnTo>
                <a:lnTo>
                  <a:pt x="140677" y="7033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18">
            <a:extLst>
              <a:ext uri="{FF2B5EF4-FFF2-40B4-BE49-F238E27FC236}">
                <a16:creationId xmlns:a16="http://schemas.microsoft.com/office/drawing/2014/main" id="{FAEF0EFD-20A0-4EE1-83E9-AA490139ECC9}"/>
              </a:ext>
            </a:extLst>
          </p:cNvPr>
          <p:cNvSpPr/>
          <p:nvPr/>
        </p:nvSpPr>
        <p:spPr>
          <a:xfrm>
            <a:off x="5374520" y="3784302"/>
            <a:ext cx="382270" cy="0"/>
          </a:xfrm>
          <a:custGeom>
            <a:avLst/>
            <a:gdLst/>
            <a:ahLst/>
            <a:cxnLst/>
            <a:rect l="l" t="t" r="r" b="b"/>
            <a:pathLst>
              <a:path w="382270">
                <a:moveTo>
                  <a:pt x="0" y="0"/>
                </a:moveTo>
                <a:lnTo>
                  <a:pt x="381726" y="0"/>
                </a:lnTo>
              </a:path>
            </a:pathLst>
          </a:custGeom>
          <a:ln w="380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19">
            <a:extLst>
              <a:ext uri="{FF2B5EF4-FFF2-40B4-BE49-F238E27FC236}">
                <a16:creationId xmlns:a16="http://schemas.microsoft.com/office/drawing/2014/main" id="{8A4A8811-9BB3-4122-A6AD-063DBB89E486}"/>
              </a:ext>
            </a:extLst>
          </p:cNvPr>
          <p:cNvSpPr/>
          <p:nvPr/>
        </p:nvSpPr>
        <p:spPr>
          <a:xfrm>
            <a:off x="5738069" y="3713963"/>
            <a:ext cx="140970" cy="140970"/>
          </a:xfrm>
          <a:custGeom>
            <a:avLst/>
            <a:gdLst/>
            <a:ahLst/>
            <a:cxnLst/>
            <a:rect l="l" t="t" r="r" b="b"/>
            <a:pathLst>
              <a:path w="140970" h="140969">
                <a:moveTo>
                  <a:pt x="140677" y="70338"/>
                </a:moveTo>
                <a:lnTo>
                  <a:pt x="0" y="0"/>
                </a:lnTo>
                <a:lnTo>
                  <a:pt x="0" y="140677"/>
                </a:lnTo>
                <a:lnTo>
                  <a:pt x="140677" y="7033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20">
            <a:extLst>
              <a:ext uri="{FF2B5EF4-FFF2-40B4-BE49-F238E27FC236}">
                <a16:creationId xmlns:a16="http://schemas.microsoft.com/office/drawing/2014/main" id="{221FC923-89EA-4F03-B461-FED53F46347A}"/>
              </a:ext>
            </a:extLst>
          </p:cNvPr>
          <p:cNvSpPr/>
          <p:nvPr/>
        </p:nvSpPr>
        <p:spPr>
          <a:xfrm>
            <a:off x="7065813" y="3784302"/>
            <a:ext cx="381000" cy="0"/>
          </a:xfrm>
          <a:custGeom>
            <a:avLst/>
            <a:gdLst/>
            <a:ahLst/>
            <a:cxnLst/>
            <a:rect l="l" t="t" r="r" b="b"/>
            <a:pathLst>
              <a:path w="381000">
                <a:moveTo>
                  <a:pt x="0" y="0"/>
                </a:moveTo>
                <a:lnTo>
                  <a:pt x="380936" y="0"/>
                </a:lnTo>
              </a:path>
            </a:pathLst>
          </a:custGeom>
          <a:ln w="380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21">
            <a:extLst>
              <a:ext uri="{FF2B5EF4-FFF2-40B4-BE49-F238E27FC236}">
                <a16:creationId xmlns:a16="http://schemas.microsoft.com/office/drawing/2014/main" id="{6B604138-30D2-4E0C-BC53-153A6AE61E9C}"/>
              </a:ext>
            </a:extLst>
          </p:cNvPr>
          <p:cNvSpPr/>
          <p:nvPr/>
        </p:nvSpPr>
        <p:spPr>
          <a:xfrm>
            <a:off x="7429362" y="3713963"/>
            <a:ext cx="140970" cy="140970"/>
          </a:xfrm>
          <a:custGeom>
            <a:avLst/>
            <a:gdLst/>
            <a:ahLst/>
            <a:cxnLst/>
            <a:rect l="l" t="t" r="r" b="b"/>
            <a:pathLst>
              <a:path w="140970" h="140969">
                <a:moveTo>
                  <a:pt x="140677" y="70338"/>
                </a:moveTo>
                <a:lnTo>
                  <a:pt x="0" y="0"/>
                </a:lnTo>
                <a:lnTo>
                  <a:pt x="0" y="140677"/>
                </a:lnTo>
                <a:lnTo>
                  <a:pt x="140677" y="7033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23">
            <a:extLst>
              <a:ext uri="{FF2B5EF4-FFF2-40B4-BE49-F238E27FC236}">
                <a16:creationId xmlns:a16="http://schemas.microsoft.com/office/drawing/2014/main" id="{D9A55E48-9774-4299-9510-6B636460F847}"/>
              </a:ext>
            </a:extLst>
          </p:cNvPr>
          <p:cNvSpPr txBox="1"/>
          <p:nvPr/>
        </p:nvSpPr>
        <p:spPr>
          <a:xfrm>
            <a:off x="9409187" y="2755157"/>
            <a:ext cx="477520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Cambria Math"/>
                <a:cs typeface="Cambria Math"/>
              </a:rPr>
              <a:t>u[k]</a:t>
            </a:r>
            <a:endParaRPr sz="2000">
              <a:latin typeface="Cambria Math"/>
              <a:cs typeface="Cambria Math"/>
            </a:endParaRPr>
          </a:p>
        </p:txBody>
      </p:sp>
      <p:sp>
        <p:nvSpPr>
          <p:cNvPr id="51" name="object 40">
            <a:extLst>
              <a:ext uri="{FF2B5EF4-FFF2-40B4-BE49-F238E27FC236}">
                <a16:creationId xmlns:a16="http://schemas.microsoft.com/office/drawing/2014/main" id="{D49AE4FB-4BCB-41E0-A92A-21B278A15BD5}"/>
              </a:ext>
            </a:extLst>
          </p:cNvPr>
          <p:cNvSpPr/>
          <p:nvPr/>
        </p:nvSpPr>
        <p:spPr>
          <a:xfrm>
            <a:off x="5063132" y="1144620"/>
            <a:ext cx="1673225" cy="755650"/>
          </a:xfrm>
          <a:custGeom>
            <a:avLst/>
            <a:gdLst/>
            <a:ahLst/>
            <a:cxnLst/>
            <a:rect l="l" t="t" r="r" b="b"/>
            <a:pathLst>
              <a:path w="1673225" h="755650">
                <a:moveTo>
                  <a:pt x="0" y="0"/>
                </a:moveTo>
                <a:lnTo>
                  <a:pt x="0" y="755549"/>
                </a:lnTo>
                <a:lnTo>
                  <a:pt x="1673115" y="755549"/>
                </a:lnTo>
                <a:lnTo>
                  <a:pt x="1673115" y="0"/>
                </a:lnTo>
                <a:lnTo>
                  <a:pt x="0" y="0"/>
                </a:lnTo>
                <a:close/>
              </a:path>
            </a:pathLst>
          </a:custGeom>
          <a:solidFill>
            <a:srgbClr val="F7CB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41">
            <a:extLst>
              <a:ext uri="{FF2B5EF4-FFF2-40B4-BE49-F238E27FC236}">
                <a16:creationId xmlns:a16="http://schemas.microsoft.com/office/drawing/2014/main" id="{572D2C04-36AA-46DB-A50E-D91375760B5C}"/>
              </a:ext>
            </a:extLst>
          </p:cNvPr>
          <p:cNvSpPr/>
          <p:nvPr/>
        </p:nvSpPr>
        <p:spPr>
          <a:xfrm>
            <a:off x="5063132" y="1144620"/>
            <a:ext cx="1673225" cy="755650"/>
          </a:xfrm>
          <a:custGeom>
            <a:avLst/>
            <a:gdLst/>
            <a:ahLst/>
            <a:cxnLst/>
            <a:rect l="l" t="t" r="r" b="b"/>
            <a:pathLst>
              <a:path w="1673225" h="755650">
                <a:moveTo>
                  <a:pt x="0" y="0"/>
                </a:moveTo>
                <a:lnTo>
                  <a:pt x="0" y="755549"/>
                </a:lnTo>
                <a:lnTo>
                  <a:pt x="1673115" y="755549"/>
                </a:lnTo>
                <a:lnTo>
                  <a:pt x="1673115" y="0"/>
                </a:lnTo>
                <a:lnTo>
                  <a:pt x="0" y="0"/>
                </a:lnTo>
                <a:close/>
              </a:path>
            </a:pathLst>
          </a:custGeom>
          <a:ln w="190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42">
            <a:extLst>
              <a:ext uri="{FF2B5EF4-FFF2-40B4-BE49-F238E27FC236}">
                <a16:creationId xmlns:a16="http://schemas.microsoft.com/office/drawing/2014/main" id="{CAD1B1C3-3EE1-4C0C-BEE7-4B8664D7C07F}"/>
              </a:ext>
            </a:extLst>
          </p:cNvPr>
          <p:cNvSpPr txBox="1"/>
          <p:nvPr/>
        </p:nvSpPr>
        <p:spPr>
          <a:xfrm>
            <a:off x="4183042" y="1407152"/>
            <a:ext cx="3535679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95250" algn="ctr">
              <a:lnSpc>
                <a:spcPct val="100000"/>
              </a:lnSpc>
            </a:pPr>
            <a:r>
              <a:rPr sz="1800" spc="-10" dirty="0">
                <a:latin typeface="Calibri"/>
                <a:cs typeface="Calibri"/>
              </a:rPr>
              <a:t>Plant/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System</a:t>
            </a:r>
            <a:endParaRPr sz="1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8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800" b="1" spc="-10" dirty="0">
                <a:latin typeface="Calibri"/>
                <a:cs typeface="Calibri"/>
              </a:rPr>
              <a:t>Physics Simulation Engi</a:t>
            </a:r>
            <a:r>
              <a:rPr sz="1800" b="1" spc="-15" dirty="0">
                <a:latin typeface="Calibri"/>
                <a:cs typeface="Calibri"/>
              </a:rPr>
              <a:t>n</a:t>
            </a:r>
            <a:r>
              <a:rPr sz="1800" b="1" spc="-10" dirty="0">
                <a:latin typeface="Calibri"/>
                <a:cs typeface="Calibri"/>
              </a:rPr>
              <a:t>e</a:t>
            </a:r>
            <a:r>
              <a:rPr sz="1800" b="1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+</a:t>
            </a:r>
            <a:r>
              <a:rPr sz="1800" b="1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Ac</a:t>
            </a:r>
            <a:r>
              <a:rPr sz="1800" b="1" spc="-20" dirty="0">
                <a:latin typeface="Calibri"/>
                <a:cs typeface="Calibri"/>
              </a:rPr>
              <a:t>t</a:t>
            </a:r>
            <a:r>
              <a:rPr sz="1800" b="1" spc="-10" dirty="0">
                <a:latin typeface="Calibri"/>
                <a:cs typeface="Calibri"/>
              </a:rPr>
              <a:t>uation</a:t>
            </a:r>
            <a:endParaRPr sz="1800" b="1" dirty="0">
              <a:latin typeface="Calibri"/>
              <a:cs typeface="Calibri"/>
            </a:endParaRPr>
          </a:p>
        </p:txBody>
      </p:sp>
      <p:sp>
        <p:nvSpPr>
          <p:cNvPr id="54" name="object 49">
            <a:extLst>
              <a:ext uri="{FF2B5EF4-FFF2-40B4-BE49-F238E27FC236}">
                <a16:creationId xmlns:a16="http://schemas.microsoft.com/office/drawing/2014/main" id="{08641668-62B9-4FD5-BA9E-C6B345631B15}"/>
              </a:ext>
            </a:extLst>
          </p:cNvPr>
          <p:cNvSpPr txBox="1"/>
          <p:nvPr/>
        </p:nvSpPr>
        <p:spPr>
          <a:xfrm>
            <a:off x="2706513" y="2433765"/>
            <a:ext cx="654685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image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5" name="object 50">
            <a:extLst>
              <a:ext uri="{FF2B5EF4-FFF2-40B4-BE49-F238E27FC236}">
                <a16:creationId xmlns:a16="http://schemas.microsoft.com/office/drawing/2014/main" id="{0D098AFC-6ADF-4802-A5E3-341790D5E39F}"/>
              </a:ext>
            </a:extLst>
          </p:cNvPr>
          <p:cNvSpPr txBox="1"/>
          <p:nvPr/>
        </p:nvSpPr>
        <p:spPr>
          <a:xfrm>
            <a:off x="2258965" y="2731503"/>
            <a:ext cx="1549400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containing x[k]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6" name="object 51">
            <a:extLst>
              <a:ext uri="{FF2B5EF4-FFF2-40B4-BE49-F238E27FC236}">
                <a16:creationId xmlns:a16="http://schemas.microsoft.com/office/drawing/2014/main" id="{20C7CD92-CB53-4963-96C0-653FAC259E3E}"/>
              </a:ext>
            </a:extLst>
          </p:cNvPr>
          <p:cNvSpPr/>
          <p:nvPr/>
        </p:nvSpPr>
        <p:spPr>
          <a:xfrm>
            <a:off x="3323630" y="3026381"/>
            <a:ext cx="511809" cy="560705"/>
          </a:xfrm>
          <a:custGeom>
            <a:avLst/>
            <a:gdLst/>
            <a:ahLst/>
            <a:cxnLst/>
            <a:rect l="l" t="t" r="r" b="b"/>
            <a:pathLst>
              <a:path w="511810" h="560705">
                <a:moveTo>
                  <a:pt x="0" y="0"/>
                </a:moveTo>
                <a:lnTo>
                  <a:pt x="70338" y="7903"/>
                </a:lnTo>
                <a:lnTo>
                  <a:pt x="0" y="0"/>
                </a:lnTo>
                <a:lnTo>
                  <a:pt x="37989" y="1770"/>
                </a:lnTo>
                <a:lnTo>
                  <a:pt x="111838" y="15585"/>
                </a:lnTo>
                <a:lnTo>
                  <a:pt x="182144" y="42319"/>
                </a:lnTo>
                <a:lnTo>
                  <a:pt x="248065" y="81038"/>
                </a:lnTo>
                <a:lnTo>
                  <a:pt x="279117" y="104600"/>
                </a:lnTo>
                <a:lnTo>
                  <a:pt x="308755" y="130809"/>
                </a:lnTo>
                <a:lnTo>
                  <a:pt x="336875" y="159546"/>
                </a:lnTo>
                <a:lnTo>
                  <a:pt x="363371" y="190696"/>
                </a:lnTo>
                <a:lnTo>
                  <a:pt x="388137" y="224142"/>
                </a:lnTo>
                <a:lnTo>
                  <a:pt x="411068" y="259766"/>
                </a:lnTo>
                <a:lnTo>
                  <a:pt x="432058" y="297453"/>
                </a:lnTo>
                <a:lnTo>
                  <a:pt x="451003" y="337085"/>
                </a:lnTo>
                <a:lnTo>
                  <a:pt x="467795" y="378546"/>
                </a:lnTo>
                <a:lnTo>
                  <a:pt x="482331" y="421718"/>
                </a:lnTo>
                <a:lnTo>
                  <a:pt x="494504" y="466486"/>
                </a:lnTo>
                <a:lnTo>
                  <a:pt x="504208" y="512732"/>
                </a:lnTo>
                <a:lnTo>
                  <a:pt x="511339" y="560339"/>
                </a:lnTo>
              </a:path>
            </a:pathLst>
          </a:custGeom>
          <a:ln w="190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2">
            <a:extLst>
              <a:ext uri="{FF2B5EF4-FFF2-40B4-BE49-F238E27FC236}">
                <a16:creationId xmlns:a16="http://schemas.microsoft.com/office/drawing/2014/main" id="{ABC2E0DC-2880-4AFF-88A4-D48F69D62C27}"/>
              </a:ext>
            </a:extLst>
          </p:cNvPr>
          <p:cNvSpPr/>
          <p:nvPr/>
        </p:nvSpPr>
        <p:spPr>
          <a:xfrm>
            <a:off x="3783599" y="3580398"/>
            <a:ext cx="102235" cy="105410"/>
          </a:xfrm>
          <a:custGeom>
            <a:avLst/>
            <a:gdLst/>
            <a:ahLst/>
            <a:cxnLst/>
            <a:rect l="l" t="t" r="r" b="b"/>
            <a:pathLst>
              <a:path w="102235" h="105410">
                <a:moveTo>
                  <a:pt x="101951" y="0"/>
                </a:moveTo>
                <a:lnTo>
                  <a:pt x="0" y="6322"/>
                </a:lnTo>
                <a:lnTo>
                  <a:pt x="56903" y="105113"/>
                </a:lnTo>
                <a:lnTo>
                  <a:pt x="10195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bk object 17">
            <a:extLst>
              <a:ext uri="{FF2B5EF4-FFF2-40B4-BE49-F238E27FC236}">
                <a16:creationId xmlns:a16="http://schemas.microsoft.com/office/drawing/2014/main" id="{41830C03-952F-451E-8C9A-F3CBF3C318AE}"/>
              </a:ext>
            </a:extLst>
          </p:cNvPr>
          <p:cNvSpPr/>
          <p:nvPr/>
        </p:nvSpPr>
        <p:spPr>
          <a:xfrm>
            <a:off x="3935340" y="3034557"/>
            <a:ext cx="5038090" cy="1739532"/>
          </a:xfrm>
          <a:custGeom>
            <a:avLst/>
            <a:gdLst/>
            <a:ahLst/>
            <a:cxnLst/>
            <a:rect l="l" t="t" r="r" b="b"/>
            <a:pathLst>
              <a:path w="5038090" h="2266950">
                <a:moveTo>
                  <a:pt x="0" y="2266648"/>
                </a:moveTo>
                <a:lnTo>
                  <a:pt x="5037524" y="2266648"/>
                </a:lnTo>
                <a:lnTo>
                  <a:pt x="5037524" y="0"/>
                </a:lnTo>
                <a:lnTo>
                  <a:pt x="0" y="0"/>
                </a:lnTo>
                <a:lnTo>
                  <a:pt x="0" y="2266648"/>
                </a:lnTo>
                <a:close/>
              </a:path>
            </a:pathLst>
          </a:custGeom>
          <a:ln w="19046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bk object 21">
            <a:extLst>
              <a:ext uri="{FF2B5EF4-FFF2-40B4-BE49-F238E27FC236}">
                <a16:creationId xmlns:a16="http://schemas.microsoft.com/office/drawing/2014/main" id="{72E365E7-0670-4016-B7C3-ED50C85D82D1}"/>
              </a:ext>
            </a:extLst>
          </p:cNvPr>
          <p:cNvSpPr/>
          <p:nvPr/>
        </p:nvSpPr>
        <p:spPr>
          <a:xfrm>
            <a:off x="4187454" y="3406527"/>
            <a:ext cx="1187450" cy="755650"/>
          </a:xfrm>
          <a:custGeom>
            <a:avLst/>
            <a:gdLst/>
            <a:ahLst/>
            <a:cxnLst/>
            <a:rect l="l" t="t" r="r" b="b"/>
            <a:pathLst>
              <a:path w="1187450" h="755650">
                <a:moveTo>
                  <a:pt x="0" y="0"/>
                </a:moveTo>
                <a:lnTo>
                  <a:pt x="0" y="755549"/>
                </a:lnTo>
                <a:lnTo>
                  <a:pt x="1187066" y="755549"/>
                </a:lnTo>
                <a:lnTo>
                  <a:pt x="1187066" y="0"/>
                </a:lnTo>
                <a:lnTo>
                  <a:pt x="0" y="0"/>
                </a:lnTo>
                <a:close/>
              </a:path>
            </a:pathLst>
          </a:custGeom>
          <a:ln w="190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bk object 19">
            <a:extLst>
              <a:ext uri="{FF2B5EF4-FFF2-40B4-BE49-F238E27FC236}">
                <a16:creationId xmlns:a16="http://schemas.microsoft.com/office/drawing/2014/main" id="{71F8BB72-9D90-4C62-B040-BB7EA93EC528}"/>
              </a:ext>
            </a:extLst>
          </p:cNvPr>
          <p:cNvSpPr/>
          <p:nvPr/>
        </p:nvSpPr>
        <p:spPr>
          <a:xfrm>
            <a:off x="4048357" y="3250833"/>
            <a:ext cx="3130550" cy="1076960"/>
          </a:xfrm>
          <a:custGeom>
            <a:avLst/>
            <a:gdLst/>
            <a:ahLst/>
            <a:cxnLst/>
            <a:rect l="l" t="t" r="r" b="b"/>
            <a:pathLst>
              <a:path w="3130550" h="1076960">
                <a:moveTo>
                  <a:pt x="0" y="0"/>
                </a:moveTo>
                <a:lnTo>
                  <a:pt x="0" y="1076421"/>
                </a:lnTo>
                <a:lnTo>
                  <a:pt x="3130472" y="1076421"/>
                </a:lnTo>
                <a:lnTo>
                  <a:pt x="3130472" y="0"/>
                </a:lnTo>
                <a:lnTo>
                  <a:pt x="0" y="0"/>
                </a:lnTo>
                <a:close/>
              </a:path>
            </a:pathLst>
          </a:custGeom>
          <a:ln w="190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019657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ular Callout 21">
            <a:extLst>
              <a:ext uri="{FF2B5EF4-FFF2-40B4-BE49-F238E27FC236}">
                <a16:creationId xmlns:a16="http://schemas.microsoft.com/office/drawing/2014/main" id="{694391E1-6A86-4CEB-97F6-19D330C37EA8}"/>
              </a:ext>
            </a:extLst>
          </p:cNvPr>
          <p:cNvSpPr/>
          <p:nvPr/>
        </p:nvSpPr>
        <p:spPr>
          <a:xfrm rot="5400000">
            <a:off x="7783807" y="3748354"/>
            <a:ext cx="2098196" cy="2697416"/>
          </a:xfrm>
          <a:prstGeom prst="wedgeRoundRectCallout">
            <a:avLst>
              <a:gd name="adj1" fmla="val 22026"/>
              <a:gd name="adj2" fmla="val 57676"/>
              <a:gd name="adj3" fmla="val 16667"/>
            </a:avLst>
          </a:prstGeom>
          <a:solidFill>
            <a:srgbClr val="D8D8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754917-88EC-41AE-B505-CB81F27A6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/>
              <a:t>IMACS: Software-in-the-Loop simulator</a:t>
            </a:r>
            <a:endParaRPr lang="nl-NL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B79AEF-5837-4A0D-A9B6-D49AB230C7A1}"/>
              </a:ext>
            </a:extLst>
          </p:cNvPr>
          <p:cNvSpPr txBox="1"/>
          <p:nvPr/>
        </p:nvSpPr>
        <p:spPr>
          <a:xfrm>
            <a:off x="740781" y="6382557"/>
            <a:ext cx="480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http://www.es.ele.tue.nl/cps/automotive/#imacs</a:t>
            </a:r>
            <a:endParaRPr lang="nl-NL" dirty="0"/>
          </a:p>
        </p:txBody>
      </p:sp>
      <p:pic>
        <p:nvPicPr>
          <p:cNvPr id="6" name="Picture 2" descr="ç¸å³å¾ç">
            <a:extLst>
              <a:ext uri="{FF2B5EF4-FFF2-40B4-BE49-F238E27FC236}">
                <a16:creationId xmlns:a16="http://schemas.microsoft.com/office/drawing/2014/main" id="{1AD4FC00-CDF1-4966-B71B-40957DFC4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045" y="1130353"/>
            <a:ext cx="1467059" cy="1100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353E195-77CA-4EB9-A812-7E10F42C83C0}"/>
              </a:ext>
            </a:extLst>
          </p:cNvPr>
          <p:cNvCxnSpPr/>
          <p:nvPr/>
        </p:nvCxnSpPr>
        <p:spPr>
          <a:xfrm>
            <a:off x="4412938" y="1706327"/>
            <a:ext cx="1304618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5863DFE-FF83-4E07-9915-DFA121C943B3}"/>
              </a:ext>
            </a:extLst>
          </p:cNvPr>
          <p:cNvSpPr txBox="1"/>
          <p:nvPr/>
        </p:nvSpPr>
        <p:spPr>
          <a:xfrm>
            <a:off x="4546349" y="1738306"/>
            <a:ext cx="827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nl-NL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mport</a:t>
            </a:r>
            <a:endParaRPr lang="nl-N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“v-rep”的图片搜索结果">
            <a:extLst>
              <a:ext uri="{FF2B5EF4-FFF2-40B4-BE49-F238E27FC236}">
                <a16:creationId xmlns:a16="http://schemas.microsoft.com/office/drawing/2014/main" id="{49C78808-F0C6-4DA7-A4BA-C21464A27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230" y="1448538"/>
            <a:ext cx="1331547" cy="1051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“matlab”的图片搜索结果">
            <a:extLst>
              <a:ext uri="{FF2B5EF4-FFF2-40B4-BE49-F238E27FC236}">
                <a16:creationId xmlns:a16="http://schemas.microsoft.com/office/drawing/2014/main" id="{D364CFC4-FF62-4CEC-8B54-F8C847E54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539" y="5174205"/>
            <a:ext cx="1301584" cy="7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3">
            <a:extLst>
              <a:ext uri="{FF2B5EF4-FFF2-40B4-BE49-F238E27FC236}">
                <a16:creationId xmlns:a16="http://schemas.microsoft.com/office/drawing/2014/main" id="{C7237A17-0FBB-4DFC-B542-B648656EA0BA}"/>
              </a:ext>
            </a:extLst>
          </p:cNvPr>
          <p:cNvSpPr/>
          <p:nvPr/>
        </p:nvSpPr>
        <p:spPr>
          <a:xfrm>
            <a:off x="5597824" y="4832084"/>
            <a:ext cx="1801014" cy="100673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4">
            <a:extLst>
              <a:ext uri="{FF2B5EF4-FFF2-40B4-BE49-F238E27FC236}">
                <a16:creationId xmlns:a16="http://schemas.microsoft.com/office/drawing/2014/main" id="{519C183D-3C93-4377-B19A-6D0481E8A2D4}"/>
              </a:ext>
            </a:extLst>
          </p:cNvPr>
          <p:cNvSpPr/>
          <p:nvPr/>
        </p:nvSpPr>
        <p:spPr>
          <a:xfrm>
            <a:off x="5762065" y="1208381"/>
            <a:ext cx="1551877" cy="153223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0748A35-5DC3-45E8-A416-8E83E0371A0C}"/>
              </a:ext>
            </a:extLst>
          </p:cNvPr>
          <p:cNvCxnSpPr/>
          <p:nvPr/>
        </p:nvCxnSpPr>
        <p:spPr>
          <a:xfrm flipH="1" flipV="1">
            <a:off x="6997658" y="2845187"/>
            <a:ext cx="5946" cy="188967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139E9FF-8469-4972-B21C-BC431E02267B}"/>
              </a:ext>
            </a:extLst>
          </p:cNvPr>
          <p:cNvCxnSpPr/>
          <p:nvPr/>
        </p:nvCxnSpPr>
        <p:spPr>
          <a:xfrm>
            <a:off x="6012358" y="2845186"/>
            <a:ext cx="0" cy="188967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DB44FC71-BEBB-48C1-AB2C-D84D72B32F09}"/>
              </a:ext>
            </a:extLst>
          </p:cNvPr>
          <p:cNvSpPr/>
          <p:nvPr/>
        </p:nvSpPr>
        <p:spPr>
          <a:xfrm>
            <a:off x="6997658" y="3427525"/>
            <a:ext cx="18882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Control </a:t>
            </a:r>
            <a:r>
              <a:rPr lang="nl-NL" altLang="zh-CN" sz="1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Inputs</a:t>
            </a:r>
            <a:br>
              <a:rPr lang="nl-NL" sz="1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nl-NL" sz="1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(V</a:t>
            </a:r>
            <a:r>
              <a:rPr lang="nl-NL" altLang="zh-CN" sz="1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ehicle Actuation)</a:t>
            </a:r>
            <a:endParaRPr lang="nl-NL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931BF6-96B2-444F-AAA2-782D3B3488C0}"/>
              </a:ext>
            </a:extLst>
          </p:cNvPr>
          <p:cNvSpPr txBox="1"/>
          <p:nvPr/>
        </p:nvSpPr>
        <p:spPr>
          <a:xfrm>
            <a:off x="6024951" y="3426434"/>
            <a:ext cx="675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Sensor </a:t>
            </a:r>
            <a:br>
              <a:rPr lang="nl-NL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l-NL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Inputs</a:t>
            </a:r>
            <a:endParaRPr lang="nl-N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663C82F-AD5C-4F64-8714-719C36AB2702}"/>
              </a:ext>
            </a:extLst>
          </p:cNvPr>
          <p:cNvSpPr txBox="1"/>
          <p:nvPr/>
        </p:nvSpPr>
        <p:spPr>
          <a:xfrm>
            <a:off x="6048647" y="2757722"/>
            <a:ext cx="904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Server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3017EA1-DFA3-4CE3-9064-01A2C447A8B0}"/>
              </a:ext>
            </a:extLst>
          </p:cNvPr>
          <p:cNvSpPr txBox="1"/>
          <p:nvPr/>
        </p:nvSpPr>
        <p:spPr>
          <a:xfrm>
            <a:off x="6138444" y="5838816"/>
            <a:ext cx="799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Client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772AE8E-F70C-4AC9-9810-5016EAB28AF9}"/>
              </a:ext>
            </a:extLst>
          </p:cNvPr>
          <p:cNvCxnSpPr>
            <a:cxnSpLocks/>
            <a:endCxn id="21" idx="0"/>
          </p:cNvCxnSpPr>
          <p:nvPr/>
        </p:nvCxnSpPr>
        <p:spPr>
          <a:xfrm>
            <a:off x="8832905" y="3730652"/>
            <a:ext cx="0" cy="40132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0EF4462F-D5D2-4EA7-B4B9-DDED9A788631}"/>
              </a:ext>
            </a:extLst>
          </p:cNvPr>
          <p:cNvSpPr/>
          <p:nvPr/>
        </p:nvSpPr>
        <p:spPr>
          <a:xfrm>
            <a:off x="7702739" y="4131976"/>
            <a:ext cx="2260332" cy="333515"/>
          </a:xfrm>
          <a:prstGeom prst="rect">
            <a:avLst/>
          </a:prstGeom>
          <a:solidFill>
            <a:srgbClr val="4672C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ISP</a:t>
            </a:r>
            <a:endParaRPr lang="nl-N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C8F1E8D-F98E-4F7B-822E-5153C7176747}"/>
              </a:ext>
            </a:extLst>
          </p:cNvPr>
          <p:cNvSpPr/>
          <p:nvPr/>
        </p:nvSpPr>
        <p:spPr>
          <a:xfrm>
            <a:off x="7702739" y="5634396"/>
            <a:ext cx="2260332" cy="345946"/>
          </a:xfrm>
          <a:prstGeom prst="rect">
            <a:avLst/>
          </a:prstGeom>
          <a:solidFill>
            <a:srgbClr val="D6DCE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Controller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1267E5B-F6DC-43B4-BA7D-3B1046E87FD1}"/>
              </a:ext>
            </a:extLst>
          </p:cNvPr>
          <p:cNvCxnSpPr>
            <a:cxnSpLocks/>
            <a:stCxn id="21" idx="2"/>
            <a:endCxn id="38" idx="0"/>
          </p:cNvCxnSpPr>
          <p:nvPr/>
        </p:nvCxnSpPr>
        <p:spPr>
          <a:xfrm>
            <a:off x="8832905" y="4465491"/>
            <a:ext cx="0" cy="41769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6811A4C-6AA7-4B1D-9D99-700D04C73166}"/>
              </a:ext>
            </a:extLst>
          </p:cNvPr>
          <p:cNvCxnSpPr>
            <a:cxnSpLocks/>
            <a:stCxn id="22" idx="2"/>
            <a:endCxn id="26" idx="1"/>
          </p:cNvCxnSpPr>
          <p:nvPr/>
        </p:nvCxnSpPr>
        <p:spPr>
          <a:xfrm>
            <a:off x="8832905" y="5980342"/>
            <a:ext cx="0" cy="44838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502023DF-09AD-48CB-8474-20F86F5B3311}"/>
              </a:ext>
            </a:extLst>
          </p:cNvPr>
          <p:cNvSpPr txBox="1"/>
          <p:nvPr/>
        </p:nvSpPr>
        <p:spPr>
          <a:xfrm>
            <a:off x="8831049" y="3642934"/>
            <a:ext cx="1463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V-REP image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96E98BF-5923-4367-8066-48AF804F95D1}"/>
              </a:ext>
            </a:extLst>
          </p:cNvPr>
          <p:cNvSpPr txBox="1"/>
          <p:nvPr/>
        </p:nvSpPr>
        <p:spPr>
          <a:xfrm>
            <a:off x="8832905" y="6105558"/>
            <a:ext cx="1552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Output: </a:t>
            </a:r>
            <a:r>
              <a:rPr lang="nl-NL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update </a:t>
            </a:r>
            <a:r>
              <a:rPr lang="nl-NL" altLang="zh-CN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control</a:t>
            </a:r>
            <a:r>
              <a:rPr lang="nl-NL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inputs</a:t>
            </a:r>
            <a:endParaRPr lang="nl-N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ounded Rectangular Callout 30">
            <a:extLst>
              <a:ext uri="{FF2B5EF4-FFF2-40B4-BE49-F238E27FC236}">
                <a16:creationId xmlns:a16="http://schemas.microsoft.com/office/drawing/2014/main" id="{E8B5AF21-1043-49BE-BC43-34C11980043F}"/>
              </a:ext>
            </a:extLst>
          </p:cNvPr>
          <p:cNvSpPr/>
          <p:nvPr/>
        </p:nvSpPr>
        <p:spPr>
          <a:xfrm rot="5400000">
            <a:off x="7828520" y="932823"/>
            <a:ext cx="2077535" cy="2628651"/>
          </a:xfrm>
          <a:prstGeom prst="wedgeRoundRectCallout">
            <a:avLst>
              <a:gd name="adj1" fmla="val -22125"/>
              <a:gd name="adj2" fmla="val 6045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9090226-7393-41DD-AEBA-87EB55DCA5CE}"/>
              </a:ext>
            </a:extLst>
          </p:cNvPr>
          <p:cNvSpPr txBox="1"/>
          <p:nvPr/>
        </p:nvSpPr>
        <p:spPr>
          <a:xfrm>
            <a:off x="7641291" y="1189084"/>
            <a:ext cx="2453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Simulation Environment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3B39876-9BC2-4DA4-932F-F9808C06FA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291" y="1558416"/>
            <a:ext cx="2453954" cy="1561607"/>
          </a:xfrm>
          <a:prstGeom prst="rect">
            <a:avLst/>
          </a:prstGeom>
        </p:spPr>
      </p:pic>
      <p:sp>
        <p:nvSpPr>
          <p:cNvPr id="30" name="Rounded Rectangle 35">
            <a:extLst>
              <a:ext uri="{FF2B5EF4-FFF2-40B4-BE49-F238E27FC236}">
                <a16:creationId xmlns:a16="http://schemas.microsoft.com/office/drawing/2014/main" id="{08A493C4-28C3-4DF6-AF6C-1CD05E30B326}"/>
              </a:ext>
            </a:extLst>
          </p:cNvPr>
          <p:cNvSpPr/>
          <p:nvPr/>
        </p:nvSpPr>
        <p:spPr>
          <a:xfrm>
            <a:off x="2512895" y="1233728"/>
            <a:ext cx="1853480" cy="87391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ounded Rectangular Callout 36">
            <a:extLst>
              <a:ext uri="{FF2B5EF4-FFF2-40B4-BE49-F238E27FC236}">
                <a16:creationId xmlns:a16="http://schemas.microsoft.com/office/drawing/2014/main" id="{291CB388-DE27-4794-B9D1-DC7AF83D5DFD}"/>
              </a:ext>
            </a:extLst>
          </p:cNvPr>
          <p:cNvSpPr/>
          <p:nvPr/>
        </p:nvSpPr>
        <p:spPr>
          <a:xfrm rot="5400000">
            <a:off x="2661471" y="2003775"/>
            <a:ext cx="1786824" cy="2083977"/>
          </a:xfrm>
          <a:prstGeom prst="wedgeRoundRectCallout">
            <a:avLst>
              <a:gd name="adj1" fmla="val -61622"/>
              <a:gd name="adj2" fmla="val 19508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FA5093A-42A3-437B-A817-5AF7F11AEDFF}"/>
              </a:ext>
            </a:extLst>
          </p:cNvPr>
          <p:cNvSpPr txBox="1"/>
          <p:nvPr/>
        </p:nvSpPr>
        <p:spPr>
          <a:xfrm>
            <a:off x="2702342" y="2155540"/>
            <a:ext cx="1665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nl-NL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ighway model</a:t>
            </a:r>
            <a:endParaRPr lang="nl-N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ACFCF23-61FB-4587-A9A7-436E9134699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245" y="2512447"/>
            <a:ext cx="1949026" cy="127743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1A160F7-D306-4DD1-9C87-EB2A93AB83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549" y="4170971"/>
            <a:ext cx="2940384" cy="2209347"/>
          </a:xfrm>
          <a:prstGeom prst="rect">
            <a:avLst/>
          </a:prstGeom>
        </p:spPr>
      </p:pic>
      <p:sp>
        <p:nvSpPr>
          <p:cNvPr id="35" name="Rounded Rectangular Callout 40">
            <a:extLst>
              <a:ext uri="{FF2B5EF4-FFF2-40B4-BE49-F238E27FC236}">
                <a16:creationId xmlns:a16="http://schemas.microsoft.com/office/drawing/2014/main" id="{CEC477FE-9541-430D-A85E-CB43FFCBD4D4}"/>
              </a:ext>
            </a:extLst>
          </p:cNvPr>
          <p:cNvSpPr/>
          <p:nvPr/>
        </p:nvSpPr>
        <p:spPr>
          <a:xfrm rot="16200000">
            <a:off x="2808716" y="3752140"/>
            <a:ext cx="2332356" cy="2923999"/>
          </a:xfrm>
          <a:prstGeom prst="wedgeRoundRectCallout">
            <a:avLst>
              <a:gd name="adj1" fmla="val 13285"/>
              <a:gd name="adj2" fmla="val 56831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EC8CC0D-D61C-42EB-8AAD-361E861DCEFF}"/>
              </a:ext>
            </a:extLst>
          </p:cNvPr>
          <p:cNvSpPr txBox="1"/>
          <p:nvPr/>
        </p:nvSpPr>
        <p:spPr>
          <a:xfrm>
            <a:off x="2934333" y="4015867"/>
            <a:ext cx="2188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Control Performance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BB10653-55AB-462F-B39E-2A08F485F7ED}"/>
              </a:ext>
            </a:extLst>
          </p:cNvPr>
          <p:cNvSpPr txBox="1"/>
          <p:nvPr/>
        </p:nvSpPr>
        <p:spPr>
          <a:xfrm>
            <a:off x="6098772" y="4901489"/>
            <a:ext cx="7991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C++ /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7546021-A8FF-4FC8-925A-53873A5D3901}"/>
              </a:ext>
            </a:extLst>
          </p:cNvPr>
          <p:cNvSpPr/>
          <p:nvPr/>
        </p:nvSpPr>
        <p:spPr>
          <a:xfrm>
            <a:off x="7702739" y="4883186"/>
            <a:ext cx="2260332" cy="33351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Image Processing (IP)</a:t>
            </a:r>
            <a:endParaRPr lang="nl-N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9651D8A6-4013-4F56-9038-D21C5126DF1C}"/>
              </a:ext>
            </a:extLst>
          </p:cNvPr>
          <p:cNvCxnSpPr>
            <a:cxnSpLocks/>
            <a:stCxn id="38" idx="2"/>
            <a:endCxn id="22" idx="0"/>
          </p:cNvCxnSpPr>
          <p:nvPr/>
        </p:nvCxnSpPr>
        <p:spPr>
          <a:xfrm>
            <a:off x="8832905" y="5216701"/>
            <a:ext cx="0" cy="41769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bject 45">
            <a:extLst>
              <a:ext uri="{FF2B5EF4-FFF2-40B4-BE49-F238E27FC236}">
                <a16:creationId xmlns:a16="http://schemas.microsoft.com/office/drawing/2014/main" id="{3EBFD77E-2EB5-4315-B7AD-655364E2D4A3}"/>
              </a:ext>
            </a:extLst>
          </p:cNvPr>
          <p:cNvSpPr/>
          <p:nvPr/>
        </p:nvSpPr>
        <p:spPr>
          <a:xfrm>
            <a:off x="10270328" y="4561470"/>
            <a:ext cx="1190227" cy="103058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47">
            <a:extLst>
              <a:ext uri="{FF2B5EF4-FFF2-40B4-BE49-F238E27FC236}">
                <a16:creationId xmlns:a16="http://schemas.microsoft.com/office/drawing/2014/main" id="{D4F8DDC4-72B1-441E-9A40-F32BF23E8F99}"/>
              </a:ext>
            </a:extLst>
          </p:cNvPr>
          <p:cNvSpPr txBox="1"/>
          <p:nvPr/>
        </p:nvSpPr>
        <p:spPr>
          <a:xfrm>
            <a:off x="10602234" y="5008944"/>
            <a:ext cx="526415" cy="26670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2100" spc="-15" dirty="0">
                <a:latin typeface="Calibri"/>
                <a:cs typeface="Calibri"/>
              </a:rPr>
              <a:t>code</a:t>
            </a:r>
            <a:endParaRPr sz="21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9921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33A0D2-C0C1-4B56-934E-3F721EC582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335" y="2262626"/>
            <a:ext cx="4166172" cy="2570778"/>
          </a:xfrm>
          <a:prstGeom prst="rect">
            <a:avLst/>
          </a:prstGeom>
        </p:spPr>
      </p:pic>
      <p:sp>
        <p:nvSpPr>
          <p:cNvPr id="44" name="object 43">
            <a:extLst>
              <a:ext uri="{FF2B5EF4-FFF2-40B4-BE49-F238E27FC236}">
                <a16:creationId xmlns:a16="http://schemas.microsoft.com/office/drawing/2014/main" id="{9172B2D5-CB6F-4BBC-9C59-72F57D95F6AC}"/>
              </a:ext>
            </a:extLst>
          </p:cNvPr>
          <p:cNvSpPr/>
          <p:nvPr/>
        </p:nvSpPr>
        <p:spPr>
          <a:xfrm>
            <a:off x="5472435" y="4742094"/>
            <a:ext cx="1872000" cy="1221050"/>
          </a:xfrm>
          <a:prstGeom prst="rect">
            <a:avLst/>
          </a:prstGeom>
          <a:blipFill>
            <a:blip r:embed="rId3" cstate="print"/>
            <a:stretch>
              <a:fillRect l="-19492" r="-22864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Rounded Rectangular Callout 21">
            <a:extLst>
              <a:ext uri="{FF2B5EF4-FFF2-40B4-BE49-F238E27FC236}">
                <a16:creationId xmlns:a16="http://schemas.microsoft.com/office/drawing/2014/main" id="{694391E1-6A86-4CEB-97F6-19D330C37EA8}"/>
              </a:ext>
            </a:extLst>
          </p:cNvPr>
          <p:cNvSpPr/>
          <p:nvPr/>
        </p:nvSpPr>
        <p:spPr>
          <a:xfrm rot="5400000">
            <a:off x="7783807" y="3748354"/>
            <a:ext cx="2098196" cy="2697416"/>
          </a:xfrm>
          <a:prstGeom prst="wedgeRoundRectCallout">
            <a:avLst>
              <a:gd name="adj1" fmla="val 22026"/>
              <a:gd name="adj2" fmla="val 57676"/>
              <a:gd name="adj3" fmla="val 16667"/>
            </a:avLst>
          </a:prstGeom>
          <a:solidFill>
            <a:srgbClr val="D8D8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754917-88EC-41AE-B505-CB81F27A6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/>
              <a:t>IMACS: Hardware-in-the-Loop simulator</a:t>
            </a:r>
            <a:endParaRPr lang="nl-NL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B79AEF-5837-4A0D-A9B6-D49AB230C7A1}"/>
              </a:ext>
            </a:extLst>
          </p:cNvPr>
          <p:cNvSpPr txBox="1"/>
          <p:nvPr/>
        </p:nvSpPr>
        <p:spPr>
          <a:xfrm>
            <a:off x="740781" y="6382557"/>
            <a:ext cx="480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http://www.es.ele.tue.nl/cps/automotive/#imacs</a:t>
            </a:r>
            <a:endParaRPr lang="nl-NL" dirty="0"/>
          </a:p>
        </p:txBody>
      </p:sp>
      <p:pic>
        <p:nvPicPr>
          <p:cNvPr id="6" name="Picture 2" descr="ç¸å³å¾ç">
            <a:extLst>
              <a:ext uri="{FF2B5EF4-FFF2-40B4-BE49-F238E27FC236}">
                <a16:creationId xmlns:a16="http://schemas.microsoft.com/office/drawing/2014/main" id="{1AD4FC00-CDF1-4966-B71B-40957DFC4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045" y="1130353"/>
            <a:ext cx="1467059" cy="1100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353E195-77CA-4EB9-A812-7E10F42C83C0}"/>
              </a:ext>
            </a:extLst>
          </p:cNvPr>
          <p:cNvCxnSpPr/>
          <p:nvPr/>
        </p:nvCxnSpPr>
        <p:spPr>
          <a:xfrm>
            <a:off x="4412938" y="1706327"/>
            <a:ext cx="1304618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5863DFE-FF83-4E07-9915-DFA121C943B3}"/>
              </a:ext>
            </a:extLst>
          </p:cNvPr>
          <p:cNvSpPr txBox="1"/>
          <p:nvPr/>
        </p:nvSpPr>
        <p:spPr>
          <a:xfrm>
            <a:off x="4546349" y="1738306"/>
            <a:ext cx="827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nl-NL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mport</a:t>
            </a:r>
            <a:endParaRPr lang="nl-N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“v-rep”的图片搜索结果">
            <a:extLst>
              <a:ext uri="{FF2B5EF4-FFF2-40B4-BE49-F238E27FC236}">
                <a16:creationId xmlns:a16="http://schemas.microsoft.com/office/drawing/2014/main" id="{49C78808-F0C6-4DA7-A4BA-C21464A27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230" y="1448538"/>
            <a:ext cx="1331547" cy="1051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3">
            <a:extLst>
              <a:ext uri="{FF2B5EF4-FFF2-40B4-BE49-F238E27FC236}">
                <a16:creationId xmlns:a16="http://schemas.microsoft.com/office/drawing/2014/main" id="{C7237A17-0FBB-4DFC-B542-B648656EA0BA}"/>
              </a:ext>
            </a:extLst>
          </p:cNvPr>
          <p:cNvSpPr/>
          <p:nvPr/>
        </p:nvSpPr>
        <p:spPr>
          <a:xfrm>
            <a:off x="5422066" y="4734866"/>
            <a:ext cx="1980808" cy="122270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4">
            <a:extLst>
              <a:ext uri="{FF2B5EF4-FFF2-40B4-BE49-F238E27FC236}">
                <a16:creationId xmlns:a16="http://schemas.microsoft.com/office/drawing/2014/main" id="{519C183D-3C93-4377-B19A-6D0481E8A2D4}"/>
              </a:ext>
            </a:extLst>
          </p:cNvPr>
          <p:cNvSpPr/>
          <p:nvPr/>
        </p:nvSpPr>
        <p:spPr>
          <a:xfrm>
            <a:off x="5762065" y="1208381"/>
            <a:ext cx="1551877" cy="153223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0748A35-5DC3-45E8-A416-8E83E0371A0C}"/>
              </a:ext>
            </a:extLst>
          </p:cNvPr>
          <p:cNvCxnSpPr/>
          <p:nvPr/>
        </p:nvCxnSpPr>
        <p:spPr>
          <a:xfrm flipH="1" flipV="1">
            <a:off x="6997658" y="2845187"/>
            <a:ext cx="5946" cy="188967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139E9FF-8469-4972-B21C-BC431E02267B}"/>
              </a:ext>
            </a:extLst>
          </p:cNvPr>
          <p:cNvCxnSpPr/>
          <p:nvPr/>
        </p:nvCxnSpPr>
        <p:spPr>
          <a:xfrm>
            <a:off x="6012358" y="2845186"/>
            <a:ext cx="0" cy="188967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DB44FC71-BEBB-48C1-AB2C-D84D72B32F09}"/>
              </a:ext>
            </a:extLst>
          </p:cNvPr>
          <p:cNvSpPr/>
          <p:nvPr/>
        </p:nvSpPr>
        <p:spPr>
          <a:xfrm>
            <a:off x="6997658" y="3427525"/>
            <a:ext cx="18882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Control </a:t>
            </a:r>
            <a:r>
              <a:rPr lang="nl-NL" altLang="zh-CN" sz="1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Inputs</a:t>
            </a:r>
            <a:br>
              <a:rPr lang="nl-NL" sz="1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nl-NL" sz="1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(V</a:t>
            </a:r>
            <a:r>
              <a:rPr lang="nl-NL" altLang="zh-CN" sz="1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ehicle Actuation)</a:t>
            </a:r>
            <a:endParaRPr lang="nl-NL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931BF6-96B2-444F-AAA2-782D3B3488C0}"/>
              </a:ext>
            </a:extLst>
          </p:cNvPr>
          <p:cNvSpPr txBox="1"/>
          <p:nvPr/>
        </p:nvSpPr>
        <p:spPr>
          <a:xfrm>
            <a:off x="5251216" y="3438449"/>
            <a:ext cx="675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Sensor </a:t>
            </a:r>
            <a:br>
              <a:rPr lang="nl-NL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l-NL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Inputs</a:t>
            </a:r>
            <a:endParaRPr lang="nl-N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663C82F-AD5C-4F64-8714-719C36AB2702}"/>
              </a:ext>
            </a:extLst>
          </p:cNvPr>
          <p:cNvSpPr txBox="1"/>
          <p:nvPr/>
        </p:nvSpPr>
        <p:spPr>
          <a:xfrm>
            <a:off x="5974551" y="2770261"/>
            <a:ext cx="1075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Host PC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3017EA1-DFA3-4CE3-9064-01A2C447A8B0}"/>
              </a:ext>
            </a:extLst>
          </p:cNvPr>
          <p:cNvSpPr txBox="1"/>
          <p:nvPr/>
        </p:nvSpPr>
        <p:spPr>
          <a:xfrm>
            <a:off x="5524137" y="5930643"/>
            <a:ext cx="1776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nl-NL" spc="-10" dirty="0">
                <a:cs typeface="Calibri"/>
              </a:rPr>
              <a:t>Nvi</a:t>
            </a:r>
            <a:r>
              <a:rPr lang="nl-NL" spc="-20" dirty="0">
                <a:cs typeface="Calibri"/>
              </a:rPr>
              <a:t>d</a:t>
            </a:r>
            <a:r>
              <a:rPr lang="nl-NL" spc="-10" dirty="0">
                <a:cs typeface="Calibri"/>
              </a:rPr>
              <a:t>ia</a:t>
            </a:r>
            <a:r>
              <a:rPr lang="nl-NL" dirty="0">
                <a:cs typeface="Calibri"/>
              </a:rPr>
              <a:t> </a:t>
            </a:r>
            <a:r>
              <a:rPr lang="nl-NL" spc="-10" dirty="0">
                <a:cs typeface="Calibri"/>
              </a:rPr>
              <a:t>Drive</a:t>
            </a:r>
            <a:r>
              <a:rPr lang="nl-NL" dirty="0">
                <a:cs typeface="Calibri"/>
              </a:rPr>
              <a:t> </a:t>
            </a:r>
            <a:r>
              <a:rPr lang="nl-NL" spc="-10" dirty="0">
                <a:cs typeface="Calibri"/>
              </a:rPr>
              <a:t>PX2</a:t>
            </a:r>
            <a:endParaRPr lang="nl-NL" dirty="0">
              <a:cs typeface="Calibri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772AE8E-F70C-4AC9-9810-5016EAB28AF9}"/>
              </a:ext>
            </a:extLst>
          </p:cNvPr>
          <p:cNvCxnSpPr>
            <a:cxnSpLocks/>
            <a:endCxn id="21" idx="0"/>
          </p:cNvCxnSpPr>
          <p:nvPr/>
        </p:nvCxnSpPr>
        <p:spPr>
          <a:xfrm>
            <a:off x="8832905" y="3730652"/>
            <a:ext cx="0" cy="40132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0EF4462F-D5D2-4EA7-B4B9-DDED9A788631}"/>
              </a:ext>
            </a:extLst>
          </p:cNvPr>
          <p:cNvSpPr/>
          <p:nvPr/>
        </p:nvSpPr>
        <p:spPr>
          <a:xfrm>
            <a:off x="7702739" y="4131976"/>
            <a:ext cx="2260332" cy="333515"/>
          </a:xfrm>
          <a:prstGeom prst="rect">
            <a:avLst/>
          </a:prstGeom>
          <a:solidFill>
            <a:srgbClr val="4672C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ISP</a:t>
            </a:r>
            <a:endParaRPr lang="nl-N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C8F1E8D-F98E-4F7B-822E-5153C7176747}"/>
              </a:ext>
            </a:extLst>
          </p:cNvPr>
          <p:cNvSpPr/>
          <p:nvPr/>
        </p:nvSpPr>
        <p:spPr>
          <a:xfrm>
            <a:off x="7702739" y="5634396"/>
            <a:ext cx="2260332" cy="345946"/>
          </a:xfrm>
          <a:prstGeom prst="rect">
            <a:avLst/>
          </a:prstGeom>
          <a:solidFill>
            <a:srgbClr val="D6DCE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Controller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1267E5B-F6DC-43B4-BA7D-3B1046E87FD1}"/>
              </a:ext>
            </a:extLst>
          </p:cNvPr>
          <p:cNvCxnSpPr>
            <a:cxnSpLocks/>
            <a:stCxn id="21" idx="2"/>
            <a:endCxn id="38" idx="0"/>
          </p:cNvCxnSpPr>
          <p:nvPr/>
        </p:nvCxnSpPr>
        <p:spPr>
          <a:xfrm>
            <a:off x="8832905" y="4465491"/>
            <a:ext cx="0" cy="41769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6811A4C-6AA7-4B1D-9D99-700D04C73166}"/>
              </a:ext>
            </a:extLst>
          </p:cNvPr>
          <p:cNvCxnSpPr>
            <a:cxnSpLocks/>
            <a:stCxn id="22" idx="2"/>
            <a:endCxn id="26" idx="1"/>
          </p:cNvCxnSpPr>
          <p:nvPr/>
        </p:nvCxnSpPr>
        <p:spPr>
          <a:xfrm>
            <a:off x="8832905" y="5980342"/>
            <a:ext cx="0" cy="44838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502023DF-09AD-48CB-8474-20F86F5B3311}"/>
              </a:ext>
            </a:extLst>
          </p:cNvPr>
          <p:cNvSpPr txBox="1"/>
          <p:nvPr/>
        </p:nvSpPr>
        <p:spPr>
          <a:xfrm>
            <a:off x="8831049" y="3642934"/>
            <a:ext cx="1463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V-REP image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96E98BF-5923-4367-8066-48AF804F95D1}"/>
              </a:ext>
            </a:extLst>
          </p:cNvPr>
          <p:cNvSpPr txBox="1"/>
          <p:nvPr/>
        </p:nvSpPr>
        <p:spPr>
          <a:xfrm>
            <a:off x="8832905" y="6105558"/>
            <a:ext cx="1552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Output: </a:t>
            </a:r>
            <a:r>
              <a:rPr lang="nl-NL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update </a:t>
            </a:r>
            <a:r>
              <a:rPr lang="nl-NL" altLang="zh-CN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control</a:t>
            </a:r>
            <a:r>
              <a:rPr lang="nl-NL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inputs</a:t>
            </a:r>
            <a:endParaRPr lang="nl-N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ounded Rectangular Callout 30">
            <a:extLst>
              <a:ext uri="{FF2B5EF4-FFF2-40B4-BE49-F238E27FC236}">
                <a16:creationId xmlns:a16="http://schemas.microsoft.com/office/drawing/2014/main" id="{E8B5AF21-1043-49BE-BC43-34C11980043F}"/>
              </a:ext>
            </a:extLst>
          </p:cNvPr>
          <p:cNvSpPr/>
          <p:nvPr/>
        </p:nvSpPr>
        <p:spPr>
          <a:xfrm rot="5400000">
            <a:off x="7828520" y="932823"/>
            <a:ext cx="2077535" cy="2628651"/>
          </a:xfrm>
          <a:prstGeom prst="wedgeRoundRectCallout">
            <a:avLst>
              <a:gd name="adj1" fmla="val -22125"/>
              <a:gd name="adj2" fmla="val 6045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9090226-7393-41DD-AEBA-87EB55DCA5CE}"/>
              </a:ext>
            </a:extLst>
          </p:cNvPr>
          <p:cNvSpPr txBox="1"/>
          <p:nvPr/>
        </p:nvSpPr>
        <p:spPr>
          <a:xfrm>
            <a:off x="7641291" y="1189084"/>
            <a:ext cx="2453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Simulation Environment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3B39876-9BC2-4DA4-932F-F9808C06FAB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291" y="1558416"/>
            <a:ext cx="2453954" cy="1561607"/>
          </a:xfrm>
          <a:prstGeom prst="rect">
            <a:avLst/>
          </a:prstGeom>
        </p:spPr>
      </p:pic>
      <p:sp>
        <p:nvSpPr>
          <p:cNvPr id="30" name="Rounded Rectangle 35">
            <a:extLst>
              <a:ext uri="{FF2B5EF4-FFF2-40B4-BE49-F238E27FC236}">
                <a16:creationId xmlns:a16="http://schemas.microsoft.com/office/drawing/2014/main" id="{08A493C4-28C3-4DF6-AF6C-1CD05E30B326}"/>
              </a:ext>
            </a:extLst>
          </p:cNvPr>
          <p:cNvSpPr/>
          <p:nvPr/>
        </p:nvSpPr>
        <p:spPr>
          <a:xfrm>
            <a:off x="2512895" y="1233728"/>
            <a:ext cx="1853480" cy="87391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7546021-A8FF-4FC8-925A-53873A5D3901}"/>
              </a:ext>
            </a:extLst>
          </p:cNvPr>
          <p:cNvSpPr/>
          <p:nvPr/>
        </p:nvSpPr>
        <p:spPr>
          <a:xfrm>
            <a:off x="7702739" y="4883186"/>
            <a:ext cx="2260332" cy="33351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Image Processing (IP)</a:t>
            </a:r>
            <a:endParaRPr lang="nl-N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9651D8A6-4013-4F56-9038-D21C5126DF1C}"/>
              </a:ext>
            </a:extLst>
          </p:cNvPr>
          <p:cNvCxnSpPr>
            <a:cxnSpLocks/>
            <a:stCxn id="38" idx="2"/>
            <a:endCxn id="22" idx="0"/>
          </p:cNvCxnSpPr>
          <p:nvPr/>
        </p:nvCxnSpPr>
        <p:spPr>
          <a:xfrm>
            <a:off x="8832905" y="5216701"/>
            <a:ext cx="0" cy="41769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bject 35">
            <a:extLst>
              <a:ext uri="{FF2B5EF4-FFF2-40B4-BE49-F238E27FC236}">
                <a16:creationId xmlns:a16="http://schemas.microsoft.com/office/drawing/2014/main" id="{BF64E18C-F938-4178-80C7-BFCD447D29FE}"/>
              </a:ext>
            </a:extLst>
          </p:cNvPr>
          <p:cNvSpPr txBox="1"/>
          <p:nvPr/>
        </p:nvSpPr>
        <p:spPr>
          <a:xfrm>
            <a:off x="3924755" y="5067433"/>
            <a:ext cx="406400" cy="7829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950" spc="25" dirty="0">
                <a:latin typeface="Calibri"/>
                <a:cs typeface="Calibri"/>
              </a:rPr>
              <a:t>+</a:t>
            </a:r>
            <a:endParaRPr sz="5950">
              <a:latin typeface="Calibri"/>
              <a:cs typeface="Calibri"/>
            </a:endParaRPr>
          </a:p>
        </p:txBody>
      </p:sp>
      <p:sp>
        <p:nvSpPr>
          <p:cNvPr id="42" name="object 36">
            <a:extLst>
              <a:ext uri="{FF2B5EF4-FFF2-40B4-BE49-F238E27FC236}">
                <a16:creationId xmlns:a16="http://schemas.microsoft.com/office/drawing/2014/main" id="{02845A6C-C1FD-4C21-8125-B0E3EE36CA66}"/>
              </a:ext>
            </a:extLst>
          </p:cNvPr>
          <p:cNvSpPr/>
          <p:nvPr/>
        </p:nvSpPr>
        <p:spPr>
          <a:xfrm>
            <a:off x="4321553" y="4992045"/>
            <a:ext cx="946807" cy="90808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37">
            <a:extLst>
              <a:ext uri="{FF2B5EF4-FFF2-40B4-BE49-F238E27FC236}">
                <a16:creationId xmlns:a16="http://schemas.microsoft.com/office/drawing/2014/main" id="{66BD0946-F8D4-45D3-82BB-6E8FC2B9FDAD}"/>
              </a:ext>
            </a:extLst>
          </p:cNvPr>
          <p:cNvSpPr/>
          <p:nvPr/>
        </p:nvSpPr>
        <p:spPr>
          <a:xfrm>
            <a:off x="3113148" y="5044206"/>
            <a:ext cx="806920" cy="80296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72F884F-3F6A-4BC8-A248-4C4CBFFE208E}"/>
              </a:ext>
            </a:extLst>
          </p:cNvPr>
          <p:cNvSpPr txBox="1"/>
          <p:nvPr/>
        </p:nvSpPr>
        <p:spPr>
          <a:xfrm>
            <a:off x="6105169" y="4022248"/>
            <a:ext cx="7907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TCP/IP</a:t>
            </a:r>
            <a:endParaRPr lang="nl-N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691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9DBC8-994E-4C83-BE5B-F7C6239A4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/>
              <a:t>Results: Profiling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A89D96-ACEF-4602-A508-FC5EA9E08B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Intel i7 processor @2.6GHz</a:t>
            </a:r>
          </a:p>
          <a:p>
            <a:r>
              <a:rPr lang="en-IN" dirty="0"/>
              <a:t>ISP stage is the most compute-intensive </a:t>
            </a:r>
            <a:r>
              <a:rPr lang="en-IN" dirty="0">
                <a:sym typeface="Wingdings" panose="05000000000000000000" pitchFamily="2" charset="2"/>
              </a:rPr>
              <a:t> approximate</a:t>
            </a:r>
            <a:endParaRPr lang="nl-NL" dirty="0"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A72EC14B-1FEC-445F-9CC0-5617EEDE2947}"/>
              </a:ext>
            </a:extLst>
          </p:cNvPr>
          <p:cNvSpPr/>
          <p:nvPr/>
        </p:nvSpPr>
        <p:spPr>
          <a:xfrm>
            <a:off x="10197126" y="3580309"/>
            <a:ext cx="87969" cy="87426"/>
          </a:xfrm>
          <a:custGeom>
            <a:avLst/>
            <a:gdLst/>
            <a:ahLst/>
            <a:cxnLst/>
            <a:rect l="l" t="t" r="r" b="b"/>
            <a:pathLst>
              <a:path w="102870" h="102235">
                <a:moveTo>
                  <a:pt x="102751" y="50977"/>
                </a:moveTo>
                <a:lnTo>
                  <a:pt x="0" y="0"/>
                </a:lnTo>
                <a:lnTo>
                  <a:pt x="0" y="101954"/>
                </a:lnTo>
                <a:lnTo>
                  <a:pt x="102751" y="5097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781903"/>
            <a:endParaRPr sz="1539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52E898FA-D0D8-4C76-9BD0-89531FDA3DE5}"/>
              </a:ext>
            </a:extLst>
          </p:cNvPr>
          <p:cNvSpPr/>
          <p:nvPr/>
        </p:nvSpPr>
        <p:spPr>
          <a:xfrm>
            <a:off x="4868552" y="3026540"/>
            <a:ext cx="8688" cy="597863"/>
          </a:xfrm>
          <a:custGeom>
            <a:avLst/>
            <a:gdLst/>
            <a:ahLst/>
            <a:cxnLst/>
            <a:rect l="l" t="t" r="r" b="b"/>
            <a:pathLst>
              <a:path w="10160" h="699135">
                <a:moveTo>
                  <a:pt x="0" y="698549"/>
                </a:moveTo>
                <a:lnTo>
                  <a:pt x="9558" y="0"/>
                </a:lnTo>
              </a:path>
            </a:pathLst>
          </a:custGeom>
          <a:ln w="190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781903"/>
            <a:endParaRPr sz="1539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76ED6F60-D56E-42D0-8C25-2C2F971EC082}"/>
              </a:ext>
            </a:extLst>
          </p:cNvPr>
          <p:cNvSpPr/>
          <p:nvPr/>
        </p:nvSpPr>
        <p:spPr>
          <a:xfrm>
            <a:off x="4832452" y="2949571"/>
            <a:ext cx="87969" cy="87969"/>
          </a:xfrm>
          <a:custGeom>
            <a:avLst/>
            <a:gdLst/>
            <a:ahLst/>
            <a:cxnLst/>
            <a:rect l="l" t="t" r="r" b="b"/>
            <a:pathLst>
              <a:path w="102870" h="102869">
                <a:moveTo>
                  <a:pt x="102751" y="102751"/>
                </a:moveTo>
                <a:lnTo>
                  <a:pt x="52570" y="0"/>
                </a:lnTo>
                <a:lnTo>
                  <a:pt x="0" y="101954"/>
                </a:lnTo>
                <a:lnTo>
                  <a:pt x="102751" y="10275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781903"/>
            <a:endParaRPr sz="1539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76F06FC6-9FF1-47F6-8D8B-3EABCC4D65D7}"/>
              </a:ext>
            </a:extLst>
          </p:cNvPr>
          <p:cNvSpPr/>
          <p:nvPr/>
        </p:nvSpPr>
        <p:spPr>
          <a:xfrm>
            <a:off x="7407169" y="3026540"/>
            <a:ext cx="8688" cy="597863"/>
          </a:xfrm>
          <a:custGeom>
            <a:avLst/>
            <a:gdLst/>
            <a:ahLst/>
            <a:cxnLst/>
            <a:rect l="l" t="t" r="r" b="b"/>
            <a:pathLst>
              <a:path w="10159" h="699135">
                <a:moveTo>
                  <a:pt x="0" y="698549"/>
                </a:moveTo>
                <a:lnTo>
                  <a:pt x="9558" y="0"/>
                </a:lnTo>
              </a:path>
            </a:pathLst>
          </a:custGeom>
          <a:ln w="190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781903"/>
            <a:endParaRPr sz="1539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8" name="object 2">
            <a:extLst>
              <a:ext uri="{FF2B5EF4-FFF2-40B4-BE49-F238E27FC236}">
                <a16:creationId xmlns:a16="http://schemas.microsoft.com/office/drawing/2014/main" id="{EFF92845-99C3-4503-86F7-01F3B6E3EB3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306811" y="3246584"/>
          <a:ext cx="7893070" cy="36917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149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96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90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80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15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90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1558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969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6900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4657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69179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1500" spc="-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2000" baseline="-12544" dirty="0">
                          <a:latin typeface="Calibri"/>
                          <a:cs typeface="Calibri"/>
                        </a:rPr>
                        <a:t>S</a:t>
                      </a:r>
                    </a:p>
                  </a:txBody>
                  <a:tcPr marL="0" marR="0" marT="0" marB="0">
                    <a:lnL w="19036">
                      <a:solidFill>
                        <a:srgbClr val="000000"/>
                      </a:solidFill>
                      <a:prstDash val="solid"/>
                    </a:lnL>
                    <a:lnR w="19036">
                      <a:solidFill>
                        <a:srgbClr val="000000"/>
                      </a:solidFill>
                      <a:prstDash val="solid"/>
                    </a:lnR>
                    <a:lnT w="19036">
                      <a:solidFill>
                        <a:srgbClr val="000000"/>
                      </a:solidFill>
                      <a:prstDash val="solid"/>
                    </a:lnT>
                    <a:lnB w="19036">
                      <a:solidFill>
                        <a:srgbClr val="000000"/>
                      </a:solidFill>
                      <a:prstDash val="solid"/>
                    </a:lnB>
                    <a:solidFill>
                      <a:srgbClr val="FEE599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500" spc="-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2000" baseline="-12544" dirty="0">
                          <a:latin typeface="Calibri"/>
                          <a:cs typeface="Calibri"/>
                        </a:rPr>
                        <a:t>C</a:t>
                      </a:r>
                      <a:endParaRPr sz="2000" baseline="-12544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36">
                      <a:solidFill>
                        <a:srgbClr val="000000"/>
                      </a:solidFill>
                      <a:prstDash val="solid"/>
                    </a:lnL>
                    <a:lnR w="19036">
                      <a:solidFill>
                        <a:srgbClr val="000000"/>
                      </a:solidFill>
                      <a:prstDash val="solid"/>
                    </a:lnR>
                    <a:lnT w="19036">
                      <a:solidFill>
                        <a:srgbClr val="000000"/>
                      </a:solidFill>
                      <a:prstDash val="solid"/>
                    </a:lnT>
                    <a:lnB w="19036">
                      <a:solidFill>
                        <a:srgbClr val="000000"/>
                      </a:solidFill>
                      <a:prstDash val="soli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15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2000" baseline="-12544" dirty="0">
                          <a:latin typeface="Calibri"/>
                          <a:cs typeface="Calibri"/>
                        </a:rPr>
                        <a:t>A</a:t>
                      </a:r>
                      <a:endParaRPr sz="2000" baseline="-12544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36">
                      <a:solidFill>
                        <a:srgbClr val="000000"/>
                      </a:solidFill>
                      <a:prstDash val="solid"/>
                    </a:lnL>
                    <a:lnR w="19036">
                      <a:solidFill>
                        <a:srgbClr val="000000"/>
                      </a:solidFill>
                      <a:prstDash val="solid"/>
                    </a:lnR>
                    <a:lnT w="19036">
                      <a:solidFill>
                        <a:srgbClr val="000000"/>
                      </a:solidFill>
                      <a:prstDash val="solid"/>
                    </a:lnT>
                    <a:lnB w="19036">
                      <a:solidFill>
                        <a:srgbClr val="000000"/>
                      </a:solidFill>
                      <a:prstDash val="solid"/>
                    </a:lnB>
                    <a:solidFill>
                      <a:srgbClr val="F7CBAC"/>
                    </a:solidFill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</a:pPr>
                      <a:r>
                        <a:rPr sz="15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2000" baseline="-12544" dirty="0">
                          <a:latin typeface="Calibri"/>
                          <a:cs typeface="Calibri"/>
                        </a:rPr>
                        <a:t>S</a:t>
                      </a:r>
                    </a:p>
                  </a:txBody>
                  <a:tcPr marL="0" marR="0" marT="0" marB="0">
                    <a:lnL w="19036">
                      <a:solidFill>
                        <a:srgbClr val="000000"/>
                      </a:solidFill>
                      <a:prstDash val="solid"/>
                    </a:lnL>
                    <a:lnR w="19036">
                      <a:solidFill>
                        <a:srgbClr val="000000"/>
                      </a:solidFill>
                      <a:prstDash val="solid"/>
                    </a:lnR>
                    <a:lnT w="19036">
                      <a:solidFill>
                        <a:srgbClr val="000000"/>
                      </a:solidFill>
                      <a:prstDash val="solid"/>
                    </a:lnT>
                    <a:lnB w="19036">
                      <a:solidFill>
                        <a:srgbClr val="000000"/>
                      </a:solidFill>
                      <a:prstDash val="solid"/>
                    </a:lnB>
                    <a:solidFill>
                      <a:srgbClr val="FEE5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500" spc="-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2000" baseline="-12544" dirty="0">
                          <a:latin typeface="Calibri"/>
                          <a:cs typeface="Calibri"/>
                        </a:rPr>
                        <a:t>C</a:t>
                      </a:r>
                    </a:p>
                  </a:txBody>
                  <a:tcPr marL="0" marR="0" marT="0" marB="0">
                    <a:lnL w="19036">
                      <a:solidFill>
                        <a:srgbClr val="000000"/>
                      </a:solidFill>
                      <a:prstDash val="solid"/>
                    </a:lnL>
                    <a:lnR w="19036">
                      <a:solidFill>
                        <a:srgbClr val="000000"/>
                      </a:solidFill>
                      <a:prstDash val="solid"/>
                    </a:lnR>
                    <a:lnT w="19036">
                      <a:solidFill>
                        <a:srgbClr val="000000"/>
                      </a:solidFill>
                      <a:prstDash val="solid"/>
                    </a:lnT>
                    <a:lnB w="19036">
                      <a:solidFill>
                        <a:srgbClr val="000000"/>
                      </a:solidFill>
                      <a:prstDash val="soli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15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2000" baseline="-12544" dirty="0">
                          <a:latin typeface="Calibri"/>
                          <a:cs typeface="Calibri"/>
                        </a:rPr>
                        <a:t>A</a:t>
                      </a:r>
                      <a:endParaRPr sz="2000" baseline="-12544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36">
                      <a:solidFill>
                        <a:srgbClr val="000000"/>
                      </a:solidFill>
                      <a:prstDash val="solid"/>
                    </a:lnL>
                    <a:lnR w="19036">
                      <a:solidFill>
                        <a:srgbClr val="000000"/>
                      </a:solidFill>
                      <a:prstDash val="solid"/>
                    </a:lnR>
                    <a:lnT w="19036">
                      <a:solidFill>
                        <a:srgbClr val="000000"/>
                      </a:solidFill>
                      <a:prstDash val="solid"/>
                    </a:lnT>
                    <a:lnB w="19036">
                      <a:solidFill>
                        <a:srgbClr val="000000"/>
                      </a:solidFill>
                      <a:prstDash val="solid"/>
                    </a:lnB>
                    <a:solidFill>
                      <a:srgbClr val="F7CBAC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15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2000" baseline="-12544" dirty="0">
                          <a:latin typeface="Calibri"/>
                          <a:cs typeface="Calibri"/>
                        </a:rPr>
                        <a:t>S</a:t>
                      </a:r>
                      <a:endParaRPr sz="2000" baseline="-12544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36">
                      <a:solidFill>
                        <a:srgbClr val="000000"/>
                      </a:solidFill>
                      <a:prstDash val="solid"/>
                    </a:lnL>
                    <a:lnR w="19036">
                      <a:solidFill>
                        <a:srgbClr val="000000"/>
                      </a:solidFill>
                      <a:prstDash val="solid"/>
                    </a:lnR>
                    <a:lnT w="19036">
                      <a:solidFill>
                        <a:srgbClr val="000000"/>
                      </a:solidFill>
                      <a:prstDash val="solid"/>
                    </a:lnT>
                    <a:lnB w="19036">
                      <a:solidFill>
                        <a:srgbClr val="000000"/>
                      </a:solidFill>
                      <a:prstDash val="solid"/>
                    </a:lnB>
                    <a:solidFill>
                      <a:srgbClr val="FEE5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5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2000" baseline="-12544" dirty="0">
                          <a:latin typeface="Calibri"/>
                          <a:cs typeface="Calibri"/>
                        </a:rPr>
                        <a:t>C</a:t>
                      </a:r>
                      <a:endParaRPr sz="2000" baseline="-12544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36">
                      <a:solidFill>
                        <a:srgbClr val="000000"/>
                      </a:solidFill>
                      <a:prstDash val="solid"/>
                    </a:lnL>
                    <a:lnR w="19036">
                      <a:solidFill>
                        <a:srgbClr val="000000"/>
                      </a:solidFill>
                      <a:prstDash val="solid"/>
                    </a:lnR>
                    <a:lnT w="19036">
                      <a:solidFill>
                        <a:srgbClr val="000000"/>
                      </a:solidFill>
                      <a:prstDash val="solid"/>
                    </a:lnT>
                    <a:lnB w="19036">
                      <a:solidFill>
                        <a:srgbClr val="000000"/>
                      </a:solidFill>
                      <a:prstDash val="soli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15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2000" baseline="-12544" dirty="0">
                          <a:latin typeface="Calibri"/>
                          <a:cs typeface="Calibri"/>
                        </a:rPr>
                        <a:t>A</a:t>
                      </a:r>
                      <a:endParaRPr sz="2000" baseline="-12544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36">
                      <a:solidFill>
                        <a:srgbClr val="000000"/>
                      </a:solidFill>
                      <a:prstDash val="solid"/>
                    </a:lnL>
                    <a:lnR w="19036">
                      <a:solidFill>
                        <a:srgbClr val="000000"/>
                      </a:solidFill>
                      <a:prstDash val="solid"/>
                    </a:lnR>
                    <a:lnT w="19036">
                      <a:solidFill>
                        <a:srgbClr val="000000"/>
                      </a:solidFill>
                      <a:prstDash val="solid"/>
                    </a:lnT>
                    <a:lnB w="19036">
                      <a:solidFill>
                        <a:srgbClr val="000000"/>
                      </a:solidFill>
                      <a:prstDash val="solid"/>
                    </a:lnB>
                    <a:solidFill>
                      <a:srgbClr val="F7CBAC"/>
                    </a:solidFill>
                  </a:tcPr>
                </a:tc>
                <a:tc>
                  <a:txBody>
                    <a:bodyPr/>
                    <a:lstStyle/>
                    <a:p>
                      <a:endParaRPr sz="2000" baseline="-12544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36">
                      <a:solidFill>
                        <a:srgbClr val="000000"/>
                      </a:solidFill>
                      <a:prstDash val="solid"/>
                    </a:lnL>
                    <a:lnB w="19036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object 7">
            <a:extLst>
              <a:ext uri="{FF2B5EF4-FFF2-40B4-BE49-F238E27FC236}">
                <a16:creationId xmlns:a16="http://schemas.microsoft.com/office/drawing/2014/main" id="{0D403900-CEAC-485D-8654-606AC1D682CE}"/>
              </a:ext>
            </a:extLst>
          </p:cNvPr>
          <p:cNvSpPr/>
          <p:nvPr/>
        </p:nvSpPr>
        <p:spPr>
          <a:xfrm>
            <a:off x="7371749" y="2949571"/>
            <a:ext cx="87426" cy="87969"/>
          </a:xfrm>
          <a:custGeom>
            <a:avLst/>
            <a:gdLst/>
            <a:ahLst/>
            <a:cxnLst/>
            <a:rect l="l" t="t" r="r" b="b"/>
            <a:pathLst>
              <a:path w="102234" h="102869">
                <a:moveTo>
                  <a:pt x="101954" y="102751"/>
                </a:moveTo>
                <a:lnTo>
                  <a:pt x="51773" y="0"/>
                </a:lnTo>
                <a:lnTo>
                  <a:pt x="0" y="101954"/>
                </a:lnTo>
                <a:lnTo>
                  <a:pt x="101954" y="10275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781903"/>
            <a:endParaRPr sz="1539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id="{4B48B6D1-3025-4925-90A9-9F9E4745AC60}"/>
              </a:ext>
            </a:extLst>
          </p:cNvPr>
          <p:cNvSpPr txBox="1"/>
          <p:nvPr/>
        </p:nvSpPr>
        <p:spPr>
          <a:xfrm>
            <a:off x="1901534" y="2382731"/>
            <a:ext cx="926931" cy="4737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860" marR="4344" indent="282354" defTabSz="781903"/>
            <a:r>
              <a:rPr sz="1539" spc="-4" dirty="0">
                <a:solidFill>
                  <a:prstClr val="black"/>
                </a:solidFill>
                <a:latin typeface="Calibri"/>
                <a:cs typeface="Calibri"/>
              </a:rPr>
              <a:t>Raw Imag</a:t>
            </a:r>
            <a:r>
              <a:rPr sz="1539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1539" spc="-4" dirty="0">
                <a:solidFill>
                  <a:prstClr val="black"/>
                </a:solidFill>
                <a:latin typeface="Calibri"/>
                <a:cs typeface="Calibri"/>
              </a:rPr>
              <a:t> Data</a:t>
            </a:r>
            <a:endParaRPr sz="1539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1" name="object 9">
            <a:extLst>
              <a:ext uri="{FF2B5EF4-FFF2-40B4-BE49-F238E27FC236}">
                <a16:creationId xmlns:a16="http://schemas.microsoft.com/office/drawing/2014/main" id="{A12B783B-53D1-4DC9-9CF3-E47506CBFCA6}"/>
              </a:ext>
            </a:extLst>
          </p:cNvPr>
          <p:cNvSpPr txBox="1"/>
          <p:nvPr/>
        </p:nvSpPr>
        <p:spPr>
          <a:xfrm>
            <a:off x="4464571" y="2382731"/>
            <a:ext cx="926931" cy="4737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860" marR="4344" indent="282354" defTabSz="781903"/>
            <a:r>
              <a:rPr sz="1539" spc="-4" dirty="0">
                <a:solidFill>
                  <a:prstClr val="black"/>
                </a:solidFill>
                <a:latin typeface="Calibri"/>
                <a:cs typeface="Calibri"/>
              </a:rPr>
              <a:t>Raw Imag</a:t>
            </a:r>
            <a:r>
              <a:rPr sz="1539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1539" spc="-4" dirty="0">
                <a:solidFill>
                  <a:prstClr val="black"/>
                </a:solidFill>
                <a:latin typeface="Calibri"/>
                <a:cs typeface="Calibri"/>
              </a:rPr>
              <a:t> Data</a:t>
            </a:r>
            <a:endParaRPr sz="1539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2" name="object 10">
            <a:extLst>
              <a:ext uri="{FF2B5EF4-FFF2-40B4-BE49-F238E27FC236}">
                <a16:creationId xmlns:a16="http://schemas.microsoft.com/office/drawing/2014/main" id="{C114407B-4903-4823-B905-F6D0C03F4478}"/>
              </a:ext>
            </a:extLst>
          </p:cNvPr>
          <p:cNvSpPr txBox="1"/>
          <p:nvPr/>
        </p:nvSpPr>
        <p:spPr>
          <a:xfrm>
            <a:off x="6980690" y="2400521"/>
            <a:ext cx="926931" cy="4737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860" marR="4344" indent="282354" defTabSz="781903"/>
            <a:r>
              <a:rPr sz="1539" spc="-4" dirty="0">
                <a:solidFill>
                  <a:prstClr val="black"/>
                </a:solidFill>
                <a:latin typeface="Calibri"/>
                <a:cs typeface="Calibri"/>
              </a:rPr>
              <a:t>Raw Imag</a:t>
            </a:r>
            <a:r>
              <a:rPr sz="1539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1539" spc="-4" dirty="0">
                <a:solidFill>
                  <a:prstClr val="black"/>
                </a:solidFill>
                <a:latin typeface="Calibri"/>
                <a:cs typeface="Calibri"/>
              </a:rPr>
              <a:t> Data</a:t>
            </a:r>
            <a:endParaRPr sz="1539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3" name="object 11">
            <a:extLst>
              <a:ext uri="{FF2B5EF4-FFF2-40B4-BE49-F238E27FC236}">
                <a16:creationId xmlns:a16="http://schemas.microsoft.com/office/drawing/2014/main" id="{460B6699-90E9-4D5A-A21B-CF772F0071FF}"/>
              </a:ext>
            </a:extLst>
          </p:cNvPr>
          <p:cNvSpPr/>
          <p:nvPr/>
        </p:nvSpPr>
        <p:spPr>
          <a:xfrm>
            <a:off x="4952333" y="3117133"/>
            <a:ext cx="2386563" cy="9231"/>
          </a:xfrm>
          <a:custGeom>
            <a:avLst/>
            <a:gdLst/>
            <a:ahLst/>
            <a:cxnLst/>
            <a:rect l="l" t="t" r="r" b="b"/>
            <a:pathLst>
              <a:path w="2790825" h="10794">
                <a:moveTo>
                  <a:pt x="0" y="10354"/>
                </a:moveTo>
                <a:lnTo>
                  <a:pt x="2790213" y="0"/>
                </a:lnTo>
              </a:path>
            </a:pathLst>
          </a:custGeom>
          <a:ln w="190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781903"/>
            <a:endParaRPr sz="1539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2">
            <a:extLst>
              <a:ext uri="{FF2B5EF4-FFF2-40B4-BE49-F238E27FC236}">
                <a16:creationId xmlns:a16="http://schemas.microsoft.com/office/drawing/2014/main" id="{7DF061EA-D937-4AB2-9E35-8EAA70BC0465}"/>
              </a:ext>
            </a:extLst>
          </p:cNvPr>
          <p:cNvSpPr/>
          <p:nvPr/>
        </p:nvSpPr>
        <p:spPr>
          <a:xfrm>
            <a:off x="4876045" y="3082394"/>
            <a:ext cx="87426" cy="87426"/>
          </a:xfrm>
          <a:custGeom>
            <a:avLst/>
            <a:gdLst/>
            <a:ahLst/>
            <a:cxnLst/>
            <a:rect l="l" t="t" r="r" b="b"/>
            <a:pathLst>
              <a:path w="102235" h="102234">
                <a:moveTo>
                  <a:pt x="101954" y="101954"/>
                </a:moveTo>
                <a:lnTo>
                  <a:pt x="101954" y="0"/>
                </a:lnTo>
                <a:lnTo>
                  <a:pt x="0" y="50977"/>
                </a:lnTo>
                <a:lnTo>
                  <a:pt x="101954" y="10195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781903"/>
            <a:endParaRPr sz="1539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3">
            <a:extLst>
              <a:ext uri="{FF2B5EF4-FFF2-40B4-BE49-F238E27FC236}">
                <a16:creationId xmlns:a16="http://schemas.microsoft.com/office/drawing/2014/main" id="{32F8894C-99DA-46DC-B5C5-A7AC90DF2F24}"/>
              </a:ext>
            </a:extLst>
          </p:cNvPr>
          <p:cNvSpPr/>
          <p:nvPr/>
        </p:nvSpPr>
        <p:spPr>
          <a:xfrm>
            <a:off x="7327475" y="3073539"/>
            <a:ext cx="87426" cy="87426"/>
          </a:xfrm>
          <a:custGeom>
            <a:avLst/>
            <a:gdLst/>
            <a:ahLst/>
            <a:cxnLst/>
            <a:rect l="l" t="t" r="r" b="b"/>
            <a:pathLst>
              <a:path w="102234" h="102234">
                <a:moveTo>
                  <a:pt x="101954" y="50977"/>
                </a:moveTo>
                <a:lnTo>
                  <a:pt x="0" y="0"/>
                </a:lnTo>
                <a:lnTo>
                  <a:pt x="0" y="101954"/>
                </a:lnTo>
                <a:lnTo>
                  <a:pt x="101954" y="5097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781903"/>
            <a:endParaRPr sz="1539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4">
            <a:extLst>
              <a:ext uri="{FF2B5EF4-FFF2-40B4-BE49-F238E27FC236}">
                <a16:creationId xmlns:a16="http://schemas.microsoft.com/office/drawing/2014/main" id="{5A404DBB-BAAA-42FA-B139-EB47C679665E}"/>
              </a:ext>
            </a:extLst>
          </p:cNvPr>
          <p:cNvSpPr/>
          <p:nvPr/>
        </p:nvSpPr>
        <p:spPr>
          <a:xfrm>
            <a:off x="5501333" y="3002020"/>
            <a:ext cx="1288039" cy="2390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81903"/>
            <a:endParaRPr sz="1539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5">
            <a:extLst>
              <a:ext uri="{FF2B5EF4-FFF2-40B4-BE49-F238E27FC236}">
                <a16:creationId xmlns:a16="http://schemas.microsoft.com/office/drawing/2014/main" id="{5BF0483C-C825-40F1-AD98-2E9D3FBE8CB8}"/>
              </a:ext>
            </a:extLst>
          </p:cNvPr>
          <p:cNvSpPr/>
          <p:nvPr/>
        </p:nvSpPr>
        <p:spPr>
          <a:xfrm>
            <a:off x="4414231" y="3623902"/>
            <a:ext cx="454506" cy="560937"/>
          </a:xfrm>
          <a:custGeom>
            <a:avLst/>
            <a:gdLst/>
            <a:ahLst/>
            <a:cxnLst/>
            <a:rect l="l" t="t" r="r" b="b"/>
            <a:pathLst>
              <a:path w="531495" h="655955">
                <a:moveTo>
                  <a:pt x="531279" y="0"/>
                </a:moveTo>
                <a:lnTo>
                  <a:pt x="0" y="655536"/>
                </a:lnTo>
              </a:path>
            </a:pathLst>
          </a:custGeom>
          <a:ln w="19036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pPr defTabSz="781903"/>
            <a:endParaRPr sz="1539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0A28D010-6FFB-4F74-97E6-D8D233F595A0}"/>
              </a:ext>
            </a:extLst>
          </p:cNvPr>
          <p:cNvSpPr/>
          <p:nvPr/>
        </p:nvSpPr>
        <p:spPr>
          <a:xfrm>
            <a:off x="7407168" y="3623902"/>
            <a:ext cx="486544" cy="587545"/>
          </a:xfrm>
          <a:custGeom>
            <a:avLst/>
            <a:gdLst/>
            <a:ahLst/>
            <a:cxnLst/>
            <a:rect l="l" t="t" r="r" b="b"/>
            <a:pathLst>
              <a:path w="568959" h="687069">
                <a:moveTo>
                  <a:pt x="0" y="0"/>
                </a:moveTo>
                <a:lnTo>
                  <a:pt x="568716" y="686601"/>
                </a:lnTo>
              </a:path>
            </a:pathLst>
          </a:custGeom>
          <a:ln w="19036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pPr defTabSz="781903"/>
            <a:endParaRPr sz="1539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7">
            <a:extLst>
              <a:ext uri="{FF2B5EF4-FFF2-40B4-BE49-F238E27FC236}">
                <a16:creationId xmlns:a16="http://schemas.microsoft.com/office/drawing/2014/main" id="{0A8BDC6A-8D44-480C-AC90-C253CD3594BC}"/>
              </a:ext>
            </a:extLst>
          </p:cNvPr>
          <p:cNvSpPr txBox="1"/>
          <p:nvPr/>
        </p:nvSpPr>
        <p:spPr>
          <a:xfrm>
            <a:off x="9566423" y="3701422"/>
            <a:ext cx="415409" cy="2368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860" defTabSz="781903"/>
            <a:r>
              <a:rPr sz="1539" dirty="0">
                <a:solidFill>
                  <a:prstClr val="black"/>
                </a:solidFill>
                <a:latin typeface="Calibri"/>
                <a:cs typeface="Calibri"/>
              </a:rPr>
              <a:t>Time</a:t>
            </a:r>
            <a:endParaRPr sz="1539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0" name="bk object 16">
            <a:extLst>
              <a:ext uri="{FF2B5EF4-FFF2-40B4-BE49-F238E27FC236}">
                <a16:creationId xmlns:a16="http://schemas.microsoft.com/office/drawing/2014/main" id="{40FC871D-CC78-449D-A740-1DFB23DF8FC6}"/>
              </a:ext>
            </a:extLst>
          </p:cNvPr>
          <p:cNvSpPr/>
          <p:nvPr/>
        </p:nvSpPr>
        <p:spPr>
          <a:xfrm>
            <a:off x="3364591" y="4040080"/>
            <a:ext cx="5127637" cy="25890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81903"/>
            <a:endParaRPr sz="1539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bk object 17">
            <a:extLst>
              <a:ext uri="{FF2B5EF4-FFF2-40B4-BE49-F238E27FC236}">
                <a16:creationId xmlns:a16="http://schemas.microsoft.com/office/drawing/2014/main" id="{FCF7AA26-3A62-49BC-962A-E177601ED564}"/>
              </a:ext>
            </a:extLst>
          </p:cNvPr>
          <p:cNvSpPr/>
          <p:nvPr/>
        </p:nvSpPr>
        <p:spPr>
          <a:xfrm>
            <a:off x="2314951" y="3026540"/>
            <a:ext cx="7602" cy="597863"/>
          </a:xfrm>
          <a:custGeom>
            <a:avLst/>
            <a:gdLst/>
            <a:ahLst/>
            <a:cxnLst/>
            <a:rect l="l" t="t" r="r" b="b"/>
            <a:pathLst>
              <a:path w="8890" h="699135">
                <a:moveTo>
                  <a:pt x="0" y="698549"/>
                </a:moveTo>
                <a:lnTo>
                  <a:pt x="8761" y="0"/>
                </a:lnTo>
              </a:path>
            </a:pathLst>
          </a:custGeom>
          <a:ln w="190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781903"/>
            <a:endParaRPr sz="1539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bk object 18">
            <a:extLst>
              <a:ext uri="{FF2B5EF4-FFF2-40B4-BE49-F238E27FC236}">
                <a16:creationId xmlns:a16="http://schemas.microsoft.com/office/drawing/2014/main" id="{C2B6D59F-0C0B-4450-8F82-7DC1F4421868}"/>
              </a:ext>
            </a:extLst>
          </p:cNvPr>
          <p:cNvSpPr/>
          <p:nvPr/>
        </p:nvSpPr>
        <p:spPr>
          <a:xfrm>
            <a:off x="2278851" y="2949571"/>
            <a:ext cx="87426" cy="87969"/>
          </a:xfrm>
          <a:custGeom>
            <a:avLst/>
            <a:gdLst/>
            <a:ahLst/>
            <a:cxnLst/>
            <a:rect l="l" t="t" r="r" b="b"/>
            <a:pathLst>
              <a:path w="102234" h="102869">
                <a:moveTo>
                  <a:pt x="101954" y="102751"/>
                </a:moveTo>
                <a:lnTo>
                  <a:pt x="51773" y="0"/>
                </a:lnTo>
                <a:lnTo>
                  <a:pt x="0" y="101954"/>
                </a:lnTo>
                <a:lnTo>
                  <a:pt x="101954" y="10275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781903"/>
            <a:endParaRPr sz="1539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503841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F751F-39DB-45A6-ADAC-6E935DD10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/>
              <a:t>Results: Profiling</a:t>
            </a:r>
            <a:endParaRPr lang="nl-NL" dirty="0"/>
          </a:p>
        </p:txBody>
      </p:sp>
      <p:sp>
        <p:nvSpPr>
          <p:cNvPr id="12" name="object 2">
            <a:extLst>
              <a:ext uri="{FF2B5EF4-FFF2-40B4-BE49-F238E27FC236}">
                <a16:creationId xmlns:a16="http://schemas.microsoft.com/office/drawing/2014/main" id="{CEF42636-E116-409A-9E42-B881D66CF886}"/>
              </a:ext>
            </a:extLst>
          </p:cNvPr>
          <p:cNvSpPr txBox="1"/>
          <p:nvPr/>
        </p:nvSpPr>
        <p:spPr>
          <a:xfrm>
            <a:off x="2656192" y="1236317"/>
            <a:ext cx="1954912" cy="2762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497" defTabSz="683788"/>
            <a:r>
              <a:rPr sz="1795" spc="-11" dirty="0">
                <a:solidFill>
                  <a:prstClr val="black"/>
                </a:solidFill>
                <a:latin typeface="Calibri"/>
                <a:cs typeface="Calibri"/>
              </a:rPr>
              <a:t>Output </a:t>
            </a:r>
            <a:r>
              <a:rPr sz="1795" spc="-7" dirty="0">
                <a:solidFill>
                  <a:prstClr val="black"/>
                </a:solidFill>
                <a:latin typeface="Calibri"/>
                <a:cs typeface="Calibri"/>
              </a:rPr>
              <a:t>of </a:t>
            </a:r>
            <a:r>
              <a:rPr sz="1795" spc="-11" dirty="0">
                <a:solidFill>
                  <a:prstClr val="black"/>
                </a:solidFill>
                <a:latin typeface="Calibri"/>
                <a:cs typeface="Calibri"/>
              </a:rPr>
              <a:t>accurate</a:t>
            </a:r>
            <a:r>
              <a:rPr sz="1739" spc="-5" baseline="-12544" dirty="0">
                <a:solidFill>
                  <a:prstClr val="black"/>
                </a:solidFill>
                <a:latin typeface="Calibri"/>
                <a:cs typeface="Calibri"/>
              </a:rPr>
              <a:t>ISP</a:t>
            </a:r>
            <a:endParaRPr sz="1739" baseline="-1254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3" name="object 3">
            <a:extLst>
              <a:ext uri="{FF2B5EF4-FFF2-40B4-BE49-F238E27FC236}">
                <a16:creationId xmlns:a16="http://schemas.microsoft.com/office/drawing/2014/main" id="{4A7EFE39-D4F6-48BF-9609-675380584EDC}"/>
              </a:ext>
            </a:extLst>
          </p:cNvPr>
          <p:cNvSpPr/>
          <p:nvPr/>
        </p:nvSpPr>
        <p:spPr>
          <a:xfrm>
            <a:off x="5785671" y="3669754"/>
            <a:ext cx="4035181" cy="2286824"/>
          </a:xfrm>
          <a:custGeom>
            <a:avLst/>
            <a:gdLst/>
            <a:ahLst/>
            <a:cxnLst/>
            <a:rect l="l" t="t" r="r" b="b"/>
            <a:pathLst>
              <a:path w="5396230" h="3058159">
                <a:moveTo>
                  <a:pt x="0" y="0"/>
                </a:moveTo>
                <a:lnTo>
                  <a:pt x="0" y="3057665"/>
                </a:lnTo>
                <a:lnTo>
                  <a:pt x="5396080" y="3057665"/>
                </a:lnTo>
                <a:lnTo>
                  <a:pt x="5396080" y="0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pPr defTabSz="683788"/>
            <a:endParaRPr sz="13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4">
            <a:extLst>
              <a:ext uri="{FF2B5EF4-FFF2-40B4-BE49-F238E27FC236}">
                <a16:creationId xmlns:a16="http://schemas.microsoft.com/office/drawing/2014/main" id="{7CD2E6E7-C92E-421D-8D6E-D69045FBAF8B}"/>
              </a:ext>
            </a:extLst>
          </p:cNvPr>
          <p:cNvSpPr/>
          <p:nvPr/>
        </p:nvSpPr>
        <p:spPr>
          <a:xfrm>
            <a:off x="5785671" y="3669754"/>
            <a:ext cx="4035181" cy="2286824"/>
          </a:xfrm>
          <a:custGeom>
            <a:avLst/>
            <a:gdLst/>
            <a:ahLst/>
            <a:cxnLst/>
            <a:rect l="l" t="t" r="r" b="b"/>
            <a:pathLst>
              <a:path w="5396230" h="3058159">
                <a:moveTo>
                  <a:pt x="0" y="0"/>
                </a:moveTo>
                <a:lnTo>
                  <a:pt x="0" y="3057665"/>
                </a:lnTo>
                <a:lnTo>
                  <a:pt x="5396080" y="3057665"/>
                </a:lnTo>
                <a:lnTo>
                  <a:pt x="5396080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3788"/>
            <a:endParaRPr sz="13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5">
            <a:extLst>
              <a:ext uri="{FF2B5EF4-FFF2-40B4-BE49-F238E27FC236}">
                <a16:creationId xmlns:a16="http://schemas.microsoft.com/office/drawing/2014/main" id="{6E567FDD-8CE1-435B-BF43-15F725A683F1}"/>
              </a:ext>
            </a:extLst>
          </p:cNvPr>
          <p:cNvSpPr/>
          <p:nvPr/>
        </p:nvSpPr>
        <p:spPr>
          <a:xfrm>
            <a:off x="5845573" y="1590407"/>
            <a:ext cx="3975167" cy="19608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3788"/>
            <a:endParaRPr sz="13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6">
            <a:extLst>
              <a:ext uri="{FF2B5EF4-FFF2-40B4-BE49-F238E27FC236}">
                <a16:creationId xmlns:a16="http://schemas.microsoft.com/office/drawing/2014/main" id="{60F7064A-6E30-4074-BE29-7839256300FA}"/>
              </a:ext>
            </a:extLst>
          </p:cNvPr>
          <p:cNvSpPr/>
          <p:nvPr/>
        </p:nvSpPr>
        <p:spPr>
          <a:xfrm>
            <a:off x="1647368" y="3994752"/>
            <a:ext cx="3977079" cy="19818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3788"/>
            <a:endParaRPr sz="13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7">
            <a:extLst>
              <a:ext uri="{FF2B5EF4-FFF2-40B4-BE49-F238E27FC236}">
                <a16:creationId xmlns:a16="http://schemas.microsoft.com/office/drawing/2014/main" id="{629BD1C3-B8C2-4AAA-8788-C0383B7D1677}"/>
              </a:ext>
            </a:extLst>
          </p:cNvPr>
          <p:cNvSpPr txBox="1"/>
          <p:nvPr/>
        </p:nvSpPr>
        <p:spPr>
          <a:xfrm>
            <a:off x="2293597" y="3676348"/>
            <a:ext cx="2981038" cy="2762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497" defTabSz="683788"/>
            <a:r>
              <a:rPr sz="1795" spc="-11" dirty="0">
                <a:solidFill>
                  <a:prstClr val="black"/>
                </a:solidFill>
                <a:latin typeface="Calibri"/>
                <a:cs typeface="Calibri"/>
              </a:rPr>
              <a:t>Output </a:t>
            </a:r>
            <a:r>
              <a:rPr sz="1795" spc="-7" dirty="0">
                <a:solidFill>
                  <a:prstClr val="black"/>
                </a:solidFill>
                <a:latin typeface="Calibri"/>
                <a:cs typeface="Calibri"/>
              </a:rPr>
              <a:t>of </a:t>
            </a:r>
            <a:r>
              <a:rPr sz="1795" spc="-11" dirty="0">
                <a:solidFill>
                  <a:prstClr val="black"/>
                </a:solidFill>
                <a:latin typeface="Calibri"/>
                <a:cs typeface="Calibri"/>
              </a:rPr>
              <a:t>approximat</a:t>
            </a:r>
            <a:r>
              <a:rPr sz="1795" spc="-7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1739" baseline="-12544" dirty="0">
                <a:solidFill>
                  <a:prstClr val="black"/>
                </a:solidFill>
                <a:latin typeface="Calibri"/>
                <a:cs typeface="Calibri"/>
              </a:rPr>
              <a:t>ISP  </a:t>
            </a:r>
            <a:r>
              <a:rPr sz="1795" spc="-11" dirty="0">
                <a:solidFill>
                  <a:prstClr val="black"/>
                </a:solidFill>
                <a:latin typeface="Calibri"/>
                <a:cs typeface="Calibri"/>
              </a:rPr>
              <a:t>knob1</a:t>
            </a:r>
            <a:endParaRPr sz="1795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8" name="object 8">
            <a:extLst>
              <a:ext uri="{FF2B5EF4-FFF2-40B4-BE49-F238E27FC236}">
                <a16:creationId xmlns:a16="http://schemas.microsoft.com/office/drawing/2014/main" id="{5404C307-C11F-4CA2-916C-8701E2E3329A}"/>
              </a:ext>
            </a:extLst>
          </p:cNvPr>
          <p:cNvSpPr txBox="1"/>
          <p:nvPr/>
        </p:nvSpPr>
        <p:spPr>
          <a:xfrm>
            <a:off x="6405716" y="1208904"/>
            <a:ext cx="2981038" cy="2762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497" defTabSz="683788"/>
            <a:r>
              <a:rPr sz="1795" spc="-11" dirty="0">
                <a:solidFill>
                  <a:prstClr val="black"/>
                </a:solidFill>
                <a:latin typeface="Calibri"/>
                <a:cs typeface="Calibri"/>
              </a:rPr>
              <a:t>Output </a:t>
            </a:r>
            <a:r>
              <a:rPr sz="1795" spc="-7" dirty="0">
                <a:solidFill>
                  <a:prstClr val="black"/>
                </a:solidFill>
                <a:latin typeface="Calibri"/>
                <a:cs typeface="Calibri"/>
              </a:rPr>
              <a:t>of </a:t>
            </a:r>
            <a:r>
              <a:rPr sz="1795" spc="-11" dirty="0">
                <a:solidFill>
                  <a:prstClr val="black"/>
                </a:solidFill>
                <a:latin typeface="Calibri"/>
                <a:cs typeface="Calibri"/>
              </a:rPr>
              <a:t>approximat</a:t>
            </a:r>
            <a:r>
              <a:rPr sz="1795" spc="-4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1739" baseline="-12544" dirty="0">
                <a:solidFill>
                  <a:prstClr val="black"/>
                </a:solidFill>
                <a:latin typeface="Calibri"/>
                <a:cs typeface="Calibri"/>
              </a:rPr>
              <a:t>ISP  </a:t>
            </a:r>
            <a:r>
              <a:rPr sz="1795" spc="-11" dirty="0">
                <a:solidFill>
                  <a:prstClr val="black"/>
                </a:solidFill>
                <a:latin typeface="Calibri"/>
                <a:cs typeface="Calibri"/>
              </a:rPr>
              <a:t>knob2</a:t>
            </a:r>
            <a:endParaRPr sz="1795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9" name="object 9">
            <a:extLst>
              <a:ext uri="{FF2B5EF4-FFF2-40B4-BE49-F238E27FC236}">
                <a16:creationId xmlns:a16="http://schemas.microsoft.com/office/drawing/2014/main" id="{9B9D88AD-55FA-4430-A123-3814DF682499}"/>
              </a:ext>
            </a:extLst>
          </p:cNvPr>
          <p:cNvSpPr/>
          <p:nvPr/>
        </p:nvSpPr>
        <p:spPr>
          <a:xfrm>
            <a:off x="5758907" y="3530197"/>
            <a:ext cx="4022324" cy="27917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3788"/>
            <a:endParaRPr sz="13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bk object 16">
            <a:extLst>
              <a:ext uri="{FF2B5EF4-FFF2-40B4-BE49-F238E27FC236}">
                <a16:creationId xmlns:a16="http://schemas.microsoft.com/office/drawing/2014/main" id="{3C2064B0-5FA6-408B-858B-D9346C30A9CF}"/>
              </a:ext>
            </a:extLst>
          </p:cNvPr>
          <p:cNvSpPr/>
          <p:nvPr/>
        </p:nvSpPr>
        <p:spPr>
          <a:xfrm>
            <a:off x="1647368" y="1590407"/>
            <a:ext cx="3977079" cy="196081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3788"/>
            <a:endParaRPr sz="1346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391918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0872C-908A-40E5-A6FB-7A4DA84BE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/>
              <a:t>Results: Control Performance</a:t>
            </a:r>
            <a:endParaRPr lang="nl-NL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61165ED-C4DE-4234-9DDE-F7742E1C25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89" y="2746282"/>
            <a:ext cx="5796487" cy="3048000"/>
          </a:xfr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6A69287-5499-4F1B-A306-42FD90376D7C}"/>
              </a:ext>
            </a:extLst>
          </p:cNvPr>
          <p:cNvSpPr txBox="1">
            <a:spLocks/>
          </p:cNvSpPr>
          <p:nvPr/>
        </p:nvSpPr>
        <p:spPr>
          <a:xfrm>
            <a:off x="838200" y="1274885"/>
            <a:ext cx="10515600" cy="49020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u="none" strike="noStrike" kern="1200" cap="none" spc="0" baseline="0" dirty="0" smtClean="0">
                <a:solidFill>
                  <a:srgbClr val="002060"/>
                </a:solidFill>
                <a:uFillTx/>
                <a:latin typeface="Bebas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b="0" i="0" u="none" strike="noStrike" kern="1200" cap="none" spc="0" baseline="0" dirty="0" smtClean="0">
                <a:solidFill>
                  <a:srgbClr val="002060"/>
                </a:solidFill>
                <a:uFillTx/>
                <a:latin typeface="Bebas"/>
                <a:ea typeface="+mj-ea"/>
                <a:cs typeface="+mj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0" i="0" u="none" strike="noStrike" kern="1200" cap="none" spc="0" baseline="0" dirty="0" smtClean="0">
                <a:solidFill>
                  <a:srgbClr val="002060"/>
                </a:solidFill>
                <a:uFillTx/>
                <a:latin typeface="Bebas"/>
                <a:ea typeface="+mj-ea"/>
                <a:cs typeface="+mj-cs"/>
              </a:defRPr>
            </a:lvl3pPr>
            <a:lvl4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dirty="0"/>
              <a:t>Without considering improved timing</a:t>
            </a:r>
          </a:p>
          <a:p>
            <a:r>
              <a:rPr lang="en-IN" dirty="0"/>
              <a:t>Performance deteriorates for approximated images (v1 – v7)</a:t>
            </a:r>
          </a:p>
          <a:p>
            <a:pPr lvl="1"/>
            <a:r>
              <a:rPr lang="en-IN" dirty="0"/>
              <a:t>Still acceptable for control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B66521-2790-422B-B3C0-7F91C830CA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5998" y="2746282"/>
            <a:ext cx="5019675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82234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0872C-908A-40E5-A6FB-7A4DA84BE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/>
              <a:t>Results: Performance</a:t>
            </a:r>
            <a:endParaRPr lang="nl-NL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6A69287-5499-4F1B-A306-42FD90376D7C}"/>
              </a:ext>
            </a:extLst>
          </p:cNvPr>
          <p:cNvSpPr txBox="1">
            <a:spLocks/>
          </p:cNvSpPr>
          <p:nvPr/>
        </p:nvSpPr>
        <p:spPr>
          <a:xfrm>
            <a:off x="838200" y="1274885"/>
            <a:ext cx="10515600" cy="49020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u="none" strike="noStrike" kern="1200" cap="none" spc="0" baseline="0" dirty="0" smtClean="0">
                <a:solidFill>
                  <a:srgbClr val="002060"/>
                </a:solidFill>
                <a:uFillTx/>
                <a:latin typeface="Bebas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b="0" i="0" u="none" strike="noStrike" kern="1200" cap="none" spc="0" baseline="0" dirty="0" smtClean="0">
                <a:solidFill>
                  <a:srgbClr val="002060"/>
                </a:solidFill>
                <a:uFillTx/>
                <a:latin typeface="Bebas"/>
                <a:ea typeface="+mj-ea"/>
                <a:cs typeface="+mj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0" i="0" u="none" strike="noStrike" kern="1200" cap="none" spc="0" baseline="0" dirty="0" smtClean="0">
                <a:solidFill>
                  <a:srgbClr val="002060"/>
                </a:solidFill>
                <a:uFillTx/>
                <a:latin typeface="Bebas"/>
                <a:ea typeface="+mj-ea"/>
                <a:cs typeface="+mj-cs"/>
              </a:defRPr>
            </a:lvl3pPr>
            <a:lvl4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dirty="0"/>
              <a:t>Considering improved timing</a:t>
            </a:r>
          </a:p>
          <a:p>
            <a:r>
              <a:rPr lang="en-IN" dirty="0"/>
              <a:t>Performance improves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AABC21-6EE7-4655-8588-5A81B26D6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564847"/>
            <a:ext cx="4453309" cy="26499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69F479-A729-44B8-BA19-9F38966568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3824" y="993532"/>
            <a:ext cx="6014081" cy="499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8722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126"/>
            <a:ext cx="11402568" cy="628406"/>
          </a:xfrm>
        </p:spPr>
        <p:txBody>
          <a:bodyPr>
            <a:normAutofit fontScale="90000"/>
          </a:bodyPr>
          <a:lstStyle/>
          <a:p>
            <a:r>
              <a:rPr lang="en-US" dirty="0"/>
              <a:t>Image-based control – embedded processing</a:t>
            </a:r>
          </a:p>
        </p:txBody>
      </p:sp>
      <p:pic>
        <p:nvPicPr>
          <p:cNvPr id="122" name="Picture 1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066800"/>
            <a:ext cx="9144000" cy="25867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3886201"/>
            <a:ext cx="9144000" cy="2876355"/>
          </a:xfrm>
          <a:prstGeom prst="rect">
            <a:avLst/>
          </a:prstGeom>
        </p:spPr>
      </p:pic>
      <p:sp>
        <p:nvSpPr>
          <p:cNvPr id="6" name="Slide Number Placeholder 3"/>
          <p:cNvSpPr txBox="1">
            <a:spLocks/>
          </p:cNvSpPr>
          <p:nvPr/>
        </p:nvSpPr>
        <p:spPr>
          <a:xfrm>
            <a:off x="1524000" y="200026"/>
            <a:ext cx="463550" cy="366713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0" hangingPunct="0">
              <a:spcBef>
                <a:spcPct val="50000"/>
              </a:spcBef>
              <a:defRPr/>
            </a:pPr>
            <a:r>
              <a:rPr lang="en-US" dirty="0">
                <a:solidFill>
                  <a:srgbClr val="FFFFFF"/>
                </a:solidFill>
                <a:cs typeface="Arial" charset="0"/>
              </a:rPr>
              <a:t>4</a:t>
            </a:r>
            <a:endParaRPr lang="en-US" sz="1400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49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99F90-A8F7-42C4-A371-3B7290CA5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/>
              <a:t>Conclusions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77506A-56E8-4A4F-AF93-21E3B1C61C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Image-</a:t>
            </a:r>
            <a:r>
              <a:rPr lang="nl-NL" dirty="0" err="1"/>
              <a:t>based</a:t>
            </a:r>
            <a:r>
              <a:rPr lang="nl-NL" dirty="0"/>
              <a:t> control suffers </a:t>
            </a:r>
            <a:r>
              <a:rPr lang="nl-NL" dirty="0" err="1"/>
              <a:t>from</a:t>
            </a:r>
            <a:r>
              <a:rPr lang="nl-NL" dirty="0"/>
              <a:t> long processing delay; </a:t>
            </a:r>
          </a:p>
          <a:p>
            <a:endParaRPr lang="nl-NL" dirty="0"/>
          </a:p>
          <a:p>
            <a:r>
              <a:rPr lang="nl-NL" dirty="0"/>
              <a:t>Image-</a:t>
            </a:r>
            <a:r>
              <a:rPr lang="nl-NL" dirty="0" err="1"/>
              <a:t>approximation</a:t>
            </a:r>
            <a:r>
              <a:rPr lang="nl-NL" dirty="0"/>
              <a:t> is </a:t>
            </a:r>
            <a:r>
              <a:rPr lang="nl-NL" dirty="0" err="1"/>
              <a:t>one</a:t>
            </a:r>
            <a:r>
              <a:rPr lang="nl-NL" dirty="0"/>
              <a:t> </a:t>
            </a:r>
            <a:r>
              <a:rPr lang="nl-NL" dirty="0" err="1"/>
              <a:t>primising</a:t>
            </a:r>
            <a:r>
              <a:rPr lang="nl-NL" dirty="0"/>
              <a:t> approach </a:t>
            </a:r>
            <a:r>
              <a:rPr lang="nl-NL" dirty="0" err="1"/>
              <a:t>to</a:t>
            </a:r>
            <a:r>
              <a:rPr lang="nl-NL" dirty="0"/>
              <a:t> deal </a:t>
            </a:r>
            <a:r>
              <a:rPr lang="nl-NL" dirty="0" err="1"/>
              <a:t>with</a:t>
            </a:r>
            <a:r>
              <a:rPr lang="nl-NL" dirty="0"/>
              <a:t> long delay and save </a:t>
            </a:r>
            <a:r>
              <a:rPr lang="nl-NL" dirty="0" err="1"/>
              <a:t>compute</a:t>
            </a:r>
            <a:r>
              <a:rPr lang="nl-NL" dirty="0"/>
              <a:t> energy;</a:t>
            </a:r>
          </a:p>
          <a:p>
            <a:endParaRPr lang="nl-NL" dirty="0"/>
          </a:p>
          <a:p>
            <a:r>
              <a:rPr lang="en-IN" dirty="0"/>
              <a:t>There are several knobs that decides the performance of the overall IBC system;</a:t>
            </a:r>
          </a:p>
          <a:p>
            <a:endParaRPr lang="en-IN" dirty="0"/>
          </a:p>
          <a:p>
            <a:r>
              <a:rPr lang="en-IN" dirty="0"/>
              <a:t>Extensive design space exploration is required design sweet-spots;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4386206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7762531" y="5764007"/>
            <a:ext cx="3260725" cy="10985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u="none" strike="noStrike" kern="1200" cap="none" spc="0" baseline="0" dirty="0" smtClean="0">
                <a:solidFill>
                  <a:srgbClr val="002060"/>
                </a:solidFill>
                <a:uFillTx/>
                <a:latin typeface="Bebas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b="0" i="0" u="none" strike="noStrike" kern="1200" cap="none" spc="0" baseline="0" dirty="0" smtClean="0">
                <a:solidFill>
                  <a:srgbClr val="002060"/>
                </a:solidFill>
                <a:uFillTx/>
                <a:latin typeface="Bebas"/>
                <a:ea typeface="+mj-ea"/>
                <a:cs typeface="+mj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0" i="0" u="none" strike="noStrike" kern="1200" cap="none" spc="0" baseline="0" dirty="0" smtClean="0">
                <a:solidFill>
                  <a:srgbClr val="002060"/>
                </a:solidFill>
                <a:uFillTx/>
                <a:latin typeface="Bebas"/>
                <a:ea typeface="+mj-ea"/>
                <a:cs typeface="+mj-cs"/>
              </a:defRPr>
            </a:lvl3pPr>
            <a:lvl4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IN" sz="1800" dirty="0">
                <a:hlinkClick r:id="rId3"/>
              </a:rPr>
              <a:t>D.Goswami@tue.nl</a:t>
            </a:r>
            <a:endParaRPr lang="en-IN" sz="1800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IN" sz="1800" dirty="0">
                <a:hlinkClick r:id="rId4"/>
              </a:rPr>
              <a:t>S.Mohamed@tue.nl</a:t>
            </a:r>
            <a:endParaRPr lang="en-IN" sz="1800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IN" sz="1800" dirty="0">
                <a:hlinkClick r:id="rId5"/>
              </a:rPr>
              <a:t>Sayandip.De@tue.nl</a:t>
            </a:r>
            <a:endParaRPr lang="en-IN" sz="1800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IN" sz="1800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IN" sz="1800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IN" sz="1800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IN" sz="1800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IN" sz="1800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IN" sz="1800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IN" sz="1800" dirty="0"/>
          </a:p>
          <a:p>
            <a:pPr fontAlgn="auto">
              <a:spcAft>
                <a:spcPts val="0"/>
              </a:spcAft>
              <a:defRPr/>
            </a:pPr>
            <a:endParaRPr lang="en-IN" sz="1800" dirty="0"/>
          </a:p>
        </p:txBody>
      </p:sp>
      <p:pic>
        <p:nvPicPr>
          <p:cNvPr id="25605" name="Picture 10" descr="http://www.iconsdb.com/icons/preview/caribbean-blue/email-xxl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331" y="5800275"/>
            <a:ext cx="266700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Tijdelijke aanduiding voor afbeelding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24" b="10824"/>
          <a:stretch>
            <a:fillRect/>
          </a:stretch>
        </p:blipFill>
        <p:spPr>
          <a:xfrm>
            <a:off x="-2" y="562870"/>
            <a:ext cx="12192001" cy="51794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544"/>
            <a:ext cx="2503990" cy="580635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Image-based control – timing challenges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914400" y="1100328"/>
                <a:ext cx="10887456" cy="2667000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Camera framerate is much higher that the rate at which frames are processed; several frames are not processed;</a:t>
                </a:r>
              </a:p>
              <a:p>
                <a:r>
                  <a:rPr lang="en-US" dirty="0"/>
                  <a:t>For 60 fps(frames per second) camera,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</m:oMath>
                </a14:m>
                <a:r>
                  <a:rPr lang="en-US" dirty="0"/>
                  <a:t>= 16.67 </a:t>
                </a:r>
                <a:r>
                  <a:rPr lang="en-US" dirty="0" err="1"/>
                  <a:t>ms</a:t>
                </a:r>
                <a:r>
                  <a:rPr lang="en-US" dirty="0"/>
                  <a:t>;</a:t>
                </a:r>
              </a:p>
              <a:p>
                <a:r>
                  <a:rPr lang="en-US" dirty="0"/>
                  <a:t>Sensing, computing and actuating tasks have WCETs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dirty="0"/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1100328"/>
                <a:ext cx="10887456" cy="2667000"/>
              </a:xfrm>
              <a:blipFill rotWithShape="0">
                <a:blip r:embed="rId2"/>
                <a:stretch>
                  <a:fillRect l="-1008" t="-41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3767328"/>
            <a:ext cx="9144000" cy="2586764"/>
          </a:xfrm>
          <a:prstGeom prst="rect">
            <a:avLst/>
          </a:prstGeom>
        </p:spPr>
      </p:pic>
      <p:sp>
        <p:nvSpPr>
          <p:cNvPr id="5" name="Slide Number Placeholder 3"/>
          <p:cNvSpPr txBox="1">
            <a:spLocks/>
          </p:cNvSpPr>
          <p:nvPr/>
        </p:nvSpPr>
        <p:spPr>
          <a:xfrm>
            <a:off x="1524000" y="200026"/>
            <a:ext cx="463550" cy="366713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0" hangingPunct="0">
              <a:spcBef>
                <a:spcPct val="50000"/>
              </a:spcBef>
              <a:defRPr/>
            </a:pPr>
            <a:r>
              <a:rPr lang="en-US" dirty="0">
                <a:solidFill>
                  <a:srgbClr val="FFFFFF"/>
                </a:solidFill>
                <a:cs typeface="Arial" charset="0"/>
              </a:rPr>
              <a:t>5</a:t>
            </a:r>
            <a:endParaRPr lang="en-US" sz="1400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6431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Image-based control – example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216152" y="1066800"/>
                <a:ext cx="9957816" cy="2667000"/>
              </a:xfrm>
            </p:spPr>
            <p:txBody>
              <a:bodyPr>
                <a:noAutofit/>
              </a:bodyPr>
              <a:lstStyle/>
              <a:p>
                <a:r>
                  <a:rPr lang="en-US" sz="2000" dirty="0"/>
                  <a:t>For 60 fps(frames per second) camera,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</m:oMath>
                </a14:m>
                <a:r>
                  <a:rPr lang="en-US" sz="2000" dirty="0"/>
                  <a:t>= 16.67 </a:t>
                </a:r>
                <a:r>
                  <a:rPr lang="en-US" sz="2000" dirty="0" err="1"/>
                  <a:t>ms</a:t>
                </a:r>
                <a:r>
                  <a:rPr lang="en-US" sz="2000" dirty="0"/>
                  <a:t>;</a:t>
                </a:r>
              </a:p>
              <a:p>
                <a:r>
                  <a:rPr lang="en-US" sz="2000" dirty="0"/>
                  <a:t>Sensing, computing and actuating tasks have WCETs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endParaRPr lang="en-US" sz="20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2000" dirty="0"/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endParaRPr lang="en-US" sz="2000" dirty="0"/>
              </a:p>
              <a:p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⌈"/>
                        <m:endChr m:val="⌉"/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sub>
                            </m:sSub>
                          </m:den>
                        </m:f>
                      </m:e>
                    </m:d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</m:oMath>
                </a14:m>
                <a:endParaRPr lang="en-US" sz="2000" dirty="0"/>
              </a:p>
              <a:p>
                <a:r>
                  <a:rPr lang="en-US" sz="2000" dirty="0"/>
                  <a:t>E.g.,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000" dirty="0"/>
                  <a:t>=84 </a:t>
                </a:r>
                <a:r>
                  <a:rPr lang="en-US" sz="2000" dirty="0" err="1"/>
                  <a:t>ms</a:t>
                </a:r>
                <a:r>
                  <a:rPr lang="en-US" sz="2000" dirty="0"/>
                  <a:t>;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sz="2000" dirty="0"/>
                  <a:t>=100 </a:t>
                </a:r>
                <a:r>
                  <a:rPr lang="en-US" sz="2000" dirty="0" err="1"/>
                  <a:t>ms</a:t>
                </a:r>
                <a:endParaRPr lang="en-US" sz="2000" dirty="0"/>
              </a:p>
              <a:p>
                <a:r>
                  <a:rPr lang="en-US" sz="2000" dirty="0"/>
                  <a:t>h=</a:t>
                </a:r>
                <a:r>
                  <a:rPr lang="en-US" sz="20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sz="2000" dirty="0"/>
                  <a:t>=100 </a:t>
                </a:r>
                <a:r>
                  <a:rPr lang="en-US" sz="2000" dirty="0" err="1"/>
                  <a:t>ms</a:t>
                </a:r>
                <a:endParaRPr lang="en-US" sz="2000" dirty="0"/>
              </a:p>
              <a:p>
                <a:endParaRPr lang="en-US" sz="2000" dirty="0"/>
              </a:p>
              <a:p>
                <a:endParaRPr lang="en-US" sz="2000" dirty="0"/>
              </a:p>
              <a:p>
                <a:endParaRPr lang="en-US" sz="2000" dirty="0"/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16152" y="1066800"/>
                <a:ext cx="9957816" cy="2667000"/>
              </a:xfrm>
              <a:blipFill rotWithShape="0">
                <a:blip r:embed="rId2"/>
                <a:stretch>
                  <a:fillRect l="-551" t="-2055" b="-11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3767328"/>
            <a:ext cx="9144000" cy="2586764"/>
          </a:xfrm>
          <a:prstGeom prst="rect">
            <a:avLst/>
          </a:prstGeom>
        </p:spPr>
      </p:pic>
      <p:sp>
        <p:nvSpPr>
          <p:cNvPr id="5" name="Slide Number Placeholder 3"/>
          <p:cNvSpPr txBox="1">
            <a:spLocks/>
          </p:cNvSpPr>
          <p:nvPr/>
        </p:nvSpPr>
        <p:spPr>
          <a:xfrm>
            <a:off x="1524000" y="200026"/>
            <a:ext cx="463550" cy="366713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0" hangingPunct="0">
              <a:spcBef>
                <a:spcPct val="50000"/>
              </a:spcBef>
              <a:defRPr/>
            </a:pPr>
            <a:r>
              <a:rPr lang="en-US" dirty="0">
                <a:solidFill>
                  <a:srgbClr val="FFFFFF"/>
                </a:solidFill>
                <a:cs typeface="Arial" charset="0"/>
              </a:rPr>
              <a:t>6</a:t>
            </a:r>
            <a:endParaRPr lang="en-US" sz="1400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28138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dot{x} = (A+BK)x + BFr$\\&#10;$y = C x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96"/>
  <p:tag name="BOXFONT" val="10"/>
  <p:tag name="BOXWRAP" val="False"/>
  <p:tag name="WORKAROUNDTRANSPARENCYBUG" val="False"/>
  <p:tag name="BITMAPFORMAT" val="pngmono"/>
  <p:tag name="DEBUGINTERACTIVE" val="True"/>
  <p:tag name="ORIGWIDTH" val="225.9605"/>
  <p:tag name="PICTUREFILESIZE" val="1459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x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96"/>
  <p:tag name="BOXFONT" val="10"/>
  <p:tag name="BOXWRAP" val="False"/>
  <p:tag name="WORKAROUNDTRANSPARENCYBUG" val="False"/>
  <p:tag name="BITMAPFORMAT" val="pngmono"/>
  <p:tag name="DEBUGINTERACTIVE" val="True"/>
  <p:tag name="ORIGWIDTH" val="12"/>
  <p:tag name="PICTUREFILESIZE" val="84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y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96"/>
  <p:tag name="BOXFONT" val="10"/>
  <p:tag name="BOXWRAP" val="False"/>
  <p:tag name="WORKAROUNDTRANSPARENCYBUG" val="False"/>
  <p:tag name="BITMAPFORMAT" val="pngmono"/>
  <p:tag name="DEBUGINTERACTIVE" val="True"/>
  <p:tag name="ORIGWIDTH" val="10.98"/>
  <p:tag name="PICTUREFILESIZE" val="92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u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96"/>
  <p:tag name="BOXFONT" val="10"/>
  <p:tag name="BOXWRAP" val="False"/>
  <p:tag name="WORKAROUNDTRANSPARENCYBUG" val="False"/>
  <p:tag name="BITMAPFORMAT" val="pngmono"/>
  <p:tag name="DEBUGINTERACTIVE" val="True"/>
  <p:tag name="ORIGWIDTH" val="12"/>
  <p:tag name="PICTUREFILESIZE" val="77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dot{x}$= $A$ $x$ +$B$u\\&#10;$y=C x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54"/>
  <p:tag name="BOXHEIGHT" val="340"/>
  <p:tag name="BOXFONT" val="10"/>
  <p:tag name="BOXWRAP" val="False"/>
  <p:tag name="WORKAROUNDTRANSPARENCYBUG" val="False"/>
  <p:tag name="BITMAPFORMAT" val="pngmono"/>
  <p:tag name="DEBUGINTERACTIVE" val="True"/>
  <p:tag name="ORIGWIDTH" val="130.9802"/>
  <p:tag name="PICTUREFILESIZE" val="913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x[k+1] = \phi x[k] + \Gamma  u[k]$ \\&#10;$y[k] = C x[k]$\\&#10;where&#10;\begin{eqnarray}&#10;\phi &amp;=&amp; e^{Ah} \nonumber \\&#10;\Gamma &amp;=&amp; \int^{h}_{0} e^{As}B ds \nonumber&#10;\end{eqnarray}&#10;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54"/>
  <p:tag name="BOXHEIGHT" val="386"/>
  <p:tag name="BOXFONT" val="10"/>
  <p:tag name="BOXWRAP" val="False"/>
  <p:tag name="WORKAROUNDTRANSPARENCYBUG" val="False"/>
  <p:tag name="BITMAPFORMAT" val="pngmono"/>
  <p:tag name="DEBUGINTERACTIVE" val="True"/>
  <p:tag name="ORIGWIDTH" val="315.9606"/>
  <p:tag name="PICTUREFILESIZE" val="3768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z[k+1]= \phi_{aug} z[k] + \Gamma_{aug} u[k]$\\&#10;$y[k] = C_{aug} z[k]$\\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54"/>
  <p:tag name="BOXHEIGHT" val="341"/>
  <p:tag name="BOXFONT" val="10"/>
  <p:tag name="BOXWRAP" val="False"/>
  <p:tag name="WORKAROUNDTRANSPARENCYBUG" val="False"/>
  <p:tag name="BITMAPFORMAT" val="pngmono"/>
  <p:tag name="DEBUGINTERACTIVE" val="True"/>
  <p:tag name="ORIGWIDTH" val="292.9806"/>
  <p:tag name="PICTUREFILESIZE" val="227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u = Kx + Fr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54"/>
  <p:tag name="BOXHEIGHT" val="340"/>
  <p:tag name="BOXFONT" val="10"/>
  <p:tag name="BOXWRAP" val="False"/>
  <p:tag name="WORKAROUNDTRANSPARENCYBUG" val="False"/>
  <p:tag name="BITMAPFORMAT" val="pngmono"/>
  <p:tag name="DEBUGINTERACTIVE" val="True"/>
  <p:tag name="ORIGWIDTH" val="129.0002"/>
  <p:tag name="PICTUREFILESIZE" val="49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int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96"/>
  <p:tag name="BOXFONT" val="10"/>
  <p:tag name="BOXWRAP" val="False"/>
  <p:tag name="WORKAROUNDTRANSPARENCYBUG" val="False"/>
  <p:tag name="BITMAPFORMAT" val="pngmono"/>
  <p:tag name="DEBUGINTERACTIVE" val="True"/>
  <p:tag name="ORIGWIDTH" val="9.96"/>
  <p:tag name="PICTUREFILESIZE" val="60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dot{x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96"/>
  <p:tag name="BOXFONT" val="10"/>
  <p:tag name="BOXWRAP" val="False"/>
  <p:tag name="WORKAROUNDTRANSPARENCYBUG" val="False"/>
  <p:tag name="BITMAPFORMAT" val="pngmono"/>
  <p:tag name="DEBUGINTERACTIVE" val="True"/>
  <p:tag name="ORIGWIDTH" val="12"/>
  <p:tag name="PICTUREFILESIZE" val="90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x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96"/>
  <p:tag name="BOXFONT" val="10"/>
  <p:tag name="BOXWRAP" val="False"/>
  <p:tag name="WORKAROUNDTRANSPARENCYBUG" val="False"/>
  <p:tag name="BITMAPFORMAT" val="pngmono"/>
  <p:tag name="DEBUGINTERACTIVE" val="True"/>
  <p:tag name="ORIGWIDTH" val="12"/>
  <p:tag name="PICTUREFILESIZE" val="84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y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96"/>
  <p:tag name="BOXFONT" val="10"/>
  <p:tag name="BOXWRAP" val="False"/>
  <p:tag name="WORKAROUNDTRANSPARENCYBUG" val="False"/>
  <p:tag name="BITMAPFORMAT" val="pngmono"/>
  <p:tag name="DEBUGINTERACTIVE" val="True"/>
  <p:tag name="ORIGWIDTH" val="10.98"/>
  <p:tag name="PICTUREFILESIZE" val="92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u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96"/>
  <p:tag name="BOXFONT" val="10"/>
  <p:tag name="BOXWRAP" val="False"/>
  <p:tag name="WORKAROUNDTRANSPARENCYBUG" val="False"/>
  <p:tag name="BITMAPFORMAT" val="pngmono"/>
  <p:tag name="DEBUGINTERACTIVE" val="True"/>
  <p:tag name="ORIGWIDTH" val="12"/>
  <p:tag name="PICTUREFILESIZE" val="77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int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96"/>
  <p:tag name="BOXFONT" val="10"/>
  <p:tag name="BOXWRAP" val="False"/>
  <p:tag name="WORKAROUNDTRANSPARENCYBUG" val="False"/>
  <p:tag name="BITMAPFORMAT" val="pngmono"/>
  <p:tag name="DEBUGINTERACTIVE" val="True"/>
  <p:tag name="ORIGWIDTH" val="9.96"/>
  <p:tag name="PICTUREFILESIZE" val="60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dot{x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96"/>
  <p:tag name="BOXFONT" val="10"/>
  <p:tag name="BOXWRAP" val="False"/>
  <p:tag name="WORKAROUNDTRANSPARENCYBUG" val="False"/>
  <p:tag name="BITMAPFORMAT" val="pngmono"/>
  <p:tag name="DEBUGINTERACTIVE" val="True"/>
  <p:tag name="ORIGWIDTH" val="12"/>
  <p:tag name="PICTUREFILESIZE" val="90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CPS-PPT-Template.potx" id="{397C268A-8F3E-42B3-8198-4A9839E4AFCD}" vid="{0D385A37-8960-4C45-805D-16C6C05C85C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oCPS-ESRx_Surname</Template>
  <TotalTime>15310</TotalTime>
  <Words>3010</Words>
  <Application>Microsoft Office PowerPoint</Application>
  <PresentationFormat>Widescreen</PresentationFormat>
  <Paragraphs>622</Paragraphs>
  <Slides>71</Slides>
  <Notes>2</Notes>
  <HiddenSlides>0</HiddenSlides>
  <MMClips>2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80" baseType="lpstr">
      <vt:lpstr>Arial</vt:lpstr>
      <vt:lpstr>Bebas</vt:lpstr>
      <vt:lpstr>Calibri</vt:lpstr>
      <vt:lpstr>Cambria Math</vt:lpstr>
      <vt:lpstr>Courier New</vt:lpstr>
      <vt:lpstr>Futura Bk BT</vt:lpstr>
      <vt:lpstr>Times New Roman</vt:lpstr>
      <vt:lpstr>Office Theme</vt:lpstr>
      <vt:lpstr>Visio</vt:lpstr>
      <vt:lpstr>PowerPoint Presentation</vt:lpstr>
      <vt:lpstr>Image-in-the-loop</vt:lpstr>
      <vt:lpstr>Processing platforms</vt:lpstr>
      <vt:lpstr>Image-based application development</vt:lpstr>
      <vt:lpstr>Key points</vt:lpstr>
      <vt:lpstr>Image-based control (IBC)</vt:lpstr>
      <vt:lpstr>Image-based control – embedded processing</vt:lpstr>
      <vt:lpstr>Image-based control – timing challenges </vt:lpstr>
      <vt:lpstr>Image-based control – example </vt:lpstr>
      <vt:lpstr>Response with h= τ=100 ms </vt:lpstr>
      <vt:lpstr>What can we do?</vt:lpstr>
      <vt:lpstr>Model-based control systems</vt:lpstr>
      <vt:lpstr>Model of physics – example</vt:lpstr>
      <vt:lpstr>State-space model </vt:lpstr>
      <vt:lpstr>Feedback control </vt:lpstr>
      <vt:lpstr>Closed-loop system  </vt:lpstr>
      <vt:lpstr>Discrete-time implementation  </vt:lpstr>
      <vt:lpstr>Digital implementation: Sample and Hold</vt:lpstr>
      <vt:lpstr>Discretized model</vt:lpstr>
      <vt:lpstr>Discrete-time control</vt:lpstr>
      <vt:lpstr>Controller design: LQR tracking</vt:lpstr>
      <vt:lpstr>Image-based control: pipelined control</vt:lpstr>
      <vt:lpstr>Pipelined control systems</vt:lpstr>
      <vt:lpstr>Pipelined control systems</vt:lpstr>
      <vt:lpstr>Pipelined control systems</vt:lpstr>
      <vt:lpstr>Pipelined control systems: model</vt:lpstr>
      <vt:lpstr>Pipelined control systems: model</vt:lpstr>
      <vt:lpstr>Pipelined control systems: timing and signals</vt:lpstr>
      <vt:lpstr>Pipelined control: model transformation</vt:lpstr>
      <vt:lpstr>Pipelined control: model transformation</vt:lpstr>
      <vt:lpstr>Pipelined control: model transformation</vt:lpstr>
      <vt:lpstr>Pipelined control: model transformation</vt:lpstr>
      <vt:lpstr>LQR tracking for the pipelined system</vt:lpstr>
      <vt:lpstr>active suspension system</vt:lpstr>
      <vt:lpstr>active suspension system</vt:lpstr>
      <vt:lpstr>active suspension system</vt:lpstr>
      <vt:lpstr>active suspension system</vt:lpstr>
      <vt:lpstr>pipelined model</vt:lpstr>
      <vt:lpstr>active suspension system: response</vt:lpstr>
      <vt:lpstr>resource vs performance</vt:lpstr>
      <vt:lpstr>PowerPoint Presentation</vt:lpstr>
      <vt:lpstr>Background – Approximate computing</vt:lpstr>
      <vt:lpstr>What is “approximate computing”?</vt:lpstr>
      <vt:lpstr>What is “approximate computing”?</vt:lpstr>
      <vt:lpstr>What is “approximate computing”?</vt:lpstr>
      <vt:lpstr>What is “approximate computing”?</vt:lpstr>
      <vt:lpstr>What is “approximate computing”?</vt:lpstr>
      <vt:lpstr>What is “approximate computing”?</vt:lpstr>
      <vt:lpstr>What is “approximate computing”?</vt:lpstr>
      <vt:lpstr>What is “approximate computing”?</vt:lpstr>
      <vt:lpstr>What is “approximate computing”?</vt:lpstr>
      <vt:lpstr>Opposite View to Traditional Computing</vt:lpstr>
      <vt:lpstr>Approximations across the system stack</vt:lpstr>
      <vt:lpstr>Approximations across the system stack</vt:lpstr>
      <vt:lpstr>Some Examples</vt:lpstr>
      <vt:lpstr>Approximations across the system stack</vt:lpstr>
      <vt:lpstr>Error Resilient Applications</vt:lpstr>
      <vt:lpstr>What is the impact of approximation on IBC?</vt:lpstr>
      <vt:lpstr>IBC with image approximation in the loop</vt:lpstr>
      <vt:lpstr>Tutorial coverage</vt:lpstr>
      <vt:lpstr>Image Approximation: tuning knobs</vt:lpstr>
      <vt:lpstr>IMACS framework: overview</vt:lpstr>
      <vt:lpstr>IMACS framework: overview</vt:lpstr>
      <vt:lpstr>IMACS: Software-in-the-Loop simulator</vt:lpstr>
      <vt:lpstr>IMACS: Hardware-in-the-Loop simulator</vt:lpstr>
      <vt:lpstr>Results: Profiling</vt:lpstr>
      <vt:lpstr>Results: Profiling</vt:lpstr>
      <vt:lpstr>Results: Control Performance</vt:lpstr>
      <vt:lpstr>Results: Performance</vt:lpstr>
      <vt:lpstr>Conclusions</vt:lpstr>
      <vt:lpstr>PowerPoint Presentation</vt:lpstr>
    </vt:vector>
  </TitlesOfParts>
  <Company>TU/e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Goswami, D.</dc:creator>
  <cp:lastModifiedBy>Mohamed, S.</cp:lastModifiedBy>
  <cp:revision>193</cp:revision>
  <dcterms:created xsi:type="dcterms:W3CDTF">2017-01-09T11:25:06Z</dcterms:created>
  <dcterms:modified xsi:type="dcterms:W3CDTF">2019-11-22T12:11:21Z</dcterms:modified>
</cp:coreProperties>
</file>