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5" r:id="rId3"/>
    <p:sldId id="419" r:id="rId4"/>
    <p:sldId id="435" r:id="rId5"/>
    <p:sldId id="420" r:id="rId6"/>
    <p:sldId id="284" r:id="rId7"/>
    <p:sldId id="286" r:id="rId8"/>
    <p:sldId id="265" r:id="rId9"/>
    <p:sldId id="434" r:id="rId10"/>
    <p:sldId id="436" r:id="rId11"/>
    <p:sldId id="431" r:id="rId12"/>
    <p:sldId id="301" r:id="rId13"/>
    <p:sldId id="421" r:id="rId14"/>
    <p:sldId id="422" r:id="rId15"/>
    <p:sldId id="428" r:id="rId16"/>
    <p:sldId id="424" r:id="rId17"/>
    <p:sldId id="427" r:id="rId18"/>
    <p:sldId id="426" r:id="rId19"/>
    <p:sldId id="430" r:id="rId20"/>
    <p:sldId id="298" r:id="rId21"/>
    <p:sldId id="302" r:id="rId22"/>
    <p:sldId id="304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5E0B3"/>
    <a:srgbClr val="D8D8D8"/>
    <a:srgbClr val="4672C4"/>
    <a:srgbClr val="2BB8D5"/>
    <a:srgbClr val="2BB5D1"/>
    <a:srgbClr val="6FC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83154" autoAdjust="0"/>
  </p:normalViewPr>
  <p:slideViewPr>
    <p:cSldViewPr snapToGrid="0">
      <p:cViewPr varScale="1">
        <p:scale>
          <a:sx n="63" d="100"/>
          <a:sy n="63" d="100"/>
        </p:scale>
        <p:origin x="14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68EDE-1CAC-4F5B-913D-0E5BDDA947F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EFE8F-9FA4-4A9E-9A83-3ECD8707F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8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A4ACC2-E11A-42C8-B29A-81085EE81CC1}" type="slidenum">
              <a:rPr lang="en-IN" smtClean="0"/>
              <a:pPr>
                <a:defRPr/>
              </a:pPr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135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A4ACC2-E11A-42C8-B29A-81085EE81CC1}" type="slidenum">
              <a:rPr lang="en-IN" smtClean="0"/>
              <a:pPr>
                <a:defRPr/>
              </a:pPr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3344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A4ACC2-E11A-42C8-B29A-81085EE81CC1}" type="slidenum">
              <a:rPr lang="en-IN" smtClean="0"/>
              <a:pPr>
                <a:defRPr/>
              </a:pPr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8511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/>
              <a:t>PERT distribution – information on frequently occurring workloads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/>
              <a:t>Discrete-time Markov chain – workloads and their transition probabilities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A4ACC2-E11A-42C8-B29A-81085EE81CC1}" type="slidenum">
              <a:rPr lang="en-IN" smtClean="0"/>
              <a:pPr>
                <a:defRPr/>
              </a:pPr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6653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A4ACC2-E11A-42C8-B29A-81085EE81CC1}" type="slidenum">
              <a:rPr lang="en-IN" smtClean="0"/>
              <a:pPr>
                <a:defRPr/>
              </a:pPr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783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F6E181-41E1-4E10-885F-CCB732F6C86C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4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69776"/>
            <a:ext cx="9144000" cy="888023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pic>
        <p:nvPicPr>
          <p:cNvPr id="8" name="Bild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5123" y="2208001"/>
            <a:ext cx="1034506" cy="43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744" y="2720851"/>
            <a:ext cx="10516511" cy="804742"/>
          </a:xfrm>
          <a:prstGeom prst="rect">
            <a:avLst/>
          </a:prstGeom>
        </p:spPr>
      </p:pic>
      <p:pic>
        <p:nvPicPr>
          <p:cNvPr id="11" name="Picture 2" descr="http://ocps-itn.eu/wp-content/uploads/2016/03/Logo-EC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62661" y="0"/>
            <a:ext cx="1029339" cy="7158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2"/>
          <p:cNvSpPr txBox="1"/>
          <p:nvPr userDrawn="1"/>
        </p:nvSpPr>
        <p:spPr>
          <a:xfrm>
            <a:off x="2316186" y="6310553"/>
            <a:ext cx="7612380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This project has received funding from the European Union’s Horizon 2020 Framework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Programme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for Research and Innovation under grant agreement no 674875.</a:t>
            </a:r>
            <a:endParaRPr lang="en-GB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92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4885"/>
            <a:ext cx="10515600" cy="4902078"/>
          </a:xfrm>
        </p:spPr>
        <p:txBody>
          <a:bodyPr/>
          <a:lstStyle>
            <a:lvl4pPr marL="2057400" indent="-228600">
              <a:defRPr/>
            </a:lvl4pPr>
            <a:lvl5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32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8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4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4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62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BB3A-F291-430E-8842-F12D0441A8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456632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5" r="73745"/>
          <a:stretch/>
        </p:blipFill>
        <p:spPr>
          <a:xfrm>
            <a:off x="1" y="3507581"/>
            <a:ext cx="1943100" cy="335041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354" y="6388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5"/>
                </a:solidFill>
              </a:defRPr>
            </a:lvl1pPr>
          </a:lstStyle>
          <a:p>
            <a:fld id="{246DB6E5-ECCD-45FF-934B-C99B3DF7924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d 4"/>
          <p:cNvPicPr/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6"/>
          <a:stretch/>
        </p:blipFill>
        <p:spPr>
          <a:xfrm rot="16200000">
            <a:off x="8687526" y="-1330099"/>
            <a:ext cx="2589347" cy="5249545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328" y="5869274"/>
            <a:ext cx="1004178" cy="88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1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GB" sz="4400" b="1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3pPr>
      <a:lvl4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jpg"/><Relationship Id="rId1" Type="http://schemas.openxmlformats.org/officeDocument/2006/relationships/tags" Target="../tags/tag1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1.emf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1155" y="3894991"/>
            <a:ext cx="9689690" cy="2164355"/>
          </a:xfrm>
        </p:spPr>
        <p:txBody>
          <a:bodyPr>
            <a:normAutofit/>
          </a:bodyPr>
          <a:lstStyle/>
          <a:p>
            <a:r>
              <a:rPr lang="en-US" sz="2400" dirty="0"/>
              <a:t>Designing image-based control systems considering workload variations</a:t>
            </a:r>
          </a:p>
          <a:p>
            <a:r>
              <a:rPr lang="en-GB" sz="2000" u="sng" dirty="0">
                <a:solidFill>
                  <a:schemeClr val="tx1"/>
                </a:solidFill>
              </a:rPr>
              <a:t>Sajid Mohamed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Asad Ullah Awan</a:t>
            </a:r>
            <a:r>
              <a:rPr lang="en-GB" sz="2000" baseline="30000" dirty="0">
                <a:solidFill>
                  <a:schemeClr val="tx1"/>
                </a:solidFill>
              </a:rPr>
              <a:t>2</a:t>
            </a:r>
            <a:r>
              <a:rPr lang="en-GB" sz="2000" dirty="0">
                <a:solidFill>
                  <a:schemeClr val="tx1"/>
                </a:solidFill>
              </a:rPr>
              <a:t>, Dip Goswami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Twan</a:t>
            </a:r>
            <a:r>
              <a:rPr lang="en-GB" sz="2000" dirty="0">
                <a:solidFill>
                  <a:schemeClr val="tx1"/>
                </a:solidFill>
              </a:rPr>
              <a:t> Basten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Eindhoven University of Technology, The Netherlands</a:t>
            </a:r>
          </a:p>
          <a:p>
            <a:r>
              <a:rPr lang="en-GB" sz="2000" baseline="30000" dirty="0">
                <a:solidFill>
                  <a:schemeClr val="tx1"/>
                </a:solidFill>
              </a:rPr>
              <a:t>2</a:t>
            </a:r>
            <a:r>
              <a:rPr lang="en-GB" sz="2000" dirty="0">
                <a:solidFill>
                  <a:schemeClr val="tx1"/>
                </a:solidFill>
              </a:rPr>
              <a:t>Technical University Munich, Germany</a:t>
            </a: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DF74C-6E99-49EA-B585-D69462120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4714" cy="78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77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58CD-E5E7-4BF0-96A1-9F147F565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Markovian jump linear system (MJS) formulation</a:t>
            </a:r>
            <a:endParaRPr 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F4C2A2-403F-4E0D-9A8B-8C14B31E552D}"/>
              </a:ext>
            </a:extLst>
          </p:cNvPr>
          <p:cNvSpPr/>
          <p:nvPr/>
        </p:nvSpPr>
        <p:spPr>
          <a:xfrm>
            <a:off x="4545759" y="3154982"/>
            <a:ext cx="3100482" cy="11324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 dirty="0"/>
              <a:t>MJS Formulation</a:t>
            </a:r>
            <a:endParaRPr lang="nl-NL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B4CBA1-D61E-41BD-A569-6F91F6EE8931}"/>
              </a:ext>
            </a:extLst>
          </p:cNvPr>
          <p:cNvCxnSpPr/>
          <p:nvPr/>
        </p:nvCxnSpPr>
        <p:spPr>
          <a:xfrm>
            <a:off x="4802114" y="2549420"/>
            <a:ext cx="0" cy="587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B3D5EF-1169-4588-AEF3-6B1FC827DE89}"/>
              </a:ext>
            </a:extLst>
          </p:cNvPr>
          <p:cNvCxnSpPr/>
          <p:nvPr/>
        </p:nvCxnSpPr>
        <p:spPr>
          <a:xfrm>
            <a:off x="6090954" y="2567586"/>
            <a:ext cx="0" cy="587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340608-4369-4745-99D4-A2BEC39BF6A9}"/>
              </a:ext>
            </a:extLst>
          </p:cNvPr>
          <p:cNvCxnSpPr/>
          <p:nvPr/>
        </p:nvCxnSpPr>
        <p:spPr>
          <a:xfrm>
            <a:off x="7365663" y="2567586"/>
            <a:ext cx="0" cy="587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09D8CF-ED43-4E7B-BBA1-570910CD7BAC}"/>
              </a:ext>
            </a:extLst>
          </p:cNvPr>
          <p:cNvCxnSpPr/>
          <p:nvPr/>
        </p:nvCxnSpPr>
        <p:spPr>
          <a:xfrm>
            <a:off x="6090954" y="4287385"/>
            <a:ext cx="0" cy="587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1B5CFE-E907-4ED6-BD0D-626E249E6A5B}"/>
              </a:ext>
            </a:extLst>
          </p:cNvPr>
          <p:cNvSpPr txBox="1"/>
          <p:nvPr/>
        </p:nvSpPr>
        <p:spPr>
          <a:xfrm>
            <a:off x="3377527" y="2491952"/>
            <a:ext cx="148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system model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B461D9-4324-49A0-AE9E-A2E009B99465}"/>
              </a:ext>
            </a:extLst>
          </p:cNvPr>
          <p:cNvSpPr txBox="1"/>
          <p:nvPr/>
        </p:nvSpPr>
        <p:spPr>
          <a:xfrm>
            <a:off x="7321412" y="2473786"/>
            <a:ext cx="276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Discrete-time Markov chain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EF9CFF-BC9F-49E1-B2ED-D9ABFA4A335B}"/>
              </a:ext>
            </a:extLst>
          </p:cNvPr>
          <p:cNvSpPr txBox="1"/>
          <p:nvPr/>
        </p:nvSpPr>
        <p:spPr>
          <a:xfrm>
            <a:off x="4855952" y="1932556"/>
            <a:ext cx="248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sampling periods and delays for Markov 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F26F8A-406A-49E8-98BD-929FA4FD18BE}"/>
              </a:ext>
            </a:extLst>
          </p:cNvPr>
          <p:cNvSpPr txBox="1"/>
          <p:nvPr/>
        </p:nvSpPr>
        <p:spPr>
          <a:xfrm>
            <a:off x="4855952" y="4875591"/>
            <a:ext cx="248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switching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1356474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4610-5643-4FBE-BAB4-679A62A9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/>
              <a:t>Markovian jump linear system (MJS) formulation</a:t>
            </a:r>
            <a:endParaRPr lang="nl-NL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B2FC6-BD56-467E-B439-FAE2AB56E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49" y="1010101"/>
            <a:ext cx="9037232" cy="4902078"/>
          </a:xfrm>
        </p:spPr>
        <p:txBody>
          <a:bodyPr/>
          <a:lstStyle/>
          <a:p>
            <a:r>
              <a:rPr lang="en-IN" dirty="0"/>
              <a:t>Model workload variations as a discrete-time Markov chain</a:t>
            </a:r>
          </a:p>
          <a:p>
            <a:pPr lvl="1"/>
            <a:r>
              <a:rPr lang="en-IN" dirty="0"/>
              <a:t>requires frequently occurring workloads and their transition probabilities</a:t>
            </a:r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marL="0" indent="0">
              <a:buNone/>
            </a:pPr>
            <a:r>
              <a:rPr lang="en-IN" sz="2000" dirty="0"/>
              <a:t>	solved using coupled algebraic </a:t>
            </a:r>
            <a:r>
              <a:rPr lang="en-IN" sz="2000" dirty="0" err="1"/>
              <a:t>Riccati</a:t>
            </a:r>
            <a:r>
              <a:rPr lang="en-IN" sz="2000" dirty="0"/>
              <a:t> (matrix) equations (CARE)</a:t>
            </a:r>
            <a:endParaRPr lang="nl-NL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D5D65D-CC6E-455E-8D29-2AC79A8AFAD8}"/>
              </a:ext>
            </a:extLst>
          </p:cNvPr>
          <p:cNvSpPr/>
          <p:nvPr/>
        </p:nvSpPr>
        <p:spPr>
          <a:xfrm>
            <a:off x="3798607" y="6371531"/>
            <a:ext cx="275214" cy="324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FBC93-83DE-496D-AA81-3C42475C9860}"/>
              </a:ext>
            </a:extLst>
          </p:cNvPr>
          <p:cNvSpPr/>
          <p:nvPr/>
        </p:nvSpPr>
        <p:spPr>
          <a:xfrm>
            <a:off x="1741145" y="6371531"/>
            <a:ext cx="2044092" cy="324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9CE8A1-E45D-4572-ABC9-D6EF421E0326}"/>
              </a:ext>
            </a:extLst>
          </p:cNvPr>
          <p:cNvSpPr/>
          <p:nvPr/>
        </p:nvSpPr>
        <p:spPr>
          <a:xfrm>
            <a:off x="4087660" y="6371531"/>
            <a:ext cx="273092" cy="324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B5C7C-D8A4-4394-A8C7-C4FA42690C1B}"/>
              </a:ext>
            </a:extLst>
          </p:cNvPr>
          <p:cNvSpPr/>
          <p:nvPr/>
        </p:nvSpPr>
        <p:spPr>
          <a:xfrm>
            <a:off x="5869831" y="6371531"/>
            <a:ext cx="288584" cy="324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646056-6BF3-45F1-B9FA-BE4468D90EA7}"/>
              </a:ext>
            </a:extLst>
          </p:cNvPr>
          <p:cNvSpPr/>
          <p:nvPr/>
        </p:nvSpPr>
        <p:spPr>
          <a:xfrm>
            <a:off x="4375182" y="6371531"/>
            <a:ext cx="1485930" cy="324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C42A45-E6BA-4893-A430-D30A5E37AED4}"/>
              </a:ext>
            </a:extLst>
          </p:cNvPr>
          <p:cNvCxnSpPr/>
          <p:nvPr/>
        </p:nvCxnSpPr>
        <p:spPr>
          <a:xfrm flipV="1">
            <a:off x="1738781" y="6165094"/>
            <a:ext cx="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C1879E-63D2-42FD-AAF9-39FA5BFCD1FD}"/>
              </a:ext>
            </a:extLst>
          </p:cNvPr>
          <p:cNvCxnSpPr/>
          <p:nvPr/>
        </p:nvCxnSpPr>
        <p:spPr>
          <a:xfrm flipV="1">
            <a:off x="4372326" y="6165094"/>
            <a:ext cx="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CC171-3A5B-4C82-8E17-52BF3232FCD4}"/>
              </a:ext>
            </a:extLst>
          </p:cNvPr>
          <p:cNvSpPr/>
          <p:nvPr/>
        </p:nvSpPr>
        <p:spPr>
          <a:xfrm>
            <a:off x="6169857" y="6371531"/>
            <a:ext cx="273092" cy="324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8327D4-BEAD-484F-A056-35DC5C6E63BD}"/>
              </a:ext>
            </a:extLst>
          </p:cNvPr>
          <p:cNvSpPr/>
          <p:nvPr/>
        </p:nvSpPr>
        <p:spPr>
          <a:xfrm>
            <a:off x="7290238" y="6371531"/>
            <a:ext cx="276902" cy="324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739B8F-29EF-4B4C-875F-4A654E626AD9}"/>
              </a:ext>
            </a:extLst>
          </p:cNvPr>
          <p:cNvSpPr/>
          <p:nvPr/>
        </p:nvSpPr>
        <p:spPr>
          <a:xfrm>
            <a:off x="6467161" y="6371531"/>
            <a:ext cx="808647" cy="324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5BD29A-63EC-4177-9DB7-64B60FF52960}"/>
              </a:ext>
            </a:extLst>
          </p:cNvPr>
          <p:cNvSpPr/>
          <p:nvPr/>
        </p:nvSpPr>
        <p:spPr>
          <a:xfrm>
            <a:off x="7581571" y="6371531"/>
            <a:ext cx="273092" cy="324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7DFF52-0257-4C6B-8D26-D46390792765}"/>
              </a:ext>
            </a:extLst>
          </p:cNvPr>
          <p:cNvCxnSpPr/>
          <p:nvPr/>
        </p:nvCxnSpPr>
        <p:spPr>
          <a:xfrm flipV="1">
            <a:off x="6465684" y="6165094"/>
            <a:ext cx="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397636-14C1-4005-9523-CC3F47301FD7}"/>
              </a:ext>
            </a:extLst>
          </p:cNvPr>
          <p:cNvCxnSpPr/>
          <p:nvPr/>
        </p:nvCxnSpPr>
        <p:spPr>
          <a:xfrm flipV="1">
            <a:off x="7863868" y="6165094"/>
            <a:ext cx="0" cy="5400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8D1017-9286-484D-AF0D-054ABB53EFF8}"/>
              </a:ext>
            </a:extLst>
          </p:cNvPr>
          <p:cNvCxnSpPr/>
          <p:nvPr/>
        </p:nvCxnSpPr>
        <p:spPr>
          <a:xfrm>
            <a:off x="1736418" y="6695531"/>
            <a:ext cx="6480000" cy="3926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E731FD2F-4D69-45F7-9C41-24BABBF34808}"/>
              </a:ext>
            </a:extLst>
          </p:cNvPr>
          <p:cNvSpPr/>
          <p:nvPr/>
        </p:nvSpPr>
        <p:spPr>
          <a:xfrm>
            <a:off x="9800479" y="1990557"/>
            <a:ext cx="576000" cy="576000"/>
          </a:xfrm>
          <a:prstGeom prst="ellips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2000" b="1" kern="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ヒラギノ角ゴ Pro W3" charset="-128"/>
              </a:rPr>
              <a:t>S</a:t>
            </a:r>
            <a:r>
              <a:rPr lang="en-IN" sz="2000" b="1" kern="0" baseline="-25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ヒラギノ角ゴ Pro W3" charset="-128"/>
              </a:rPr>
              <a:t>2</a:t>
            </a:r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5236CD-1DA2-45DD-ACBC-CFF3D7AB7A50}"/>
              </a:ext>
            </a:extLst>
          </p:cNvPr>
          <p:cNvSpPr/>
          <p:nvPr/>
        </p:nvSpPr>
        <p:spPr>
          <a:xfrm>
            <a:off x="10520084" y="1306122"/>
            <a:ext cx="576000" cy="576000"/>
          </a:xfrm>
          <a:prstGeom prst="ellips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2000" b="1" kern="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ヒラギノ角ゴ Pro W3" charset="-128"/>
              </a:rPr>
              <a:t>S</a:t>
            </a:r>
            <a:r>
              <a:rPr lang="en-IN" sz="2000" b="1" kern="0" baseline="-25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ヒラギノ角ゴ Pro W3" charset="-128"/>
              </a:rPr>
              <a:t>1</a:t>
            </a:r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3C7D5CC-2AFD-410D-8DAB-1A2C7BB12B98}"/>
              </a:ext>
            </a:extLst>
          </p:cNvPr>
          <p:cNvSpPr/>
          <p:nvPr/>
        </p:nvSpPr>
        <p:spPr>
          <a:xfrm>
            <a:off x="11218174" y="1990557"/>
            <a:ext cx="576000" cy="576000"/>
          </a:xfrm>
          <a:prstGeom prst="ellips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2000" b="1" kern="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ヒラギノ角ゴ Pro W3" charset="-128"/>
              </a:rPr>
              <a:t>S</a:t>
            </a:r>
            <a:r>
              <a:rPr lang="en-IN" sz="2000" b="1" kern="0" baseline="-250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ヒラギノ角ゴ Pro W3" charset="-128"/>
              </a:rPr>
              <a:t>3</a:t>
            </a:r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D4C0E321-604E-445C-A309-296E0CF97867}"/>
              </a:ext>
            </a:extLst>
          </p:cNvPr>
          <p:cNvCxnSpPr>
            <a:stCxn id="35" idx="0"/>
            <a:endCxn id="36" idx="2"/>
          </p:cNvCxnSpPr>
          <p:nvPr/>
        </p:nvCxnSpPr>
        <p:spPr>
          <a:xfrm rot="5400000" flipH="1" flipV="1">
            <a:off x="10106064" y="1576538"/>
            <a:ext cx="396435" cy="431605"/>
          </a:xfrm>
          <a:prstGeom prst="curved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F660B4DF-222E-48C8-A0D6-D105FDFCF468}"/>
              </a:ext>
            </a:extLst>
          </p:cNvPr>
          <p:cNvCxnSpPr>
            <a:cxnSpLocks/>
            <a:stCxn id="35" idx="4"/>
            <a:endCxn id="37" idx="4"/>
          </p:cNvCxnSpPr>
          <p:nvPr/>
        </p:nvCxnSpPr>
        <p:spPr>
          <a:xfrm rot="16200000" flipH="1">
            <a:off x="10797326" y="1857709"/>
            <a:ext cx="12700" cy="1417695"/>
          </a:xfrm>
          <a:prstGeom prst="curvedConnector3">
            <a:avLst>
              <a:gd name="adj1" fmla="val 180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26F87323-F98D-4FFF-AF1C-5A06FF618751}"/>
              </a:ext>
            </a:extLst>
          </p:cNvPr>
          <p:cNvCxnSpPr>
            <a:cxnSpLocks/>
            <a:stCxn id="37" idx="0"/>
            <a:endCxn id="36" idx="6"/>
          </p:cNvCxnSpPr>
          <p:nvPr/>
        </p:nvCxnSpPr>
        <p:spPr>
          <a:xfrm rot="16200000" flipV="1">
            <a:off x="11102912" y="1587295"/>
            <a:ext cx="396435" cy="410090"/>
          </a:xfrm>
          <a:prstGeom prst="curved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972EBC4F-ED87-43A8-B96C-C21088417B98}"/>
              </a:ext>
            </a:extLst>
          </p:cNvPr>
          <p:cNvCxnSpPr>
            <a:cxnSpLocks/>
            <a:stCxn id="36" idx="4"/>
            <a:endCxn id="37" idx="2"/>
          </p:cNvCxnSpPr>
          <p:nvPr/>
        </p:nvCxnSpPr>
        <p:spPr>
          <a:xfrm rot="16200000" flipH="1">
            <a:off x="10814912" y="1875294"/>
            <a:ext cx="396435" cy="410090"/>
          </a:xfrm>
          <a:prstGeom prst="curved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39ABB015-7666-4936-A78C-80C9E4E55D29}"/>
              </a:ext>
            </a:extLst>
          </p:cNvPr>
          <p:cNvCxnSpPr>
            <a:cxnSpLocks/>
            <a:stCxn id="36" idx="4"/>
            <a:endCxn id="35" idx="6"/>
          </p:cNvCxnSpPr>
          <p:nvPr/>
        </p:nvCxnSpPr>
        <p:spPr>
          <a:xfrm rot="5400000">
            <a:off x="10394065" y="1864537"/>
            <a:ext cx="396435" cy="431605"/>
          </a:xfrm>
          <a:prstGeom prst="curved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4043160F-A834-4285-B73E-A77605C9DE34}"/>
              </a:ext>
            </a:extLst>
          </p:cNvPr>
          <p:cNvCxnSpPr>
            <a:cxnSpLocks/>
            <a:stCxn id="37" idx="3"/>
            <a:endCxn id="35" idx="5"/>
          </p:cNvCxnSpPr>
          <p:nvPr/>
        </p:nvCxnSpPr>
        <p:spPr>
          <a:xfrm rot="5400000">
            <a:off x="10797327" y="1977004"/>
            <a:ext cx="12700" cy="1010401"/>
          </a:xfrm>
          <a:prstGeom prst="curvedConnector3">
            <a:avLst>
              <a:gd name="adj1" fmla="val -961622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nector: Curved 72">
            <a:extLst>
              <a:ext uri="{FF2B5EF4-FFF2-40B4-BE49-F238E27FC236}">
                <a16:creationId xmlns:a16="http://schemas.microsoft.com/office/drawing/2014/main" id="{FC79F138-B1F2-4775-B31F-EC46C8F1A6FC}"/>
              </a:ext>
            </a:extLst>
          </p:cNvPr>
          <p:cNvCxnSpPr>
            <a:cxnSpLocks/>
            <a:stCxn id="36" idx="1"/>
            <a:endCxn id="36" idx="7"/>
          </p:cNvCxnSpPr>
          <p:nvPr/>
        </p:nvCxnSpPr>
        <p:spPr>
          <a:xfrm rot="5400000" flipH="1" flipV="1">
            <a:off x="10808084" y="1186828"/>
            <a:ext cx="12700" cy="407294"/>
          </a:xfrm>
          <a:prstGeom prst="curvedConnector3">
            <a:avLst>
              <a:gd name="adj1" fmla="val 246419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AB499934-86EC-44D8-9320-6C90C5A4E62C}"/>
              </a:ext>
            </a:extLst>
          </p:cNvPr>
          <p:cNvCxnSpPr>
            <a:cxnSpLocks/>
            <a:stCxn id="37" idx="7"/>
            <a:endCxn id="37" idx="5"/>
          </p:cNvCxnSpPr>
          <p:nvPr/>
        </p:nvCxnSpPr>
        <p:spPr>
          <a:xfrm rot="16200000" flipH="1">
            <a:off x="11506174" y="2278557"/>
            <a:ext cx="407294" cy="12700"/>
          </a:xfrm>
          <a:prstGeom prst="curvedConnector5">
            <a:avLst>
              <a:gd name="adj1" fmla="val -56127"/>
              <a:gd name="adj2" fmla="val 3000268"/>
              <a:gd name="adj3" fmla="val 15612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D85945BA-F50F-4246-9874-27A804B5E835}"/>
              </a:ext>
            </a:extLst>
          </p:cNvPr>
          <p:cNvCxnSpPr>
            <a:cxnSpLocks/>
            <a:stCxn id="35" idx="3"/>
            <a:endCxn id="35" idx="1"/>
          </p:cNvCxnSpPr>
          <p:nvPr/>
        </p:nvCxnSpPr>
        <p:spPr>
          <a:xfrm rot="5400000" flipH="1">
            <a:off x="9681185" y="2278557"/>
            <a:ext cx="407294" cy="12700"/>
          </a:xfrm>
          <a:prstGeom prst="curvedConnector5">
            <a:avLst>
              <a:gd name="adj1" fmla="val -56127"/>
              <a:gd name="adj2" fmla="val 2709945"/>
              <a:gd name="adj3" fmla="val 15612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5" name="Picture 84">
            <a:extLst>
              <a:ext uri="{FF2B5EF4-FFF2-40B4-BE49-F238E27FC236}">
                <a16:creationId xmlns:a16="http://schemas.microsoft.com/office/drawing/2014/main" id="{E353E604-DC19-40A9-ABC5-3DBA1F8A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867" y="2921293"/>
            <a:ext cx="2337462" cy="101541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B97331C-D5E9-41C3-B444-27ADE1C30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26" y="3035620"/>
            <a:ext cx="5798592" cy="81199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296F605-A105-43C2-B6C5-95C602CE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126" y="2299450"/>
            <a:ext cx="4352278" cy="768049"/>
          </a:xfrm>
          <a:prstGeom prst="rect">
            <a:avLst/>
          </a:prstGeom>
        </p:spPr>
      </p:pic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597245E3-2EBD-47DB-8071-9992F30D220A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D993DE8-EFDF-4B96-ACE9-34AF0A83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66" y="4279658"/>
            <a:ext cx="6161244" cy="15719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785A7A-D3FF-45E6-8446-51F47CFD5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796" y="4131829"/>
            <a:ext cx="5225501" cy="17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A scenario- and platform-aware design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4885"/>
            <a:ext cx="6254578" cy="490207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N" sz="2400" dirty="0"/>
              <a:t>Identify, model, and characterise workload (scenario) variations</a:t>
            </a:r>
          </a:p>
          <a:p>
            <a:pPr lvl="1"/>
            <a:r>
              <a:rPr lang="en-IN" sz="2000" dirty="0"/>
              <a:t>PERT distribution </a:t>
            </a:r>
          </a:p>
          <a:p>
            <a:pPr lvl="1"/>
            <a:r>
              <a:rPr lang="en-IN" sz="2000" dirty="0"/>
              <a:t>Discrete-time Markov chain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400" dirty="0"/>
              <a:t>Find optimal mappings for a given platform allocation</a:t>
            </a:r>
          </a:p>
          <a:p>
            <a:pPr lvl="1"/>
            <a:r>
              <a:rPr lang="en-IN" sz="2000" dirty="0"/>
              <a:t>SDF3* flow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400" dirty="0"/>
              <a:t>Identify system scenarios</a:t>
            </a:r>
          </a:p>
          <a:p>
            <a:pPr lvl="1"/>
            <a:r>
              <a:rPr lang="en-IN" sz="2000" dirty="0"/>
              <a:t>Implementation constraints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400" dirty="0"/>
              <a:t>Design a controller</a:t>
            </a:r>
          </a:p>
          <a:p>
            <a:pPr lvl="1"/>
            <a:r>
              <a:rPr lang="en-IN" sz="2000" dirty="0"/>
              <a:t>Markovian jump linear system (MJS)</a:t>
            </a:r>
          </a:p>
          <a:p>
            <a:pPr lvl="1"/>
            <a:r>
              <a:rPr lang="en-IN" sz="2000" dirty="0"/>
              <a:t>LQR with worst-case sampling period</a:t>
            </a:r>
          </a:p>
          <a:p>
            <a:pPr lvl="1"/>
            <a:r>
              <a:rPr lang="en-IN" sz="2000" dirty="0"/>
              <a:t>Switched linear control (SLC)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17193A5B-F453-440E-9500-1F9FA25FB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678" y="3086982"/>
            <a:ext cx="3498598" cy="1348621"/>
          </a:xfrm>
          <a:prstGeom prst="rect">
            <a:avLst/>
          </a:prstGeom>
          <a:solidFill>
            <a:srgbClr val="F2F2F2"/>
          </a:solidFill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33" name="Oval 7">
            <a:extLst>
              <a:ext uri="{FF2B5EF4-FFF2-40B4-BE49-F238E27FC236}">
                <a16:creationId xmlns:a16="http://schemas.microsoft.com/office/drawing/2014/main" id="{ECAE7657-7425-458B-96DA-28197B700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496" y="2122412"/>
            <a:ext cx="1582507" cy="64655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34" name="Oval 8">
            <a:extLst>
              <a:ext uri="{FF2B5EF4-FFF2-40B4-BE49-F238E27FC236}">
                <a16:creationId xmlns:a16="http://schemas.microsoft.com/office/drawing/2014/main" id="{DDB637C6-588F-436C-848D-C740C6716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496" y="2122412"/>
            <a:ext cx="1582507" cy="646550"/>
          </a:xfrm>
          <a:prstGeom prst="ellipse">
            <a:avLst/>
          </a:prstGeom>
          <a:noFill/>
          <a:ln w="14288" cap="flat">
            <a:solidFill>
              <a:srgbClr val="7F7F7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35C3F323-B5C1-4894-B06B-2644821D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5144" y="2133086"/>
            <a:ext cx="9853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Application 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02460AB5-B684-47CE-911E-BFD1AE347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6569" y="2444162"/>
            <a:ext cx="7453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Model(s)</a:t>
            </a: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Oval 11">
            <a:extLst>
              <a:ext uri="{FF2B5EF4-FFF2-40B4-BE49-F238E27FC236}">
                <a16:creationId xmlns:a16="http://schemas.microsoft.com/office/drawing/2014/main" id="{A148A406-60CF-4A46-BE1A-D64097955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106" y="2122412"/>
            <a:ext cx="1583726" cy="64655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38" name="Oval 12">
            <a:extLst>
              <a:ext uri="{FF2B5EF4-FFF2-40B4-BE49-F238E27FC236}">
                <a16:creationId xmlns:a16="http://schemas.microsoft.com/office/drawing/2014/main" id="{7F71B308-7A46-4069-AD9A-4B47CDEB4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106" y="2122412"/>
            <a:ext cx="1583726" cy="646550"/>
          </a:xfrm>
          <a:prstGeom prst="ellipse">
            <a:avLst/>
          </a:prstGeom>
          <a:noFill/>
          <a:ln w="14288" cap="flat">
            <a:solidFill>
              <a:srgbClr val="7F7F7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39" name="Rectangle 13">
            <a:extLst>
              <a:ext uri="{FF2B5EF4-FFF2-40B4-BE49-F238E27FC236}">
                <a16:creationId xmlns:a16="http://schemas.microsoft.com/office/drawing/2014/main" id="{5D630B35-EF45-4077-9B79-7B40BD44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6919" y="2133086"/>
            <a:ext cx="7664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Platform 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14">
            <a:extLst>
              <a:ext uri="{FF2B5EF4-FFF2-40B4-BE49-F238E27FC236}">
                <a16:creationId xmlns:a16="http://schemas.microsoft.com/office/drawing/2014/main" id="{9676B936-C751-4666-978D-F9F752E0C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5918" y="2444162"/>
            <a:ext cx="540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Model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Freeform 15">
            <a:extLst>
              <a:ext uri="{FF2B5EF4-FFF2-40B4-BE49-F238E27FC236}">
                <a16:creationId xmlns:a16="http://schemas.microsoft.com/office/drawing/2014/main" id="{21E8F030-78B1-4D88-9ADF-E4A05FFC6983}"/>
              </a:ext>
            </a:extLst>
          </p:cNvPr>
          <p:cNvSpPr>
            <a:spLocks/>
          </p:cNvSpPr>
          <p:nvPr/>
        </p:nvSpPr>
        <p:spPr bwMode="auto">
          <a:xfrm>
            <a:off x="9428952" y="3795971"/>
            <a:ext cx="1131407" cy="567256"/>
          </a:xfrm>
          <a:custGeom>
            <a:avLst/>
            <a:gdLst>
              <a:gd name="T0" fmla="*/ 0 w 3308"/>
              <a:gd name="T1" fmla="*/ 221 h 1325"/>
              <a:gd name="T2" fmla="*/ 220 w 3308"/>
              <a:gd name="T3" fmla="*/ 0 h 1325"/>
              <a:gd name="T4" fmla="*/ 3087 w 3308"/>
              <a:gd name="T5" fmla="*/ 0 h 1325"/>
              <a:gd name="T6" fmla="*/ 3308 w 3308"/>
              <a:gd name="T7" fmla="*/ 221 h 1325"/>
              <a:gd name="T8" fmla="*/ 3308 w 3308"/>
              <a:gd name="T9" fmla="*/ 1104 h 1325"/>
              <a:gd name="T10" fmla="*/ 3087 w 3308"/>
              <a:gd name="T11" fmla="*/ 1325 h 1325"/>
              <a:gd name="T12" fmla="*/ 220 w 3308"/>
              <a:gd name="T13" fmla="*/ 1325 h 1325"/>
              <a:gd name="T14" fmla="*/ 0 w 3308"/>
              <a:gd name="T15" fmla="*/ 1104 h 1325"/>
              <a:gd name="T16" fmla="*/ 0 w 3308"/>
              <a:gd name="T17" fmla="*/ 221 h 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8" h="1325">
                <a:moveTo>
                  <a:pt x="0" y="221"/>
                </a:moveTo>
                <a:cubicBezTo>
                  <a:pt x="0" y="99"/>
                  <a:pt x="99" y="0"/>
                  <a:pt x="220" y="0"/>
                </a:cubicBezTo>
                <a:lnTo>
                  <a:pt x="3087" y="0"/>
                </a:lnTo>
                <a:cubicBezTo>
                  <a:pt x="3209" y="0"/>
                  <a:pt x="3308" y="99"/>
                  <a:pt x="3308" y="221"/>
                </a:cubicBezTo>
                <a:lnTo>
                  <a:pt x="3308" y="1104"/>
                </a:lnTo>
                <a:cubicBezTo>
                  <a:pt x="3308" y="1226"/>
                  <a:pt x="3209" y="1325"/>
                  <a:pt x="3087" y="1325"/>
                </a:cubicBezTo>
                <a:lnTo>
                  <a:pt x="220" y="1325"/>
                </a:lnTo>
                <a:cubicBezTo>
                  <a:pt x="99" y="1325"/>
                  <a:pt x="0" y="1226"/>
                  <a:pt x="0" y="1104"/>
                </a:cubicBezTo>
                <a:lnTo>
                  <a:pt x="0" y="221"/>
                </a:lnTo>
                <a:close/>
              </a:path>
            </a:pathLst>
          </a:custGeom>
          <a:solidFill>
            <a:srgbClr val="D9D9D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42" name="Freeform 16">
            <a:extLst>
              <a:ext uri="{FF2B5EF4-FFF2-40B4-BE49-F238E27FC236}">
                <a16:creationId xmlns:a16="http://schemas.microsoft.com/office/drawing/2014/main" id="{194BAFB5-F7CD-4B68-91EB-F674A3106971}"/>
              </a:ext>
            </a:extLst>
          </p:cNvPr>
          <p:cNvSpPr>
            <a:spLocks/>
          </p:cNvSpPr>
          <p:nvPr/>
        </p:nvSpPr>
        <p:spPr bwMode="auto">
          <a:xfrm>
            <a:off x="9428952" y="3795971"/>
            <a:ext cx="1131407" cy="567256"/>
          </a:xfrm>
          <a:custGeom>
            <a:avLst/>
            <a:gdLst>
              <a:gd name="T0" fmla="*/ 0 w 3308"/>
              <a:gd name="T1" fmla="*/ 221 h 1325"/>
              <a:gd name="T2" fmla="*/ 220 w 3308"/>
              <a:gd name="T3" fmla="*/ 0 h 1325"/>
              <a:gd name="T4" fmla="*/ 3087 w 3308"/>
              <a:gd name="T5" fmla="*/ 0 h 1325"/>
              <a:gd name="T6" fmla="*/ 3308 w 3308"/>
              <a:gd name="T7" fmla="*/ 221 h 1325"/>
              <a:gd name="T8" fmla="*/ 3308 w 3308"/>
              <a:gd name="T9" fmla="*/ 1104 h 1325"/>
              <a:gd name="T10" fmla="*/ 3087 w 3308"/>
              <a:gd name="T11" fmla="*/ 1325 h 1325"/>
              <a:gd name="T12" fmla="*/ 220 w 3308"/>
              <a:gd name="T13" fmla="*/ 1325 h 1325"/>
              <a:gd name="T14" fmla="*/ 0 w 3308"/>
              <a:gd name="T15" fmla="*/ 1104 h 1325"/>
              <a:gd name="T16" fmla="*/ 0 w 3308"/>
              <a:gd name="T17" fmla="*/ 221 h 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8" h="1325">
                <a:moveTo>
                  <a:pt x="0" y="221"/>
                </a:moveTo>
                <a:cubicBezTo>
                  <a:pt x="0" y="99"/>
                  <a:pt x="99" y="0"/>
                  <a:pt x="220" y="0"/>
                </a:cubicBezTo>
                <a:lnTo>
                  <a:pt x="3087" y="0"/>
                </a:lnTo>
                <a:cubicBezTo>
                  <a:pt x="3209" y="0"/>
                  <a:pt x="3308" y="99"/>
                  <a:pt x="3308" y="221"/>
                </a:cubicBezTo>
                <a:lnTo>
                  <a:pt x="3308" y="1104"/>
                </a:lnTo>
                <a:cubicBezTo>
                  <a:pt x="3308" y="1226"/>
                  <a:pt x="3209" y="1325"/>
                  <a:pt x="3087" y="1325"/>
                </a:cubicBezTo>
                <a:lnTo>
                  <a:pt x="220" y="1325"/>
                </a:lnTo>
                <a:cubicBezTo>
                  <a:pt x="99" y="1325"/>
                  <a:pt x="0" y="1226"/>
                  <a:pt x="0" y="1104"/>
                </a:cubicBezTo>
                <a:lnTo>
                  <a:pt x="0" y="221"/>
                </a:lnTo>
                <a:close/>
              </a:path>
            </a:pathLst>
          </a:custGeom>
          <a:noFill/>
          <a:ln w="14288" cap="flat">
            <a:solidFill>
              <a:srgbClr val="7F7F7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id="{439C8D6B-C9DF-417D-B712-47B43C373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6473" y="3770048"/>
            <a:ext cx="8844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Controller </a:t>
            </a: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18">
            <a:extLst>
              <a:ext uri="{FF2B5EF4-FFF2-40B4-BE49-F238E27FC236}">
                <a16:creationId xmlns:a16="http://schemas.microsoft.com/office/drawing/2014/main" id="{03A6A19D-0D50-452E-B321-E695DF17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4243" y="4078075"/>
            <a:ext cx="5594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Design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Freeform 19">
            <a:extLst>
              <a:ext uri="{FF2B5EF4-FFF2-40B4-BE49-F238E27FC236}">
                <a16:creationId xmlns:a16="http://schemas.microsoft.com/office/drawing/2014/main" id="{63356EA2-99F8-4861-B4CE-994E1403ECB7}"/>
              </a:ext>
            </a:extLst>
          </p:cNvPr>
          <p:cNvSpPr>
            <a:spLocks/>
          </p:cNvSpPr>
          <p:nvPr/>
        </p:nvSpPr>
        <p:spPr bwMode="auto">
          <a:xfrm>
            <a:off x="8270722" y="3146371"/>
            <a:ext cx="1131407" cy="565732"/>
          </a:xfrm>
          <a:custGeom>
            <a:avLst/>
            <a:gdLst>
              <a:gd name="T0" fmla="*/ 0 w 3309"/>
              <a:gd name="T1" fmla="*/ 221 h 1321"/>
              <a:gd name="T2" fmla="*/ 220 w 3309"/>
              <a:gd name="T3" fmla="*/ 0 h 1321"/>
              <a:gd name="T4" fmla="*/ 3088 w 3309"/>
              <a:gd name="T5" fmla="*/ 0 h 1321"/>
              <a:gd name="T6" fmla="*/ 3309 w 3309"/>
              <a:gd name="T7" fmla="*/ 221 h 1321"/>
              <a:gd name="T8" fmla="*/ 3309 w 3309"/>
              <a:gd name="T9" fmla="*/ 1101 h 1321"/>
              <a:gd name="T10" fmla="*/ 3088 w 3309"/>
              <a:gd name="T11" fmla="*/ 1321 h 1321"/>
              <a:gd name="T12" fmla="*/ 220 w 3309"/>
              <a:gd name="T13" fmla="*/ 1321 h 1321"/>
              <a:gd name="T14" fmla="*/ 0 w 3309"/>
              <a:gd name="T15" fmla="*/ 1101 h 1321"/>
              <a:gd name="T16" fmla="*/ 0 w 3309"/>
              <a:gd name="T17" fmla="*/ 221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9" h="1321">
                <a:moveTo>
                  <a:pt x="0" y="221"/>
                </a:moveTo>
                <a:cubicBezTo>
                  <a:pt x="0" y="99"/>
                  <a:pt x="99" y="0"/>
                  <a:pt x="220" y="0"/>
                </a:cubicBezTo>
                <a:lnTo>
                  <a:pt x="3088" y="0"/>
                </a:lnTo>
                <a:cubicBezTo>
                  <a:pt x="3210" y="0"/>
                  <a:pt x="3309" y="99"/>
                  <a:pt x="3309" y="221"/>
                </a:cubicBezTo>
                <a:lnTo>
                  <a:pt x="3309" y="1101"/>
                </a:lnTo>
                <a:cubicBezTo>
                  <a:pt x="3309" y="1223"/>
                  <a:pt x="3210" y="1321"/>
                  <a:pt x="3088" y="1321"/>
                </a:cubicBezTo>
                <a:lnTo>
                  <a:pt x="220" y="1321"/>
                </a:lnTo>
                <a:cubicBezTo>
                  <a:pt x="99" y="1321"/>
                  <a:pt x="0" y="1223"/>
                  <a:pt x="0" y="1101"/>
                </a:cubicBezTo>
                <a:lnTo>
                  <a:pt x="0" y="221"/>
                </a:lnTo>
                <a:close/>
              </a:path>
            </a:pathLst>
          </a:custGeom>
          <a:solidFill>
            <a:srgbClr val="D9D9D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73" name="Freeform 20">
            <a:extLst>
              <a:ext uri="{FF2B5EF4-FFF2-40B4-BE49-F238E27FC236}">
                <a16:creationId xmlns:a16="http://schemas.microsoft.com/office/drawing/2014/main" id="{3C5BD305-0ECF-45D7-AE09-2D453C80FD5F}"/>
              </a:ext>
            </a:extLst>
          </p:cNvPr>
          <p:cNvSpPr>
            <a:spLocks/>
          </p:cNvSpPr>
          <p:nvPr/>
        </p:nvSpPr>
        <p:spPr bwMode="auto">
          <a:xfrm>
            <a:off x="8270722" y="3146371"/>
            <a:ext cx="1131407" cy="565732"/>
          </a:xfrm>
          <a:custGeom>
            <a:avLst/>
            <a:gdLst>
              <a:gd name="T0" fmla="*/ 0 w 3309"/>
              <a:gd name="T1" fmla="*/ 221 h 1321"/>
              <a:gd name="T2" fmla="*/ 220 w 3309"/>
              <a:gd name="T3" fmla="*/ 0 h 1321"/>
              <a:gd name="T4" fmla="*/ 3088 w 3309"/>
              <a:gd name="T5" fmla="*/ 0 h 1321"/>
              <a:gd name="T6" fmla="*/ 3309 w 3309"/>
              <a:gd name="T7" fmla="*/ 221 h 1321"/>
              <a:gd name="T8" fmla="*/ 3309 w 3309"/>
              <a:gd name="T9" fmla="*/ 1101 h 1321"/>
              <a:gd name="T10" fmla="*/ 3088 w 3309"/>
              <a:gd name="T11" fmla="*/ 1321 h 1321"/>
              <a:gd name="T12" fmla="*/ 220 w 3309"/>
              <a:gd name="T13" fmla="*/ 1321 h 1321"/>
              <a:gd name="T14" fmla="*/ 0 w 3309"/>
              <a:gd name="T15" fmla="*/ 1101 h 1321"/>
              <a:gd name="T16" fmla="*/ 0 w 3309"/>
              <a:gd name="T17" fmla="*/ 221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9" h="1321">
                <a:moveTo>
                  <a:pt x="0" y="221"/>
                </a:moveTo>
                <a:cubicBezTo>
                  <a:pt x="0" y="99"/>
                  <a:pt x="99" y="0"/>
                  <a:pt x="220" y="0"/>
                </a:cubicBezTo>
                <a:lnTo>
                  <a:pt x="3088" y="0"/>
                </a:lnTo>
                <a:cubicBezTo>
                  <a:pt x="3210" y="0"/>
                  <a:pt x="3309" y="99"/>
                  <a:pt x="3309" y="221"/>
                </a:cubicBezTo>
                <a:lnTo>
                  <a:pt x="3309" y="1101"/>
                </a:lnTo>
                <a:cubicBezTo>
                  <a:pt x="3309" y="1223"/>
                  <a:pt x="3210" y="1321"/>
                  <a:pt x="3088" y="1321"/>
                </a:cubicBezTo>
                <a:lnTo>
                  <a:pt x="220" y="1321"/>
                </a:lnTo>
                <a:cubicBezTo>
                  <a:pt x="99" y="1321"/>
                  <a:pt x="0" y="1223"/>
                  <a:pt x="0" y="1101"/>
                </a:cubicBezTo>
                <a:lnTo>
                  <a:pt x="0" y="221"/>
                </a:lnTo>
                <a:close/>
              </a:path>
            </a:pathLst>
          </a:custGeom>
          <a:noFill/>
          <a:ln w="14288" cap="flat">
            <a:solidFill>
              <a:srgbClr val="7F7F7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74" name="Rectangle 21">
            <a:extLst>
              <a:ext uri="{FF2B5EF4-FFF2-40B4-BE49-F238E27FC236}">
                <a16:creationId xmlns:a16="http://schemas.microsoft.com/office/drawing/2014/main" id="{B8FCF300-5A33-4E95-9E9A-89B405CF3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012" y="3117399"/>
            <a:ext cx="6059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Timing </a:t>
            </a: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22">
            <a:extLst>
              <a:ext uri="{FF2B5EF4-FFF2-40B4-BE49-F238E27FC236}">
                <a16:creationId xmlns:a16="http://schemas.microsoft.com/office/drawing/2014/main" id="{EB932044-C56E-4251-8B06-59C174DA2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149" y="3425425"/>
            <a:ext cx="6681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Analysis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23">
            <a:extLst>
              <a:ext uri="{FF2B5EF4-FFF2-40B4-BE49-F238E27FC236}">
                <a16:creationId xmlns:a16="http://schemas.microsoft.com/office/drawing/2014/main" id="{5066BD59-A088-4DA8-B350-42C74BCE8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449" y="1180035"/>
            <a:ext cx="1130188" cy="608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 dirty="0"/>
          </a:p>
        </p:txBody>
      </p:sp>
      <p:sp>
        <p:nvSpPr>
          <p:cNvPr id="77" name="Rectangle 24">
            <a:extLst>
              <a:ext uri="{FF2B5EF4-FFF2-40B4-BE49-F238E27FC236}">
                <a16:creationId xmlns:a16="http://schemas.microsoft.com/office/drawing/2014/main" id="{EF2DCCB0-74A0-4646-97B0-A996A60A1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449" y="1180035"/>
            <a:ext cx="1130188" cy="608429"/>
          </a:xfrm>
          <a:prstGeom prst="rect">
            <a:avLst/>
          </a:pr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78" name="Rectangle 25">
            <a:extLst>
              <a:ext uri="{FF2B5EF4-FFF2-40B4-BE49-F238E27FC236}">
                <a16:creationId xmlns:a16="http://schemas.microsoft.com/office/drawing/2014/main" id="{C50EDBD0-16D6-482F-BA3B-164F86732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9641" y="1173935"/>
            <a:ext cx="11179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Other Applications</a:t>
            </a: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27">
            <a:extLst>
              <a:ext uri="{FF2B5EF4-FFF2-40B4-BE49-F238E27FC236}">
                <a16:creationId xmlns:a16="http://schemas.microsoft.com/office/drawing/2014/main" id="{36D7F54A-F1FB-44BC-8746-F0FF0BF40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2254" y="1180035"/>
            <a:ext cx="1131407" cy="608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80" name="Rectangle 28">
            <a:extLst>
              <a:ext uri="{FF2B5EF4-FFF2-40B4-BE49-F238E27FC236}">
                <a16:creationId xmlns:a16="http://schemas.microsoft.com/office/drawing/2014/main" id="{C43B645F-21EF-40A4-A8FE-43E668427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2254" y="1180035"/>
            <a:ext cx="1131407" cy="608429"/>
          </a:xfrm>
          <a:prstGeom prst="rect">
            <a:avLst/>
          </a:pr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81" name="Rectangle 29">
            <a:extLst>
              <a:ext uri="{FF2B5EF4-FFF2-40B4-BE49-F238E27FC236}">
                <a16:creationId xmlns:a16="http://schemas.microsoft.com/office/drawing/2014/main" id="{629A6D8F-6E09-4B26-B4D9-6F4ED79DC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3666" y="1332523"/>
            <a:ext cx="7664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Platform </a:t>
            </a: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31">
            <a:extLst>
              <a:ext uri="{FF2B5EF4-FFF2-40B4-BE49-F238E27FC236}">
                <a16:creationId xmlns:a16="http://schemas.microsoft.com/office/drawing/2014/main" id="{D805A69A-05F0-434D-B331-217B3CFBB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278" y="1180035"/>
            <a:ext cx="1131407" cy="608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83" name="Rectangle 32">
            <a:extLst>
              <a:ext uri="{FF2B5EF4-FFF2-40B4-BE49-F238E27FC236}">
                <a16:creationId xmlns:a16="http://schemas.microsoft.com/office/drawing/2014/main" id="{9B128567-D26F-417D-8E4F-F791E96CF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278" y="1180035"/>
            <a:ext cx="1131407" cy="608429"/>
          </a:xfrm>
          <a:prstGeom prst="rect">
            <a:avLst/>
          </a:pr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84" name="Rectangle 33">
            <a:extLst>
              <a:ext uri="{FF2B5EF4-FFF2-40B4-BE49-F238E27FC236}">
                <a16:creationId xmlns:a16="http://schemas.microsoft.com/office/drawing/2014/main" id="{83A23278-D597-46EA-A75C-BA08557B5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8485" y="1295926"/>
            <a:ext cx="8437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Camera(s)</a:t>
            </a: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35">
            <a:extLst>
              <a:ext uri="{FF2B5EF4-FFF2-40B4-BE49-F238E27FC236}">
                <a16:creationId xmlns:a16="http://schemas.microsoft.com/office/drawing/2014/main" id="{21592B0D-1274-449A-A236-58F4AD19B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2644" y="1180035"/>
            <a:ext cx="1131407" cy="608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86" name="Rectangle 36">
            <a:extLst>
              <a:ext uri="{FF2B5EF4-FFF2-40B4-BE49-F238E27FC236}">
                <a16:creationId xmlns:a16="http://schemas.microsoft.com/office/drawing/2014/main" id="{522C4109-FF0B-4ED2-924C-D1EB2F18D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2644" y="1180035"/>
            <a:ext cx="1131407" cy="608429"/>
          </a:xfrm>
          <a:prstGeom prst="rect">
            <a:avLst/>
          </a:pr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87" name="Rectangle 37">
            <a:extLst>
              <a:ext uri="{FF2B5EF4-FFF2-40B4-BE49-F238E27FC236}">
                <a16:creationId xmlns:a16="http://schemas.microsoft.com/office/drawing/2014/main" id="{57CCC4EA-2241-4F35-832A-B21190A4E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173" y="1189184"/>
            <a:ext cx="93891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IBC </a:t>
            </a:r>
            <a:b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Application</a:t>
            </a: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38">
            <a:extLst>
              <a:ext uri="{FF2B5EF4-FFF2-40B4-BE49-F238E27FC236}">
                <a16:creationId xmlns:a16="http://schemas.microsoft.com/office/drawing/2014/main" id="{C51AA2D7-221A-4463-B852-8153229BE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286" y="5537356"/>
            <a:ext cx="1454492" cy="5657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89" name="Rectangle 39">
            <a:extLst>
              <a:ext uri="{FF2B5EF4-FFF2-40B4-BE49-F238E27FC236}">
                <a16:creationId xmlns:a16="http://schemas.microsoft.com/office/drawing/2014/main" id="{064602FB-83D3-4B73-83AE-AFD316AAC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286" y="5537356"/>
            <a:ext cx="1454492" cy="565732"/>
          </a:xfrm>
          <a:prstGeom prst="rect">
            <a:avLst/>
          </a:pr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90" name="Rectangle 40">
            <a:extLst>
              <a:ext uri="{FF2B5EF4-FFF2-40B4-BE49-F238E27FC236}">
                <a16:creationId xmlns:a16="http://schemas.microsoft.com/office/drawing/2014/main" id="{E5833B07-43B6-47E4-8841-991DAFCFD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7510" y="5511434"/>
            <a:ext cx="7838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Mapping 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41">
            <a:extLst>
              <a:ext uri="{FF2B5EF4-FFF2-40B4-BE49-F238E27FC236}">
                <a16:creationId xmlns:a16="http://schemas.microsoft.com/office/drawing/2014/main" id="{646F36B4-DAB3-4A64-9D8B-EC7401F66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0986" y="5819460"/>
            <a:ext cx="12125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Configurations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Freeform 42">
            <a:extLst>
              <a:ext uri="{FF2B5EF4-FFF2-40B4-BE49-F238E27FC236}">
                <a16:creationId xmlns:a16="http://schemas.microsoft.com/office/drawing/2014/main" id="{B880B6E8-0179-4DF7-9947-D6D44F0F5C1F}"/>
              </a:ext>
            </a:extLst>
          </p:cNvPr>
          <p:cNvSpPr>
            <a:spLocks/>
          </p:cNvSpPr>
          <p:nvPr/>
        </p:nvSpPr>
        <p:spPr bwMode="auto">
          <a:xfrm>
            <a:off x="7113712" y="3795971"/>
            <a:ext cx="1131407" cy="567256"/>
          </a:xfrm>
          <a:custGeom>
            <a:avLst/>
            <a:gdLst>
              <a:gd name="T0" fmla="*/ 0 w 6617"/>
              <a:gd name="T1" fmla="*/ 441 h 2650"/>
              <a:gd name="T2" fmla="*/ 442 w 6617"/>
              <a:gd name="T3" fmla="*/ 0 h 2650"/>
              <a:gd name="T4" fmla="*/ 6175 w 6617"/>
              <a:gd name="T5" fmla="*/ 0 h 2650"/>
              <a:gd name="T6" fmla="*/ 6617 w 6617"/>
              <a:gd name="T7" fmla="*/ 441 h 2650"/>
              <a:gd name="T8" fmla="*/ 6617 w 6617"/>
              <a:gd name="T9" fmla="*/ 2208 h 2650"/>
              <a:gd name="T10" fmla="*/ 6175 w 6617"/>
              <a:gd name="T11" fmla="*/ 2650 h 2650"/>
              <a:gd name="T12" fmla="*/ 442 w 6617"/>
              <a:gd name="T13" fmla="*/ 2650 h 2650"/>
              <a:gd name="T14" fmla="*/ 0 w 6617"/>
              <a:gd name="T15" fmla="*/ 2208 h 2650"/>
              <a:gd name="T16" fmla="*/ 0 w 6617"/>
              <a:gd name="T17" fmla="*/ 441 h 2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17" h="2650">
                <a:moveTo>
                  <a:pt x="0" y="441"/>
                </a:moveTo>
                <a:cubicBezTo>
                  <a:pt x="0" y="198"/>
                  <a:pt x="198" y="0"/>
                  <a:pt x="442" y="0"/>
                </a:cubicBezTo>
                <a:lnTo>
                  <a:pt x="6175" y="0"/>
                </a:lnTo>
                <a:cubicBezTo>
                  <a:pt x="6419" y="0"/>
                  <a:pt x="6617" y="198"/>
                  <a:pt x="6617" y="441"/>
                </a:cubicBezTo>
                <a:lnTo>
                  <a:pt x="6617" y="2208"/>
                </a:lnTo>
                <a:cubicBezTo>
                  <a:pt x="6617" y="2452"/>
                  <a:pt x="6419" y="2650"/>
                  <a:pt x="6175" y="2650"/>
                </a:cubicBezTo>
                <a:lnTo>
                  <a:pt x="442" y="2650"/>
                </a:lnTo>
                <a:cubicBezTo>
                  <a:pt x="198" y="2650"/>
                  <a:pt x="0" y="2452"/>
                  <a:pt x="0" y="2208"/>
                </a:cubicBezTo>
                <a:lnTo>
                  <a:pt x="0" y="441"/>
                </a:lnTo>
                <a:close/>
              </a:path>
            </a:pathLst>
          </a:custGeom>
          <a:solidFill>
            <a:srgbClr val="D9D9D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93" name="Freeform 43">
            <a:extLst>
              <a:ext uri="{FF2B5EF4-FFF2-40B4-BE49-F238E27FC236}">
                <a16:creationId xmlns:a16="http://schemas.microsoft.com/office/drawing/2014/main" id="{70A9626A-9010-435C-B8C0-D6D53AFB1EAA}"/>
              </a:ext>
            </a:extLst>
          </p:cNvPr>
          <p:cNvSpPr>
            <a:spLocks/>
          </p:cNvSpPr>
          <p:nvPr/>
        </p:nvSpPr>
        <p:spPr bwMode="auto">
          <a:xfrm>
            <a:off x="7113712" y="3795971"/>
            <a:ext cx="1131407" cy="567256"/>
          </a:xfrm>
          <a:custGeom>
            <a:avLst/>
            <a:gdLst>
              <a:gd name="T0" fmla="*/ 0 w 6617"/>
              <a:gd name="T1" fmla="*/ 441 h 2650"/>
              <a:gd name="T2" fmla="*/ 442 w 6617"/>
              <a:gd name="T3" fmla="*/ 0 h 2650"/>
              <a:gd name="T4" fmla="*/ 6175 w 6617"/>
              <a:gd name="T5" fmla="*/ 0 h 2650"/>
              <a:gd name="T6" fmla="*/ 6617 w 6617"/>
              <a:gd name="T7" fmla="*/ 441 h 2650"/>
              <a:gd name="T8" fmla="*/ 6617 w 6617"/>
              <a:gd name="T9" fmla="*/ 2208 h 2650"/>
              <a:gd name="T10" fmla="*/ 6175 w 6617"/>
              <a:gd name="T11" fmla="*/ 2650 h 2650"/>
              <a:gd name="T12" fmla="*/ 442 w 6617"/>
              <a:gd name="T13" fmla="*/ 2650 h 2650"/>
              <a:gd name="T14" fmla="*/ 0 w 6617"/>
              <a:gd name="T15" fmla="*/ 2208 h 2650"/>
              <a:gd name="T16" fmla="*/ 0 w 6617"/>
              <a:gd name="T17" fmla="*/ 441 h 2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17" h="2650">
                <a:moveTo>
                  <a:pt x="0" y="441"/>
                </a:moveTo>
                <a:cubicBezTo>
                  <a:pt x="0" y="198"/>
                  <a:pt x="198" y="0"/>
                  <a:pt x="442" y="0"/>
                </a:cubicBezTo>
                <a:lnTo>
                  <a:pt x="6175" y="0"/>
                </a:lnTo>
                <a:cubicBezTo>
                  <a:pt x="6419" y="0"/>
                  <a:pt x="6617" y="198"/>
                  <a:pt x="6617" y="441"/>
                </a:cubicBezTo>
                <a:lnTo>
                  <a:pt x="6617" y="2208"/>
                </a:lnTo>
                <a:cubicBezTo>
                  <a:pt x="6617" y="2452"/>
                  <a:pt x="6419" y="2650"/>
                  <a:pt x="6175" y="2650"/>
                </a:cubicBezTo>
                <a:lnTo>
                  <a:pt x="442" y="2650"/>
                </a:lnTo>
                <a:cubicBezTo>
                  <a:pt x="198" y="2650"/>
                  <a:pt x="0" y="2452"/>
                  <a:pt x="0" y="2208"/>
                </a:cubicBezTo>
                <a:lnTo>
                  <a:pt x="0" y="441"/>
                </a:lnTo>
                <a:close/>
              </a:path>
            </a:pathLst>
          </a:custGeom>
          <a:noFill/>
          <a:ln w="14288" cap="flat">
            <a:solidFill>
              <a:srgbClr val="7F7F7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94" name="Rectangle 44">
            <a:extLst>
              <a:ext uri="{FF2B5EF4-FFF2-40B4-BE49-F238E27FC236}">
                <a16:creationId xmlns:a16="http://schemas.microsoft.com/office/drawing/2014/main" id="{C15E37F7-CAF6-4CE7-86A5-4D006EF08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714" y="3770048"/>
            <a:ext cx="8191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Binding + 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45">
            <a:extLst>
              <a:ext uri="{FF2B5EF4-FFF2-40B4-BE49-F238E27FC236}">
                <a16:creationId xmlns:a16="http://schemas.microsoft.com/office/drawing/2014/main" id="{FB9224CA-B5CF-4036-82C0-C87CC5BA9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8316" y="4078075"/>
            <a:ext cx="9024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Scheduling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Freeform 46">
            <a:extLst>
              <a:ext uri="{FF2B5EF4-FFF2-40B4-BE49-F238E27FC236}">
                <a16:creationId xmlns:a16="http://schemas.microsoft.com/office/drawing/2014/main" id="{E1E675FF-66B4-4B7C-A0EC-902A33ACC6A3}"/>
              </a:ext>
            </a:extLst>
          </p:cNvPr>
          <p:cNvSpPr>
            <a:spLocks noEditPoints="1"/>
          </p:cNvSpPr>
          <p:nvPr/>
        </p:nvSpPr>
        <p:spPr bwMode="auto">
          <a:xfrm>
            <a:off x="8164531" y="1786938"/>
            <a:ext cx="603499" cy="335474"/>
          </a:xfrm>
          <a:custGeom>
            <a:avLst/>
            <a:gdLst>
              <a:gd name="T0" fmla="*/ 495 w 495"/>
              <a:gd name="T1" fmla="*/ 6 h 220"/>
              <a:gd name="T2" fmla="*/ 492 w 495"/>
              <a:gd name="T3" fmla="*/ 18 h 220"/>
              <a:gd name="T4" fmla="*/ 486 w 495"/>
              <a:gd name="T5" fmla="*/ 29 h 220"/>
              <a:gd name="T6" fmla="*/ 478 w 495"/>
              <a:gd name="T7" fmla="*/ 39 h 220"/>
              <a:gd name="T8" fmla="*/ 467 w 495"/>
              <a:gd name="T9" fmla="*/ 49 h 220"/>
              <a:gd name="T10" fmla="*/ 455 w 495"/>
              <a:gd name="T11" fmla="*/ 59 h 220"/>
              <a:gd name="T12" fmla="*/ 440 w 495"/>
              <a:gd name="T13" fmla="*/ 68 h 220"/>
              <a:gd name="T14" fmla="*/ 416 w 495"/>
              <a:gd name="T15" fmla="*/ 80 h 220"/>
              <a:gd name="T16" fmla="*/ 378 w 495"/>
              <a:gd name="T17" fmla="*/ 94 h 220"/>
              <a:gd name="T18" fmla="*/ 337 w 495"/>
              <a:gd name="T19" fmla="*/ 105 h 220"/>
              <a:gd name="T20" fmla="*/ 292 w 495"/>
              <a:gd name="T21" fmla="*/ 112 h 220"/>
              <a:gd name="T22" fmla="*/ 246 w 495"/>
              <a:gd name="T23" fmla="*/ 115 h 220"/>
              <a:gd name="T24" fmla="*/ 223 w 495"/>
              <a:gd name="T25" fmla="*/ 116 h 220"/>
              <a:gd name="T26" fmla="*/ 200 w 495"/>
              <a:gd name="T27" fmla="*/ 117 h 220"/>
              <a:gd name="T28" fmla="*/ 178 w 495"/>
              <a:gd name="T29" fmla="*/ 120 h 220"/>
              <a:gd name="T30" fmla="*/ 157 w 495"/>
              <a:gd name="T31" fmla="*/ 124 h 220"/>
              <a:gd name="T32" fmla="*/ 136 w 495"/>
              <a:gd name="T33" fmla="*/ 129 h 220"/>
              <a:gd name="T34" fmla="*/ 116 w 495"/>
              <a:gd name="T35" fmla="*/ 135 h 220"/>
              <a:gd name="T36" fmla="*/ 97 w 495"/>
              <a:gd name="T37" fmla="*/ 141 h 220"/>
              <a:gd name="T38" fmla="*/ 79 w 495"/>
              <a:gd name="T39" fmla="*/ 149 h 220"/>
              <a:gd name="T40" fmla="*/ 63 w 495"/>
              <a:gd name="T41" fmla="*/ 157 h 220"/>
              <a:gd name="T42" fmla="*/ 55 w 495"/>
              <a:gd name="T43" fmla="*/ 161 h 220"/>
              <a:gd name="T44" fmla="*/ 48 w 495"/>
              <a:gd name="T45" fmla="*/ 165 h 220"/>
              <a:gd name="T46" fmla="*/ 42 w 495"/>
              <a:gd name="T47" fmla="*/ 169 h 220"/>
              <a:gd name="T48" fmla="*/ 36 w 495"/>
              <a:gd name="T49" fmla="*/ 173 h 220"/>
              <a:gd name="T50" fmla="*/ 21 w 495"/>
              <a:gd name="T51" fmla="*/ 177 h 220"/>
              <a:gd name="T52" fmla="*/ 36 w 495"/>
              <a:gd name="T53" fmla="*/ 162 h 220"/>
              <a:gd name="T54" fmla="*/ 51 w 495"/>
              <a:gd name="T55" fmla="*/ 153 h 220"/>
              <a:gd name="T56" fmla="*/ 75 w 495"/>
              <a:gd name="T57" fmla="*/ 140 h 220"/>
              <a:gd name="T58" fmla="*/ 113 w 495"/>
              <a:gd name="T59" fmla="*/ 126 h 220"/>
              <a:gd name="T60" fmla="*/ 155 w 495"/>
              <a:gd name="T61" fmla="*/ 115 h 220"/>
              <a:gd name="T62" fmla="*/ 199 w 495"/>
              <a:gd name="T63" fmla="*/ 108 h 220"/>
              <a:gd name="T64" fmla="*/ 245 w 495"/>
              <a:gd name="T65" fmla="*/ 106 h 220"/>
              <a:gd name="T66" fmla="*/ 268 w 495"/>
              <a:gd name="T67" fmla="*/ 105 h 220"/>
              <a:gd name="T68" fmla="*/ 291 w 495"/>
              <a:gd name="T69" fmla="*/ 103 h 220"/>
              <a:gd name="T70" fmla="*/ 313 w 495"/>
              <a:gd name="T71" fmla="*/ 100 h 220"/>
              <a:gd name="T72" fmla="*/ 334 w 495"/>
              <a:gd name="T73" fmla="*/ 96 h 220"/>
              <a:gd name="T74" fmla="*/ 355 w 495"/>
              <a:gd name="T75" fmla="*/ 91 h 220"/>
              <a:gd name="T76" fmla="*/ 375 w 495"/>
              <a:gd name="T77" fmla="*/ 86 h 220"/>
              <a:gd name="T78" fmla="*/ 394 w 495"/>
              <a:gd name="T79" fmla="*/ 79 h 220"/>
              <a:gd name="T80" fmla="*/ 412 w 495"/>
              <a:gd name="T81" fmla="*/ 72 h 220"/>
              <a:gd name="T82" fmla="*/ 428 w 495"/>
              <a:gd name="T83" fmla="*/ 64 h 220"/>
              <a:gd name="T84" fmla="*/ 436 w 495"/>
              <a:gd name="T85" fmla="*/ 60 h 220"/>
              <a:gd name="T86" fmla="*/ 443 w 495"/>
              <a:gd name="T87" fmla="*/ 56 h 220"/>
              <a:gd name="T88" fmla="*/ 449 w 495"/>
              <a:gd name="T89" fmla="*/ 51 h 220"/>
              <a:gd name="T90" fmla="*/ 456 w 495"/>
              <a:gd name="T91" fmla="*/ 47 h 220"/>
              <a:gd name="T92" fmla="*/ 461 w 495"/>
              <a:gd name="T93" fmla="*/ 42 h 220"/>
              <a:gd name="T94" fmla="*/ 466 w 495"/>
              <a:gd name="T95" fmla="*/ 38 h 220"/>
              <a:gd name="T96" fmla="*/ 471 w 495"/>
              <a:gd name="T97" fmla="*/ 33 h 220"/>
              <a:gd name="T98" fmla="*/ 475 w 495"/>
              <a:gd name="T99" fmla="*/ 29 h 220"/>
              <a:gd name="T100" fmla="*/ 478 w 495"/>
              <a:gd name="T101" fmla="*/ 24 h 220"/>
              <a:gd name="T102" fmla="*/ 481 w 495"/>
              <a:gd name="T103" fmla="*/ 19 h 220"/>
              <a:gd name="T104" fmla="*/ 483 w 495"/>
              <a:gd name="T105" fmla="*/ 15 h 220"/>
              <a:gd name="T106" fmla="*/ 485 w 495"/>
              <a:gd name="T107" fmla="*/ 10 h 220"/>
              <a:gd name="T108" fmla="*/ 486 w 495"/>
              <a:gd name="T109" fmla="*/ 6 h 220"/>
              <a:gd name="T110" fmla="*/ 495 w 495"/>
              <a:gd name="T111" fmla="*/ 1 h 220"/>
              <a:gd name="T112" fmla="*/ 0 w 495"/>
              <a:gd name="T113" fmla="*/ 220 h 220"/>
              <a:gd name="T114" fmla="*/ 54 w 495"/>
              <a:gd name="T115" fmla="*/ 187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5" h="220">
                <a:moveTo>
                  <a:pt x="495" y="1"/>
                </a:moveTo>
                <a:lnTo>
                  <a:pt x="495" y="6"/>
                </a:lnTo>
                <a:lnTo>
                  <a:pt x="494" y="12"/>
                </a:lnTo>
                <a:lnTo>
                  <a:pt x="492" y="18"/>
                </a:lnTo>
                <a:lnTo>
                  <a:pt x="489" y="23"/>
                </a:lnTo>
                <a:lnTo>
                  <a:pt x="486" y="29"/>
                </a:lnTo>
                <a:lnTo>
                  <a:pt x="482" y="34"/>
                </a:lnTo>
                <a:lnTo>
                  <a:pt x="478" y="39"/>
                </a:lnTo>
                <a:lnTo>
                  <a:pt x="473" y="44"/>
                </a:lnTo>
                <a:lnTo>
                  <a:pt x="467" y="49"/>
                </a:lnTo>
                <a:lnTo>
                  <a:pt x="461" y="54"/>
                </a:lnTo>
                <a:lnTo>
                  <a:pt x="455" y="59"/>
                </a:lnTo>
                <a:lnTo>
                  <a:pt x="448" y="63"/>
                </a:lnTo>
                <a:lnTo>
                  <a:pt x="440" y="68"/>
                </a:lnTo>
                <a:lnTo>
                  <a:pt x="433" y="72"/>
                </a:lnTo>
                <a:lnTo>
                  <a:pt x="416" y="80"/>
                </a:lnTo>
                <a:lnTo>
                  <a:pt x="398" y="88"/>
                </a:lnTo>
                <a:lnTo>
                  <a:pt x="378" y="94"/>
                </a:lnTo>
                <a:lnTo>
                  <a:pt x="358" y="100"/>
                </a:lnTo>
                <a:lnTo>
                  <a:pt x="337" y="105"/>
                </a:lnTo>
                <a:lnTo>
                  <a:pt x="314" y="109"/>
                </a:lnTo>
                <a:lnTo>
                  <a:pt x="292" y="112"/>
                </a:lnTo>
                <a:lnTo>
                  <a:pt x="269" y="114"/>
                </a:lnTo>
                <a:lnTo>
                  <a:pt x="246" y="115"/>
                </a:lnTo>
                <a:lnTo>
                  <a:pt x="223" y="116"/>
                </a:lnTo>
                <a:lnTo>
                  <a:pt x="223" y="116"/>
                </a:lnTo>
                <a:lnTo>
                  <a:pt x="200" y="117"/>
                </a:lnTo>
                <a:lnTo>
                  <a:pt x="200" y="117"/>
                </a:lnTo>
                <a:lnTo>
                  <a:pt x="178" y="120"/>
                </a:lnTo>
                <a:lnTo>
                  <a:pt x="178" y="120"/>
                </a:lnTo>
                <a:lnTo>
                  <a:pt x="156" y="124"/>
                </a:lnTo>
                <a:lnTo>
                  <a:pt x="157" y="124"/>
                </a:lnTo>
                <a:lnTo>
                  <a:pt x="135" y="129"/>
                </a:lnTo>
                <a:lnTo>
                  <a:pt x="136" y="129"/>
                </a:lnTo>
                <a:lnTo>
                  <a:pt x="115" y="135"/>
                </a:lnTo>
                <a:lnTo>
                  <a:pt x="116" y="135"/>
                </a:lnTo>
                <a:lnTo>
                  <a:pt x="96" y="141"/>
                </a:lnTo>
                <a:lnTo>
                  <a:pt x="97" y="141"/>
                </a:lnTo>
                <a:lnTo>
                  <a:pt x="79" y="149"/>
                </a:lnTo>
                <a:lnTo>
                  <a:pt x="79" y="149"/>
                </a:lnTo>
                <a:lnTo>
                  <a:pt x="63" y="157"/>
                </a:lnTo>
                <a:lnTo>
                  <a:pt x="63" y="157"/>
                </a:lnTo>
                <a:lnTo>
                  <a:pt x="55" y="161"/>
                </a:lnTo>
                <a:lnTo>
                  <a:pt x="55" y="161"/>
                </a:lnTo>
                <a:lnTo>
                  <a:pt x="48" y="165"/>
                </a:lnTo>
                <a:lnTo>
                  <a:pt x="48" y="165"/>
                </a:lnTo>
                <a:lnTo>
                  <a:pt x="41" y="169"/>
                </a:lnTo>
                <a:lnTo>
                  <a:pt x="42" y="169"/>
                </a:lnTo>
                <a:lnTo>
                  <a:pt x="35" y="174"/>
                </a:lnTo>
                <a:lnTo>
                  <a:pt x="36" y="173"/>
                </a:lnTo>
                <a:lnTo>
                  <a:pt x="29" y="183"/>
                </a:lnTo>
                <a:lnTo>
                  <a:pt x="21" y="177"/>
                </a:lnTo>
                <a:lnTo>
                  <a:pt x="29" y="167"/>
                </a:lnTo>
                <a:lnTo>
                  <a:pt x="36" y="162"/>
                </a:lnTo>
                <a:lnTo>
                  <a:pt x="43" y="157"/>
                </a:lnTo>
                <a:lnTo>
                  <a:pt x="51" y="153"/>
                </a:lnTo>
                <a:lnTo>
                  <a:pt x="58" y="148"/>
                </a:lnTo>
                <a:lnTo>
                  <a:pt x="75" y="140"/>
                </a:lnTo>
                <a:lnTo>
                  <a:pt x="93" y="133"/>
                </a:lnTo>
                <a:lnTo>
                  <a:pt x="113" y="126"/>
                </a:lnTo>
                <a:lnTo>
                  <a:pt x="133" y="120"/>
                </a:lnTo>
                <a:lnTo>
                  <a:pt x="155" y="115"/>
                </a:lnTo>
                <a:lnTo>
                  <a:pt x="177" y="111"/>
                </a:lnTo>
                <a:lnTo>
                  <a:pt x="199" y="108"/>
                </a:lnTo>
                <a:lnTo>
                  <a:pt x="222" y="106"/>
                </a:lnTo>
                <a:lnTo>
                  <a:pt x="245" y="106"/>
                </a:lnTo>
                <a:lnTo>
                  <a:pt x="268" y="105"/>
                </a:lnTo>
                <a:lnTo>
                  <a:pt x="268" y="105"/>
                </a:lnTo>
                <a:lnTo>
                  <a:pt x="291" y="103"/>
                </a:lnTo>
                <a:lnTo>
                  <a:pt x="291" y="103"/>
                </a:lnTo>
                <a:lnTo>
                  <a:pt x="313" y="100"/>
                </a:lnTo>
                <a:lnTo>
                  <a:pt x="313" y="100"/>
                </a:lnTo>
                <a:lnTo>
                  <a:pt x="335" y="96"/>
                </a:lnTo>
                <a:lnTo>
                  <a:pt x="334" y="96"/>
                </a:lnTo>
                <a:lnTo>
                  <a:pt x="356" y="91"/>
                </a:lnTo>
                <a:lnTo>
                  <a:pt x="355" y="91"/>
                </a:lnTo>
                <a:lnTo>
                  <a:pt x="376" y="86"/>
                </a:lnTo>
                <a:lnTo>
                  <a:pt x="375" y="86"/>
                </a:lnTo>
                <a:lnTo>
                  <a:pt x="395" y="79"/>
                </a:lnTo>
                <a:lnTo>
                  <a:pt x="394" y="79"/>
                </a:lnTo>
                <a:lnTo>
                  <a:pt x="412" y="72"/>
                </a:lnTo>
                <a:lnTo>
                  <a:pt x="412" y="72"/>
                </a:lnTo>
                <a:lnTo>
                  <a:pt x="428" y="64"/>
                </a:lnTo>
                <a:lnTo>
                  <a:pt x="428" y="64"/>
                </a:lnTo>
                <a:lnTo>
                  <a:pt x="436" y="60"/>
                </a:lnTo>
                <a:lnTo>
                  <a:pt x="436" y="60"/>
                </a:lnTo>
                <a:lnTo>
                  <a:pt x="443" y="55"/>
                </a:lnTo>
                <a:lnTo>
                  <a:pt x="443" y="56"/>
                </a:lnTo>
                <a:lnTo>
                  <a:pt x="450" y="51"/>
                </a:lnTo>
                <a:lnTo>
                  <a:pt x="449" y="51"/>
                </a:lnTo>
                <a:lnTo>
                  <a:pt x="456" y="47"/>
                </a:lnTo>
                <a:lnTo>
                  <a:pt x="456" y="47"/>
                </a:lnTo>
                <a:lnTo>
                  <a:pt x="461" y="42"/>
                </a:lnTo>
                <a:lnTo>
                  <a:pt x="461" y="42"/>
                </a:lnTo>
                <a:lnTo>
                  <a:pt x="466" y="38"/>
                </a:lnTo>
                <a:lnTo>
                  <a:pt x="466" y="38"/>
                </a:lnTo>
                <a:lnTo>
                  <a:pt x="471" y="33"/>
                </a:lnTo>
                <a:lnTo>
                  <a:pt x="471" y="33"/>
                </a:lnTo>
                <a:lnTo>
                  <a:pt x="475" y="28"/>
                </a:lnTo>
                <a:lnTo>
                  <a:pt x="475" y="29"/>
                </a:lnTo>
                <a:lnTo>
                  <a:pt x="478" y="23"/>
                </a:lnTo>
                <a:lnTo>
                  <a:pt x="478" y="24"/>
                </a:lnTo>
                <a:lnTo>
                  <a:pt x="481" y="19"/>
                </a:lnTo>
                <a:lnTo>
                  <a:pt x="481" y="19"/>
                </a:lnTo>
                <a:lnTo>
                  <a:pt x="483" y="14"/>
                </a:lnTo>
                <a:lnTo>
                  <a:pt x="483" y="15"/>
                </a:lnTo>
                <a:lnTo>
                  <a:pt x="485" y="10"/>
                </a:lnTo>
                <a:lnTo>
                  <a:pt x="485" y="10"/>
                </a:lnTo>
                <a:lnTo>
                  <a:pt x="486" y="5"/>
                </a:lnTo>
                <a:lnTo>
                  <a:pt x="486" y="6"/>
                </a:lnTo>
                <a:lnTo>
                  <a:pt x="486" y="0"/>
                </a:lnTo>
                <a:lnTo>
                  <a:pt x="495" y="1"/>
                </a:lnTo>
                <a:close/>
                <a:moveTo>
                  <a:pt x="54" y="187"/>
                </a:moveTo>
                <a:lnTo>
                  <a:pt x="0" y="220"/>
                </a:lnTo>
                <a:lnTo>
                  <a:pt x="6" y="157"/>
                </a:lnTo>
                <a:lnTo>
                  <a:pt x="54" y="187"/>
                </a:lnTo>
                <a:close/>
              </a:path>
            </a:pathLst>
          </a:custGeom>
          <a:solidFill>
            <a:srgbClr val="7F7F7F"/>
          </a:solidFill>
          <a:ln w="0" cap="flat">
            <a:solidFill>
              <a:srgbClr val="7F7F7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97" name="Rectangle 47">
            <a:extLst>
              <a:ext uri="{FF2B5EF4-FFF2-40B4-BE49-F238E27FC236}">
                <a16:creationId xmlns:a16="http://schemas.microsoft.com/office/drawing/2014/main" id="{8A23B7F0-C453-4CC2-9BA5-C3201D2A4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018" y="5537356"/>
            <a:ext cx="1454492" cy="5657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98" name="Rectangle 48">
            <a:extLst>
              <a:ext uri="{FF2B5EF4-FFF2-40B4-BE49-F238E27FC236}">
                <a16:creationId xmlns:a16="http://schemas.microsoft.com/office/drawing/2014/main" id="{ECC582F3-0758-4D18-87AE-86DAE63C3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018" y="5537356"/>
            <a:ext cx="1454492" cy="565732"/>
          </a:xfrm>
          <a:prstGeom prst="rect">
            <a:avLst/>
          </a:pr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99" name="Rectangle 49">
            <a:extLst>
              <a:ext uri="{FF2B5EF4-FFF2-40B4-BE49-F238E27FC236}">
                <a16:creationId xmlns:a16="http://schemas.microsoft.com/office/drawing/2014/main" id="{C98579A8-423A-4670-8075-5CB06560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6691" y="5511434"/>
            <a:ext cx="8844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Controller </a:t>
            </a: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50">
            <a:extLst>
              <a:ext uri="{FF2B5EF4-FFF2-40B4-BE49-F238E27FC236}">
                <a16:creationId xmlns:a16="http://schemas.microsoft.com/office/drawing/2014/main" id="{96BC00EB-5FFD-4AEC-8129-2622F7BA9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7718" y="5819460"/>
            <a:ext cx="12125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Configurations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Freeform 51">
            <a:extLst>
              <a:ext uri="{FF2B5EF4-FFF2-40B4-BE49-F238E27FC236}">
                <a16:creationId xmlns:a16="http://schemas.microsoft.com/office/drawing/2014/main" id="{8F9A55BC-4A7F-471F-86AF-6665EFEF0AE3}"/>
              </a:ext>
            </a:extLst>
          </p:cNvPr>
          <p:cNvSpPr>
            <a:spLocks/>
          </p:cNvSpPr>
          <p:nvPr/>
        </p:nvSpPr>
        <p:spPr bwMode="auto">
          <a:xfrm>
            <a:off x="8013433" y="4625476"/>
            <a:ext cx="1550808" cy="565732"/>
          </a:xfrm>
          <a:custGeom>
            <a:avLst/>
            <a:gdLst>
              <a:gd name="T0" fmla="*/ 0 w 4534"/>
              <a:gd name="T1" fmla="*/ 220 h 1321"/>
              <a:gd name="T2" fmla="*/ 221 w 4534"/>
              <a:gd name="T3" fmla="*/ 0 h 1321"/>
              <a:gd name="T4" fmla="*/ 4314 w 4534"/>
              <a:gd name="T5" fmla="*/ 0 h 1321"/>
              <a:gd name="T6" fmla="*/ 4534 w 4534"/>
              <a:gd name="T7" fmla="*/ 220 h 1321"/>
              <a:gd name="T8" fmla="*/ 4534 w 4534"/>
              <a:gd name="T9" fmla="*/ 1100 h 1321"/>
              <a:gd name="T10" fmla="*/ 4314 w 4534"/>
              <a:gd name="T11" fmla="*/ 1321 h 1321"/>
              <a:gd name="T12" fmla="*/ 221 w 4534"/>
              <a:gd name="T13" fmla="*/ 1321 h 1321"/>
              <a:gd name="T14" fmla="*/ 0 w 4534"/>
              <a:gd name="T15" fmla="*/ 1100 h 1321"/>
              <a:gd name="T16" fmla="*/ 0 w 4534"/>
              <a:gd name="T17" fmla="*/ 2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4" h="1321">
                <a:moveTo>
                  <a:pt x="0" y="220"/>
                </a:moveTo>
                <a:cubicBezTo>
                  <a:pt x="0" y="98"/>
                  <a:pt x="99" y="0"/>
                  <a:pt x="221" y="0"/>
                </a:cubicBezTo>
                <a:lnTo>
                  <a:pt x="4314" y="0"/>
                </a:lnTo>
                <a:cubicBezTo>
                  <a:pt x="4435" y="0"/>
                  <a:pt x="4534" y="98"/>
                  <a:pt x="4534" y="220"/>
                </a:cubicBezTo>
                <a:lnTo>
                  <a:pt x="4534" y="1100"/>
                </a:lnTo>
                <a:cubicBezTo>
                  <a:pt x="4534" y="1222"/>
                  <a:pt x="4435" y="1321"/>
                  <a:pt x="4314" y="1321"/>
                </a:cubicBezTo>
                <a:lnTo>
                  <a:pt x="221" y="1321"/>
                </a:lnTo>
                <a:cubicBezTo>
                  <a:pt x="99" y="1321"/>
                  <a:pt x="0" y="1222"/>
                  <a:pt x="0" y="1100"/>
                </a:cubicBezTo>
                <a:lnTo>
                  <a:pt x="0" y="22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02" name="Freeform 52">
            <a:extLst>
              <a:ext uri="{FF2B5EF4-FFF2-40B4-BE49-F238E27FC236}">
                <a16:creationId xmlns:a16="http://schemas.microsoft.com/office/drawing/2014/main" id="{300A5CF9-4EEF-41EC-A4D6-362E0A1EFFC3}"/>
              </a:ext>
            </a:extLst>
          </p:cNvPr>
          <p:cNvSpPr>
            <a:spLocks/>
          </p:cNvSpPr>
          <p:nvPr/>
        </p:nvSpPr>
        <p:spPr bwMode="auto">
          <a:xfrm>
            <a:off x="8013433" y="4625476"/>
            <a:ext cx="1550808" cy="565732"/>
          </a:xfrm>
          <a:custGeom>
            <a:avLst/>
            <a:gdLst>
              <a:gd name="T0" fmla="*/ 0 w 4534"/>
              <a:gd name="T1" fmla="*/ 220 h 1321"/>
              <a:gd name="T2" fmla="*/ 221 w 4534"/>
              <a:gd name="T3" fmla="*/ 0 h 1321"/>
              <a:gd name="T4" fmla="*/ 4314 w 4534"/>
              <a:gd name="T5" fmla="*/ 0 h 1321"/>
              <a:gd name="T6" fmla="*/ 4534 w 4534"/>
              <a:gd name="T7" fmla="*/ 220 h 1321"/>
              <a:gd name="T8" fmla="*/ 4534 w 4534"/>
              <a:gd name="T9" fmla="*/ 1100 h 1321"/>
              <a:gd name="T10" fmla="*/ 4314 w 4534"/>
              <a:gd name="T11" fmla="*/ 1321 h 1321"/>
              <a:gd name="T12" fmla="*/ 221 w 4534"/>
              <a:gd name="T13" fmla="*/ 1321 h 1321"/>
              <a:gd name="T14" fmla="*/ 0 w 4534"/>
              <a:gd name="T15" fmla="*/ 1100 h 1321"/>
              <a:gd name="T16" fmla="*/ 0 w 4534"/>
              <a:gd name="T17" fmla="*/ 2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4" h="1321">
                <a:moveTo>
                  <a:pt x="0" y="220"/>
                </a:moveTo>
                <a:cubicBezTo>
                  <a:pt x="0" y="98"/>
                  <a:pt x="99" y="0"/>
                  <a:pt x="221" y="0"/>
                </a:cubicBezTo>
                <a:lnTo>
                  <a:pt x="4314" y="0"/>
                </a:lnTo>
                <a:cubicBezTo>
                  <a:pt x="4435" y="0"/>
                  <a:pt x="4534" y="98"/>
                  <a:pt x="4534" y="220"/>
                </a:cubicBezTo>
                <a:lnTo>
                  <a:pt x="4534" y="1100"/>
                </a:lnTo>
                <a:cubicBezTo>
                  <a:pt x="4534" y="1222"/>
                  <a:pt x="4435" y="1321"/>
                  <a:pt x="4314" y="1321"/>
                </a:cubicBezTo>
                <a:lnTo>
                  <a:pt x="221" y="1321"/>
                </a:lnTo>
                <a:cubicBezTo>
                  <a:pt x="99" y="1321"/>
                  <a:pt x="0" y="1222"/>
                  <a:pt x="0" y="1100"/>
                </a:cubicBezTo>
                <a:lnTo>
                  <a:pt x="0" y="220"/>
                </a:lnTo>
                <a:close/>
              </a:path>
            </a:pathLst>
          </a:cu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03" name="Rectangle 53">
            <a:extLst>
              <a:ext uri="{FF2B5EF4-FFF2-40B4-BE49-F238E27FC236}">
                <a16:creationId xmlns:a16="http://schemas.microsoft.com/office/drawing/2014/main" id="{A91213F4-3837-4AD1-910E-B5A982EEE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255" y="4599554"/>
            <a:ext cx="13658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Reconfiguration 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54">
            <a:extLst>
              <a:ext uri="{FF2B5EF4-FFF2-40B4-BE49-F238E27FC236}">
                <a16:creationId xmlns:a16="http://schemas.microsoft.com/office/drawing/2014/main" id="{F6EAB21D-B68E-41F0-BCBE-BDE75BE28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3599" y="4907579"/>
            <a:ext cx="9666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Mechanism</a:t>
            </a:r>
            <a:endParaRPr kumimoji="0" lang="nl-NL" altLang="nl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DB906714-E56C-4169-97FB-CCF2C77F7D42}"/>
              </a:ext>
            </a:extLst>
          </p:cNvPr>
          <p:cNvSpPr>
            <a:spLocks noEditPoints="1"/>
          </p:cNvSpPr>
          <p:nvPr/>
        </p:nvSpPr>
        <p:spPr bwMode="auto">
          <a:xfrm>
            <a:off x="7562251" y="1786938"/>
            <a:ext cx="603499" cy="335474"/>
          </a:xfrm>
          <a:custGeom>
            <a:avLst/>
            <a:gdLst>
              <a:gd name="T0" fmla="*/ 0 w 495"/>
              <a:gd name="T1" fmla="*/ 6 h 220"/>
              <a:gd name="T2" fmla="*/ 4 w 495"/>
              <a:gd name="T3" fmla="*/ 18 h 220"/>
              <a:gd name="T4" fmla="*/ 9 w 495"/>
              <a:gd name="T5" fmla="*/ 29 h 220"/>
              <a:gd name="T6" fmla="*/ 18 w 495"/>
              <a:gd name="T7" fmla="*/ 39 h 220"/>
              <a:gd name="T8" fmla="*/ 28 w 495"/>
              <a:gd name="T9" fmla="*/ 49 h 220"/>
              <a:gd name="T10" fmla="*/ 40 w 495"/>
              <a:gd name="T11" fmla="*/ 59 h 220"/>
              <a:gd name="T12" fmla="*/ 55 w 495"/>
              <a:gd name="T13" fmla="*/ 68 h 220"/>
              <a:gd name="T14" fmla="*/ 79 w 495"/>
              <a:gd name="T15" fmla="*/ 80 h 220"/>
              <a:gd name="T16" fmla="*/ 117 w 495"/>
              <a:gd name="T17" fmla="*/ 94 h 220"/>
              <a:gd name="T18" fmla="*/ 159 w 495"/>
              <a:gd name="T19" fmla="*/ 105 h 220"/>
              <a:gd name="T20" fmla="*/ 204 w 495"/>
              <a:gd name="T21" fmla="*/ 112 h 220"/>
              <a:gd name="T22" fmla="*/ 250 w 495"/>
              <a:gd name="T23" fmla="*/ 115 h 220"/>
              <a:gd name="T24" fmla="*/ 272 w 495"/>
              <a:gd name="T25" fmla="*/ 116 h 220"/>
              <a:gd name="T26" fmla="*/ 295 w 495"/>
              <a:gd name="T27" fmla="*/ 117 h 220"/>
              <a:gd name="T28" fmla="*/ 317 w 495"/>
              <a:gd name="T29" fmla="*/ 120 h 220"/>
              <a:gd name="T30" fmla="*/ 339 w 495"/>
              <a:gd name="T31" fmla="*/ 124 h 220"/>
              <a:gd name="T32" fmla="*/ 360 w 495"/>
              <a:gd name="T33" fmla="*/ 129 h 220"/>
              <a:gd name="T34" fmla="*/ 380 w 495"/>
              <a:gd name="T35" fmla="*/ 135 h 220"/>
              <a:gd name="T36" fmla="*/ 399 w 495"/>
              <a:gd name="T37" fmla="*/ 141 h 220"/>
              <a:gd name="T38" fmla="*/ 416 w 495"/>
              <a:gd name="T39" fmla="*/ 149 h 220"/>
              <a:gd name="T40" fmla="*/ 432 w 495"/>
              <a:gd name="T41" fmla="*/ 157 h 220"/>
              <a:gd name="T42" fmla="*/ 440 w 495"/>
              <a:gd name="T43" fmla="*/ 161 h 220"/>
              <a:gd name="T44" fmla="*/ 447 w 495"/>
              <a:gd name="T45" fmla="*/ 165 h 220"/>
              <a:gd name="T46" fmla="*/ 454 w 495"/>
              <a:gd name="T47" fmla="*/ 169 h 220"/>
              <a:gd name="T48" fmla="*/ 459 w 495"/>
              <a:gd name="T49" fmla="*/ 173 h 220"/>
              <a:gd name="T50" fmla="*/ 474 w 495"/>
              <a:gd name="T51" fmla="*/ 177 h 220"/>
              <a:gd name="T52" fmla="*/ 459 w 495"/>
              <a:gd name="T53" fmla="*/ 162 h 220"/>
              <a:gd name="T54" fmla="*/ 445 w 495"/>
              <a:gd name="T55" fmla="*/ 153 h 220"/>
              <a:gd name="T56" fmla="*/ 420 w 495"/>
              <a:gd name="T57" fmla="*/ 140 h 220"/>
              <a:gd name="T58" fmla="*/ 383 w 495"/>
              <a:gd name="T59" fmla="*/ 126 h 220"/>
              <a:gd name="T60" fmla="*/ 341 w 495"/>
              <a:gd name="T61" fmla="*/ 115 h 220"/>
              <a:gd name="T62" fmla="*/ 296 w 495"/>
              <a:gd name="T63" fmla="*/ 108 h 220"/>
              <a:gd name="T64" fmla="*/ 250 w 495"/>
              <a:gd name="T65" fmla="*/ 106 h 220"/>
              <a:gd name="T66" fmla="*/ 227 w 495"/>
              <a:gd name="T67" fmla="*/ 105 h 220"/>
              <a:gd name="T68" fmla="*/ 205 w 495"/>
              <a:gd name="T69" fmla="*/ 103 h 220"/>
              <a:gd name="T70" fmla="*/ 183 w 495"/>
              <a:gd name="T71" fmla="*/ 100 h 220"/>
              <a:gd name="T72" fmla="*/ 161 w 495"/>
              <a:gd name="T73" fmla="*/ 96 h 220"/>
              <a:gd name="T74" fmla="*/ 140 w 495"/>
              <a:gd name="T75" fmla="*/ 91 h 220"/>
              <a:gd name="T76" fmla="*/ 120 w 495"/>
              <a:gd name="T77" fmla="*/ 86 h 220"/>
              <a:gd name="T78" fmla="*/ 101 w 495"/>
              <a:gd name="T79" fmla="*/ 79 h 220"/>
              <a:gd name="T80" fmla="*/ 83 w 495"/>
              <a:gd name="T81" fmla="*/ 72 h 220"/>
              <a:gd name="T82" fmla="*/ 67 w 495"/>
              <a:gd name="T83" fmla="*/ 64 h 220"/>
              <a:gd name="T84" fmla="*/ 60 w 495"/>
              <a:gd name="T85" fmla="*/ 60 h 220"/>
              <a:gd name="T86" fmla="*/ 53 w 495"/>
              <a:gd name="T87" fmla="*/ 56 h 220"/>
              <a:gd name="T88" fmla="*/ 46 w 495"/>
              <a:gd name="T89" fmla="*/ 51 h 220"/>
              <a:gd name="T90" fmla="*/ 40 w 495"/>
              <a:gd name="T91" fmla="*/ 47 h 220"/>
              <a:gd name="T92" fmla="*/ 34 w 495"/>
              <a:gd name="T93" fmla="*/ 42 h 220"/>
              <a:gd name="T94" fmla="*/ 29 w 495"/>
              <a:gd name="T95" fmla="*/ 38 h 220"/>
              <a:gd name="T96" fmla="*/ 25 w 495"/>
              <a:gd name="T97" fmla="*/ 33 h 220"/>
              <a:gd name="T98" fmla="*/ 21 w 495"/>
              <a:gd name="T99" fmla="*/ 29 h 220"/>
              <a:gd name="T100" fmla="*/ 17 w 495"/>
              <a:gd name="T101" fmla="*/ 24 h 220"/>
              <a:gd name="T102" fmla="*/ 14 w 495"/>
              <a:gd name="T103" fmla="*/ 19 h 220"/>
              <a:gd name="T104" fmla="*/ 12 w 495"/>
              <a:gd name="T105" fmla="*/ 15 h 220"/>
              <a:gd name="T106" fmla="*/ 11 w 495"/>
              <a:gd name="T107" fmla="*/ 10 h 220"/>
              <a:gd name="T108" fmla="*/ 10 w 495"/>
              <a:gd name="T109" fmla="*/ 6 h 220"/>
              <a:gd name="T110" fmla="*/ 0 w 495"/>
              <a:gd name="T111" fmla="*/ 1 h 220"/>
              <a:gd name="T112" fmla="*/ 495 w 495"/>
              <a:gd name="T113" fmla="*/ 220 h 220"/>
              <a:gd name="T114" fmla="*/ 441 w 495"/>
              <a:gd name="T115" fmla="*/ 187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5" h="220">
                <a:moveTo>
                  <a:pt x="0" y="1"/>
                </a:moveTo>
                <a:lnTo>
                  <a:pt x="0" y="6"/>
                </a:lnTo>
                <a:lnTo>
                  <a:pt x="2" y="12"/>
                </a:lnTo>
                <a:lnTo>
                  <a:pt x="4" y="18"/>
                </a:lnTo>
                <a:lnTo>
                  <a:pt x="6" y="23"/>
                </a:lnTo>
                <a:lnTo>
                  <a:pt x="9" y="29"/>
                </a:lnTo>
                <a:lnTo>
                  <a:pt x="13" y="34"/>
                </a:lnTo>
                <a:lnTo>
                  <a:pt x="18" y="39"/>
                </a:lnTo>
                <a:lnTo>
                  <a:pt x="22" y="44"/>
                </a:lnTo>
                <a:lnTo>
                  <a:pt x="28" y="49"/>
                </a:lnTo>
                <a:lnTo>
                  <a:pt x="34" y="54"/>
                </a:lnTo>
                <a:lnTo>
                  <a:pt x="40" y="59"/>
                </a:lnTo>
                <a:lnTo>
                  <a:pt x="47" y="63"/>
                </a:lnTo>
                <a:lnTo>
                  <a:pt x="55" y="68"/>
                </a:lnTo>
                <a:lnTo>
                  <a:pt x="63" y="72"/>
                </a:lnTo>
                <a:lnTo>
                  <a:pt x="79" y="80"/>
                </a:lnTo>
                <a:lnTo>
                  <a:pt x="98" y="88"/>
                </a:lnTo>
                <a:lnTo>
                  <a:pt x="117" y="94"/>
                </a:lnTo>
                <a:lnTo>
                  <a:pt x="138" y="100"/>
                </a:lnTo>
                <a:lnTo>
                  <a:pt x="159" y="105"/>
                </a:lnTo>
                <a:lnTo>
                  <a:pt x="181" y="109"/>
                </a:lnTo>
                <a:lnTo>
                  <a:pt x="204" y="112"/>
                </a:lnTo>
                <a:lnTo>
                  <a:pt x="227" y="114"/>
                </a:lnTo>
                <a:lnTo>
                  <a:pt x="250" y="115"/>
                </a:lnTo>
                <a:lnTo>
                  <a:pt x="273" y="116"/>
                </a:lnTo>
                <a:lnTo>
                  <a:pt x="272" y="116"/>
                </a:lnTo>
                <a:lnTo>
                  <a:pt x="295" y="117"/>
                </a:lnTo>
                <a:lnTo>
                  <a:pt x="295" y="117"/>
                </a:lnTo>
                <a:lnTo>
                  <a:pt x="317" y="120"/>
                </a:lnTo>
                <a:lnTo>
                  <a:pt x="317" y="120"/>
                </a:lnTo>
                <a:lnTo>
                  <a:pt x="339" y="124"/>
                </a:lnTo>
                <a:lnTo>
                  <a:pt x="339" y="124"/>
                </a:lnTo>
                <a:lnTo>
                  <a:pt x="360" y="129"/>
                </a:lnTo>
                <a:lnTo>
                  <a:pt x="360" y="129"/>
                </a:lnTo>
                <a:lnTo>
                  <a:pt x="380" y="135"/>
                </a:lnTo>
                <a:lnTo>
                  <a:pt x="380" y="135"/>
                </a:lnTo>
                <a:lnTo>
                  <a:pt x="399" y="141"/>
                </a:lnTo>
                <a:lnTo>
                  <a:pt x="399" y="141"/>
                </a:lnTo>
                <a:lnTo>
                  <a:pt x="416" y="149"/>
                </a:lnTo>
                <a:lnTo>
                  <a:pt x="416" y="149"/>
                </a:lnTo>
                <a:lnTo>
                  <a:pt x="433" y="157"/>
                </a:lnTo>
                <a:lnTo>
                  <a:pt x="432" y="157"/>
                </a:lnTo>
                <a:lnTo>
                  <a:pt x="440" y="161"/>
                </a:lnTo>
                <a:lnTo>
                  <a:pt x="440" y="161"/>
                </a:lnTo>
                <a:lnTo>
                  <a:pt x="447" y="165"/>
                </a:lnTo>
                <a:lnTo>
                  <a:pt x="447" y="165"/>
                </a:lnTo>
                <a:lnTo>
                  <a:pt x="454" y="169"/>
                </a:lnTo>
                <a:lnTo>
                  <a:pt x="454" y="169"/>
                </a:lnTo>
                <a:lnTo>
                  <a:pt x="460" y="174"/>
                </a:lnTo>
                <a:lnTo>
                  <a:pt x="459" y="173"/>
                </a:lnTo>
                <a:lnTo>
                  <a:pt x="466" y="183"/>
                </a:lnTo>
                <a:lnTo>
                  <a:pt x="474" y="177"/>
                </a:lnTo>
                <a:lnTo>
                  <a:pt x="466" y="167"/>
                </a:lnTo>
                <a:lnTo>
                  <a:pt x="459" y="162"/>
                </a:lnTo>
                <a:lnTo>
                  <a:pt x="452" y="157"/>
                </a:lnTo>
                <a:lnTo>
                  <a:pt x="445" y="153"/>
                </a:lnTo>
                <a:lnTo>
                  <a:pt x="437" y="148"/>
                </a:lnTo>
                <a:lnTo>
                  <a:pt x="420" y="140"/>
                </a:lnTo>
                <a:lnTo>
                  <a:pt x="402" y="133"/>
                </a:lnTo>
                <a:lnTo>
                  <a:pt x="383" y="126"/>
                </a:lnTo>
                <a:lnTo>
                  <a:pt x="362" y="120"/>
                </a:lnTo>
                <a:lnTo>
                  <a:pt x="341" y="115"/>
                </a:lnTo>
                <a:lnTo>
                  <a:pt x="319" y="111"/>
                </a:lnTo>
                <a:lnTo>
                  <a:pt x="296" y="108"/>
                </a:lnTo>
                <a:lnTo>
                  <a:pt x="273" y="106"/>
                </a:lnTo>
                <a:lnTo>
                  <a:pt x="250" y="106"/>
                </a:lnTo>
                <a:lnTo>
                  <a:pt x="227" y="105"/>
                </a:lnTo>
                <a:lnTo>
                  <a:pt x="227" y="105"/>
                </a:lnTo>
                <a:lnTo>
                  <a:pt x="204" y="103"/>
                </a:lnTo>
                <a:lnTo>
                  <a:pt x="205" y="103"/>
                </a:lnTo>
                <a:lnTo>
                  <a:pt x="182" y="100"/>
                </a:lnTo>
                <a:lnTo>
                  <a:pt x="183" y="100"/>
                </a:lnTo>
                <a:lnTo>
                  <a:pt x="161" y="96"/>
                </a:lnTo>
                <a:lnTo>
                  <a:pt x="161" y="96"/>
                </a:lnTo>
                <a:lnTo>
                  <a:pt x="140" y="91"/>
                </a:lnTo>
                <a:lnTo>
                  <a:pt x="140" y="91"/>
                </a:lnTo>
                <a:lnTo>
                  <a:pt x="120" y="86"/>
                </a:lnTo>
                <a:lnTo>
                  <a:pt x="120" y="86"/>
                </a:lnTo>
                <a:lnTo>
                  <a:pt x="101" y="79"/>
                </a:lnTo>
                <a:lnTo>
                  <a:pt x="101" y="79"/>
                </a:lnTo>
                <a:lnTo>
                  <a:pt x="83" y="72"/>
                </a:lnTo>
                <a:lnTo>
                  <a:pt x="83" y="72"/>
                </a:lnTo>
                <a:lnTo>
                  <a:pt x="67" y="64"/>
                </a:lnTo>
                <a:lnTo>
                  <a:pt x="67" y="64"/>
                </a:lnTo>
                <a:lnTo>
                  <a:pt x="59" y="60"/>
                </a:lnTo>
                <a:lnTo>
                  <a:pt x="60" y="60"/>
                </a:lnTo>
                <a:lnTo>
                  <a:pt x="52" y="55"/>
                </a:lnTo>
                <a:lnTo>
                  <a:pt x="53" y="56"/>
                </a:lnTo>
                <a:lnTo>
                  <a:pt x="46" y="51"/>
                </a:lnTo>
                <a:lnTo>
                  <a:pt x="46" y="51"/>
                </a:lnTo>
                <a:lnTo>
                  <a:pt x="40" y="47"/>
                </a:lnTo>
                <a:lnTo>
                  <a:pt x="40" y="47"/>
                </a:lnTo>
                <a:lnTo>
                  <a:pt x="34" y="42"/>
                </a:lnTo>
                <a:lnTo>
                  <a:pt x="34" y="42"/>
                </a:lnTo>
                <a:lnTo>
                  <a:pt x="29" y="38"/>
                </a:lnTo>
                <a:lnTo>
                  <a:pt x="29" y="38"/>
                </a:lnTo>
                <a:lnTo>
                  <a:pt x="24" y="33"/>
                </a:lnTo>
                <a:lnTo>
                  <a:pt x="25" y="33"/>
                </a:lnTo>
                <a:lnTo>
                  <a:pt x="20" y="28"/>
                </a:lnTo>
                <a:lnTo>
                  <a:pt x="21" y="29"/>
                </a:lnTo>
                <a:lnTo>
                  <a:pt x="17" y="23"/>
                </a:lnTo>
                <a:lnTo>
                  <a:pt x="17" y="24"/>
                </a:lnTo>
                <a:lnTo>
                  <a:pt x="14" y="19"/>
                </a:lnTo>
                <a:lnTo>
                  <a:pt x="14" y="19"/>
                </a:lnTo>
                <a:lnTo>
                  <a:pt x="12" y="14"/>
                </a:lnTo>
                <a:lnTo>
                  <a:pt x="12" y="15"/>
                </a:lnTo>
                <a:lnTo>
                  <a:pt x="10" y="10"/>
                </a:lnTo>
                <a:lnTo>
                  <a:pt x="11" y="10"/>
                </a:lnTo>
                <a:lnTo>
                  <a:pt x="10" y="5"/>
                </a:lnTo>
                <a:lnTo>
                  <a:pt x="10" y="6"/>
                </a:lnTo>
                <a:lnTo>
                  <a:pt x="9" y="0"/>
                </a:lnTo>
                <a:lnTo>
                  <a:pt x="0" y="1"/>
                </a:lnTo>
                <a:close/>
                <a:moveTo>
                  <a:pt x="441" y="187"/>
                </a:moveTo>
                <a:lnTo>
                  <a:pt x="495" y="220"/>
                </a:lnTo>
                <a:lnTo>
                  <a:pt x="489" y="157"/>
                </a:lnTo>
                <a:lnTo>
                  <a:pt x="441" y="187"/>
                </a:lnTo>
                <a:close/>
              </a:path>
            </a:pathLst>
          </a:custGeom>
          <a:solidFill>
            <a:srgbClr val="7F7F7F"/>
          </a:solidFill>
          <a:ln w="0" cap="flat">
            <a:solidFill>
              <a:srgbClr val="7F7F7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06" name="Freeform 56">
            <a:extLst>
              <a:ext uri="{FF2B5EF4-FFF2-40B4-BE49-F238E27FC236}">
                <a16:creationId xmlns:a16="http://schemas.microsoft.com/office/drawing/2014/main" id="{8F668356-3333-49EE-93F5-C865F8574205}"/>
              </a:ext>
            </a:extLst>
          </p:cNvPr>
          <p:cNvSpPr>
            <a:spLocks noEditPoints="1"/>
          </p:cNvSpPr>
          <p:nvPr/>
        </p:nvSpPr>
        <p:spPr bwMode="auto">
          <a:xfrm>
            <a:off x="9951861" y="1786938"/>
            <a:ext cx="603499" cy="335474"/>
          </a:xfrm>
          <a:custGeom>
            <a:avLst/>
            <a:gdLst>
              <a:gd name="T0" fmla="*/ 1 w 495"/>
              <a:gd name="T1" fmla="*/ 7 h 220"/>
              <a:gd name="T2" fmla="*/ 4 w 495"/>
              <a:gd name="T3" fmla="*/ 18 h 220"/>
              <a:gd name="T4" fmla="*/ 10 w 495"/>
              <a:gd name="T5" fmla="*/ 29 h 220"/>
              <a:gd name="T6" fmla="*/ 18 w 495"/>
              <a:gd name="T7" fmla="*/ 39 h 220"/>
              <a:gd name="T8" fmla="*/ 28 w 495"/>
              <a:gd name="T9" fmla="*/ 49 h 220"/>
              <a:gd name="T10" fmla="*/ 41 w 495"/>
              <a:gd name="T11" fmla="*/ 59 h 220"/>
              <a:gd name="T12" fmla="*/ 55 w 495"/>
              <a:gd name="T13" fmla="*/ 68 h 220"/>
              <a:gd name="T14" fmla="*/ 80 w 495"/>
              <a:gd name="T15" fmla="*/ 80 h 220"/>
              <a:gd name="T16" fmla="*/ 117 w 495"/>
              <a:gd name="T17" fmla="*/ 94 h 220"/>
              <a:gd name="T18" fmla="*/ 159 w 495"/>
              <a:gd name="T19" fmla="*/ 105 h 220"/>
              <a:gd name="T20" fmla="*/ 204 w 495"/>
              <a:gd name="T21" fmla="*/ 112 h 220"/>
              <a:gd name="T22" fmla="*/ 250 w 495"/>
              <a:gd name="T23" fmla="*/ 115 h 220"/>
              <a:gd name="T24" fmla="*/ 273 w 495"/>
              <a:gd name="T25" fmla="*/ 116 h 220"/>
              <a:gd name="T26" fmla="*/ 295 w 495"/>
              <a:gd name="T27" fmla="*/ 117 h 220"/>
              <a:gd name="T28" fmla="*/ 317 w 495"/>
              <a:gd name="T29" fmla="*/ 120 h 220"/>
              <a:gd name="T30" fmla="*/ 339 w 495"/>
              <a:gd name="T31" fmla="*/ 124 h 220"/>
              <a:gd name="T32" fmla="*/ 360 w 495"/>
              <a:gd name="T33" fmla="*/ 129 h 220"/>
              <a:gd name="T34" fmla="*/ 380 w 495"/>
              <a:gd name="T35" fmla="*/ 135 h 220"/>
              <a:gd name="T36" fmla="*/ 399 w 495"/>
              <a:gd name="T37" fmla="*/ 141 h 220"/>
              <a:gd name="T38" fmla="*/ 416 w 495"/>
              <a:gd name="T39" fmla="*/ 149 h 220"/>
              <a:gd name="T40" fmla="*/ 433 w 495"/>
              <a:gd name="T41" fmla="*/ 157 h 220"/>
              <a:gd name="T42" fmla="*/ 440 w 495"/>
              <a:gd name="T43" fmla="*/ 161 h 220"/>
              <a:gd name="T44" fmla="*/ 447 w 495"/>
              <a:gd name="T45" fmla="*/ 165 h 220"/>
              <a:gd name="T46" fmla="*/ 454 w 495"/>
              <a:gd name="T47" fmla="*/ 169 h 220"/>
              <a:gd name="T48" fmla="*/ 459 w 495"/>
              <a:gd name="T49" fmla="*/ 173 h 220"/>
              <a:gd name="T50" fmla="*/ 474 w 495"/>
              <a:gd name="T51" fmla="*/ 177 h 220"/>
              <a:gd name="T52" fmla="*/ 459 w 495"/>
              <a:gd name="T53" fmla="*/ 162 h 220"/>
              <a:gd name="T54" fmla="*/ 445 w 495"/>
              <a:gd name="T55" fmla="*/ 153 h 220"/>
              <a:gd name="T56" fmla="*/ 421 w 495"/>
              <a:gd name="T57" fmla="*/ 140 h 220"/>
              <a:gd name="T58" fmla="*/ 383 w 495"/>
              <a:gd name="T59" fmla="*/ 126 h 220"/>
              <a:gd name="T60" fmla="*/ 341 w 495"/>
              <a:gd name="T61" fmla="*/ 115 h 220"/>
              <a:gd name="T62" fmla="*/ 296 w 495"/>
              <a:gd name="T63" fmla="*/ 108 h 220"/>
              <a:gd name="T64" fmla="*/ 250 w 495"/>
              <a:gd name="T65" fmla="*/ 106 h 220"/>
              <a:gd name="T66" fmla="*/ 228 w 495"/>
              <a:gd name="T67" fmla="*/ 105 h 220"/>
              <a:gd name="T68" fmla="*/ 205 w 495"/>
              <a:gd name="T69" fmla="*/ 103 h 220"/>
              <a:gd name="T70" fmla="*/ 183 w 495"/>
              <a:gd name="T71" fmla="*/ 100 h 220"/>
              <a:gd name="T72" fmla="*/ 161 w 495"/>
              <a:gd name="T73" fmla="*/ 96 h 220"/>
              <a:gd name="T74" fmla="*/ 140 w 495"/>
              <a:gd name="T75" fmla="*/ 91 h 220"/>
              <a:gd name="T76" fmla="*/ 120 w 495"/>
              <a:gd name="T77" fmla="*/ 86 h 220"/>
              <a:gd name="T78" fmla="*/ 101 w 495"/>
              <a:gd name="T79" fmla="*/ 79 h 220"/>
              <a:gd name="T80" fmla="*/ 83 w 495"/>
              <a:gd name="T81" fmla="*/ 72 h 220"/>
              <a:gd name="T82" fmla="*/ 67 w 495"/>
              <a:gd name="T83" fmla="*/ 64 h 220"/>
              <a:gd name="T84" fmla="*/ 60 w 495"/>
              <a:gd name="T85" fmla="*/ 60 h 220"/>
              <a:gd name="T86" fmla="*/ 53 w 495"/>
              <a:gd name="T87" fmla="*/ 56 h 220"/>
              <a:gd name="T88" fmla="*/ 46 w 495"/>
              <a:gd name="T89" fmla="*/ 51 h 220"/>
              <a:gd name="T90" fmla="*/ 40 w 495"/>
              <a:gd name="T91" fmla="*/ 47 h 220"/>
              <a:gd name="T92" fmla="*/ 34 w 495"/>
              <a:gd name="T93" fmla="*/ 42 h 220"/>
              <a:gd name="T94" fmla="*/ 29 w 495"/>
              <a:gd name="T95" fmla="*/ 38 h 220"/>
              <a:gd name="T96" fmla="*/ 25 w 495"/>
              <a:gd name="T97" fmla="*/ 33 h 220"/>
              <a:gd name="T98" fmla="*/ 21 w 495"/>
              <a:gd name="T99" fmla="*/ 29 h 220"/>
              <a:gd name="T100" fmla="*/ 18 w 495"/>
              <a:gd name="T101" fmla="*/ 24 h 220"/>
              <a:gd name="T102" fmla="*/ 15 w 495"/>
              <a:gd name="T103" fmla="*/ 19 h 220"/>
              <a:gd name="T104" fmla="*/ 12 w 495"/>
              <a:gd name="T105" fmla="*/ 15 h 220"/>
              <a:gd name="T106" fmla="*/ 11 w 495"/>
              <a:gd name="T107" fmla="*/ 10 h 220"/>
              <a:gd name="T108" fmla="*/ 10 w 495"/>
              <a:gd name="T109" fmla="*/ 6 h 220"/>
              <a:gd name="T110" fmla="*/ 0 w 495"/>
              <a:gd name="T111" fmla="*/ 1 h 220"/>
              <a:gd name="T112" fmla="*/ 495 w 495"/>
              <a:gd name="T113" fmla="*/ 220 h 220"/>
              <a:gd name="T114" fmla="*/ 442 w 495"/>
              <a:gd name="T115" fmla="*/ 187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5" h="220">
                <a:moveTo>
                  <a:pt x="0" y="1"/>
                </a:moveTo>
                <a:lnTo>
                  <a:pt x="1" y="7"/>
                </a:lnTo>
                <a:lnTo>
                  <a:pt x="2" y="12"/>
                </a:lnTo>
                <a:lnTo>
                  <a:pt x="4" y="18"/>
                </a:lnTo>
                <a:lnTo>
                  <a:pt x="6" y="23"/>
                </a:lnTo>
                <a:lnTo>
                  <a:pt x="10" y="29"/>
                </a:lnTo>
                <a:lnTo>
                  <a:pt x="13" y="34"/>
                </a:lnTo>
                <a:lnTo>
                  <a:pt x="18" y="39"/>
                </a:lnTo>
                <a:lnTo>
                  <a:pt x="23" y="45"/>
                </a:lnTo>
                <a:lnTo>
                  <a:pt x="28" y="49"/>
                </a:lnTo>
                <a:lnTo>
                  <a:pt x="34" y="54"/>
                </a:lnTo>
                <a:lnTo>
                  <a:pt x="41" y="59"/>
                </a:lnTo>
                <a:lnTo>
                  <a:pt x="48" y="64"/>
                </a:lnTo>
                <a:lnTo>
                  <a:pt x="55" y="68"/>
                </a:lnTo>
                <a:lnTo>
                  <a:pt x="63" y="72"/>
                </a:lnTo>
                <a:lnTo>
                  <a:pt x="80" y="80"/>
                </a:lnTo>
                <a:lnTo>
                  <a:pt x="98" y="88"/>
                </a:lnTo>
                <a:lnTo>
                  <a:pt x="117" y="94"/>
                </a:lnTo>
                <a:lnTo>
                  <a:pt x="138" y="100"/>
                </a:lnTo>
                <a:lnTo>
                  <a:pt x="159" y="105"/>
                </a:lnTo>
                <a:lnTo>
                  <a:pt x="181" y="109"/>
                </a:lnTo>
                <a:lnTo>
                  <a:pt x="204" y="112"/>
                </a:lnTo>
                <a:lnTo>
                  <a:pt x="227" y="114"/>
                </a:lnTo>
                <a:lnTo>
                  <a:pt x="250" y="115"/>
                </a:lnTo>
                <a:lnTo>
                  <a:pt x="273" y="116"/>
                </a:lnTo>
                <a:lnTo>
                  <a:pt x="273" y="116"/>
                </a:lnTo>
                <a:lnTo>
                  <a:pt x="296" y="118"/>
                </a:lnTo>
                <a:lnTo>
                  <a:pt x="295" y="117"/>
                </a:lnTo>
                <a:lnTo>
                  <a:pt x="318" y="120"/>
                </a:lnTo>
                <a:lnTo>
                  <a:pt x="317" y="120"/>
                </a:lnTo>
                <a:lnTo>
                  <a:pt x="339" y="124"/>
                </a:lnTo>
                <a:lnTo>
                  <a:pt x="339" y="124"/>
                </a:lnTo>
                <a:lnTo>
                  <a:pt x="360" y="129"/>
                </a:lnTo>
                <a:lnTo>
                  <a:pt x="360" y="129"/>
                </a:lnTo>
                <a:lnTo>
                  <a:pt x="380" y="135"/>
                </a:lnTo>
                <a:lnTo>
                  <a:pt x="380" y="135"/>
                </a:lnTo>
                <a:lnTo>
                  <a:pt x="399" y="141"/>
                </a:lnTo>
                <a:lnTo>
                  <a:pt x="399" y="141"/>
                </a:lnTo>
                <a:lnTo>
                  <a:pt x="417" y="149"/>
                </a:lnTo>
                <a:lnTo>
                  <a:pt x="416" y="149"/>
                </a:lnTo>
                <a:lnTo>
                  <a:pt x="433" y="157"/>
                </a:lnTo>
                <a:lnTo>
                  <a:pt x="433" y="157"/>
                </a:lnTo>
                <a:lnTo>
                  <a:pt x="441" y="161"/>
                </a:lnTo>
                <a:lnTo>
                  <a:pt x="440" y="161"/>
                </a:lnTo>
                <a:lnTo>
                  <a:pt x="448" y="165"/>
                </a:lnTo>
                <a:lnTo>
                  <a:pt x="447" y="165"/>
                </a:lnTo>
                <a:lnTo>
                  <a:pt x="454" y="169"/>
                </a:lnTo>
                <a:lnTo>
                  <a:pt x="454" y="169"/>
                </a:lnTo>
                <a:lnTo>
                  <a:pt x="460" y="174"/>
                </a:lnTo>
                <a:lnTo>
                  <a:pt x="459" y="173"/>
                </a:lnTo>
                <a:lnTo>
                  <a:pt x="467" y="183"/>
                </a:lnTo>
                <a:lnTo>
                  <a:pt x="474" y="177"/>
                </a:lnTo>
                <a:lnTo>
                  <a:pt x="466" y="167"/>
                </a:lnTo>
                <a:lnTo>
                  <a:pt x="459" y="162"/>
                </a:lnTo>
                <a:lnTo>
                  <a:pt x="452" y="157"/>
                </a:lnTo>
                <a:lnTo>
                  <a:pt x="445" y="153"/>
                </a:lnTo>
                <a:lnTo>
                  <a:pt x="437" y="148"/>
                </a:lnTo>
                <a:lnTo>
                  <a:pt x="421" y="140"/>
                </a:lnTo>
                <a:lnTo>
                  <a:pt x="402" y="133"/>
                </a:lnTo>
                <a:lnTo>
                  <a:pt x="383" y="126"/>
                </a:lnTo>
                <a:lnTo>
                  <a:pt x="362" y="120"/>
                </a:lnTo>
                <a:lnTo>
                  <a:pt x="341" y="115"/>
                </a:lnTo>
                <a:lnTo>
                  <a:pt x="319" y="111"/>
                </a:lnTo>
                <a:lnTo>
                  <a:pt x="296" y="108"/>
                </a:lnTo>
                <a:lnTo>
                  <a:pt x="273" y="106"/>
                </a:lnTo>
                <a:lnTo>
                  <a:pt x="250" y="106"/>
                </a:lnTo>
                <a:lnTo>
                  <a:pt x="227" y="105"/>
                </a:lnTo>
                <a:lnTo>
                  <a:pt x="228" y="105"/>
                </a:lnTo>
                <a:lnTo>
                  <a:pt x="205" y="103"/>
                </a:lnTo>
                <a:lnTo>
                  <a:pt x="205" y="103"/>
                </a:lnTo>
                <a:lnTo>
                  <a:pt x="182" y="100"/>
                </a:lnTo>
                <a:lnTo>
                  <a:pt x="183" y="100"/>
                </a:lnTo>
                <a:lnTo>
                  <a:pt x="161" y="96"/>
                </a:lnTo>
                <a:lnTo>
                  <a:pt x="161" y="96"/>
                </a:lnTo>
                <a:lnTo>
                  <a:pt x="140" y="91"/>
                </a:lnTo>
                <a:lnTo>
                  <a:pt x="140" y="91"/>
                </a:lnTo>
                <a:lnTo>
                  <a:pt x="120" y="86"/>
                </a:lnTo>
                <a:lnTo>
                  <a:pt x="120" y="86"/>
                </a:lnTo>
                <a:lnTo>
                  <a:pt x="101" y="79"/>
                </a:lnTo>
                <a:lnTo>
                  <a:pt x="101" y="79"/>
                </a:lnTo>
                <a:lnTo>
                  <a:pt x="83" y="72"/>
                </a:lnTo>
                <a:lnTo>
                  <a:pt x="83" y="72"/>
                </a:lnTo>
                <a:lnTo>
                  <a:pt x="67" y="64"/>
                </a:lnTo>
                <a:lnTo>
                  <a:pt x="67" y="64"/>
                </a:lnTo>
                <a:lnTo>
                  <a:pt x="60" y="60"/>
                </a:lnTo>
                <a:lnTo>
                  <a:pt x="60" y="60"/>
                </a:lnTo>
                <a:lnTo>
                  <a:pt x="53" y="55"/>
                </a:lnTo>
                <a:lnTo>
                  <a:pt x="53" y="56"/>
                </a:lnTo>
                <a:lnTo>
                  <a:pt x="46" y="51"/>
                </a:lnTo>
                <a:lnTo>
                  <a:pt x="46" y="51"/>
                </a:lnTo>
                <a:lnTo>
                  <a:pt x="40" y="47"/>
                </a:lnTo>
                <a:lnTo>
                  <a:pt x="40" y="47"/>
                </a:lnTo>
                <a:lnTo>
                  <a:pt x="34" y="42"/>
                </a:lnTo>
                <a:lnTo>
                  <a:pt x="34" y="42"/>
                </a:lnTo>
                <a:lnTo>
                  <a:pt x="29" y="38"/>
                </a:lnTo>
                <a:lnTo>
                  <a:pt x="29" y="38"/>
                </a:lnTo>
                <a:lnTo>
                  <a:pt x="25" y="33"/>
                </a:lnTo>
                <a:lnTo>
                  <a:pt x="25" y="33"/>
                </a:lnTo>
                <a:lnTo>
                  <a:pt x="21" y="28"/>
                </a:lnTo>
                <a:lnTo>
                  <a:pt x="21" y="29"/>
                </a:lnTo>
                <a:lnTo>
                  <a:pt x="17" y="23"/>
                </a:lnTo>
                <a:lnTo>
                  <a:pt x="18" y="24"/>
                </a:lnTo>
                <a:lnTo>
                  <a:pt x="14" y="19"/>
                </a:lnTo>
                <a:lnTo>
                  <a:pt x="15" y="19"/>
                </a:lnTo>
                <a:lnTo>
                  <a:pt x="12" y="14"/>
                </a:lnTo>
                <a:lnTo>
                  <a:pt x="12" y="15"/>
                </a:lnTo>
                <a:lnTo>
                  <a:pt x="11" y="10"/>
                </a:lnTo>
                <a:lnTo>
                  <a:pt x="11" y="10"/>
                </a:lnTo>
                <a:lnTo>
                  <a:pt x="10" y="5"/>
                </a:lnTo>
                <a:lnTo>
                  <a:pt x="10" y="6"/>
                </a:lnTo>
                <a:lnTo>
                  <a:pt x="10" y="0"/>
                </a:lnTo>
                <a:lnTo>
                  <a:pt x="0" y="1"/>
                </a:lnTo>
                <a:close/>
                <a:moveTo>
                  <a:pt x="442" y="187"/>
                </a:moveTo>
                <a:lnTo>
                  <a:pt x="495" y="220"/>
                </a:lnTo>
                <a:lnTo>
                  <a:pt x="489" y="157"/>
                </a:lnTo>
                <a:lnTo>
                  <a:pt x="442" y="187"/>
                </a:lnTo>
                <a:close/>
              </a:path>
            </a:pathLst>
          </a:custGeom>
          <a:solidFill>
            <a:srgbClr val="7F7F7F"/>
          </a:solidFill>
          <a:ln w="0" cap="flat">
            <a:solidFill>
              <a:srgbClr val="7F7F7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07" name="Freeform 57">
            <a:extLst>
              <a:ext uri="{FF2B5EF4-FFF2-40B4-BE49-F238E27FC236}">
                <a16:creationId xmlns:a16="http://schemas.microsoft.com/office/drawing/2014/main" id="{058E3379-CCF6-4E00-985C-DBF53F67942B}"/>
              </a:ext>
            </a:extLst>
          </p:cNvPr>
          <p:cNvSpPr>
            <a:spLocks noEditPoints="1"/>
          </p:cNvSpPr>
          <p:nvPr/>
        </p:nvSpPr>
        <p:spPr bwMode="auto">
          <a:xfrm>
            <a:off x="10556579" y="1786938"/>
            <a:ext cx="603499" cy="335474"/>
          </a:xfrm>
          <a:custGeom>
            <a:avLst/>
            <a:gdLst>
              <a:gd name="T0" fmla="*/ 494 w 495"/>
              <a:gd name="T1" fmla="*/ 7 h 220"/>
              <a:gd name="T2" fmla="*/ 491 w 495"/>
              <a:gd name="T3" fmla="*/ 18 h 220"/>
              <a:gd name="T4" fmla="*/ 485 w 495"/>
              <a:gd name="T5" fmla="*/ 29 h 220"/>
              <a:gd name="T6" fmla="*/ 477 w 495"/>
              <a:gd name="T7" fmla="*/ 39 h 220"/>
              <a:gd name="T8" fmla="*/ 467 w 495"/>
              <a:gd name="T9" fmla="*/ 49 h 220"/>
              <a:gd name="T10" fmla="*/ 454 w 495"/>
              <a:gd name="T11" fmla="*/ 59 h 220"/>
              <a:gd name="T12" fmla="*/ 440 w 495"/>
              <a:gd name="T13" fmla="*/ 68 h 220"/>
              <a:gd name="T14" fmla="*/ 416 w 495"/>
              <a:gd name="T15" fmla="*/ 80 h 220"/>
              <a:gd name="T16" fmla="*/ 378 w 495"/>
              <a:gd name="T17" fmla="*/ 94 h 220"/>
              <a:gd name="T18" fmla="*/ 336 w 495"/>
              <a:gd name="T19" fmla="*/ 105 h 220"/>
              <a:gd name="T20" fmla="*/ 291 w 495"/>
              <a:gd name="T21" fmla="*/ 112 h 220"/>
              <a:gd name="T22" fmla="*/ 245 w 495"/>
              <a:gd name="T23" fmla="*/ 115 h 220"/>
              <a:gd name="T24" fmla="*/ 223 w 495"/>
              <a:gd name="T25" fmla="*/ 116 h 220"/>
              <a:gd name="T26" fmla="*/ 200 w 495"/>
              <a:gd name="T27" fmla="*/ 117 h 220"/>
              <a:gd name="T28" fmla="*/ 178 w 495"/>
              <a:gd name="T29" fmla="*/ 120 h 220"/>
              <a:gd name="T30" fmla="*/ 156 w 495"/>
              <a:gd name="T31" fmla="*/ 124 h 220"/>
              <a:gd name="T32" fmla="*/ 135 w 495"/>
              <a:gd name="T33" fmla="*/ 129 h 220"/>
              <a:gd name="T34" fmla="*/ 115 w 495"/>
              <a:gd name="T35" fmla="*/ 135 h 220"/>
              <a:gd name="T36" fmla="*/ 96 w 495"/>
              <a:gd name="T37" fmla="*/ 141 h 220"/>
              <a:gd name="T38" fmla="*/ 78 w 495"/>
              <a:gd name="T39" fmla="*/ 149 h 220"/>
              <a:gd name="T40" fmla="*/ 62 w 495"/>
              <a:gd name="T41" fmla="*/ 157 h 220"/>
              <a:gd name="T42" fmla="*/ 55 w 495"/>
              <a:gd name="T43" fmla="*/ 161 h 220"/>
              <a:gd name="T44" fmla="*/ 48 w 495"/>
              <a:gd name="T45" fmla="*/ 165 h 220"/>
              <a:gd name="T46" fmla="*/ 41 w 495"/>
              <a:gd name="T47" fmla="*/ 169 h 220"/>
              <a:gd name="T48" fmla="*/ 36 w 495"/>
              <a:gd name="T49" fmla="*/ 173 h 220"/>
              <a:gd name="T50" fmla="*/ 21 w 495"/>
              <a:gd name="T51" fmla="*/ 177 h 220"/>
              <a:gd name="T52" fmla="*/ 36 w 495"/>
              <a:gd name="T53" fmla="*/ 162 h 220"/>
              <a:gd name="T54" fmla="*/ 50 w 495"/>
              <a:gd name="T55" fmla="*/ 153 h 220"/>
              <a:gd name="T56" fmla="*/ 74 w 495"/>
              <a:gd name="T57" fmla="*/ 140 h 220"/>
              <a:gd name="T58" fmla="*/ 112 w 495"/>
              <a:gd name="T59" fmla="*/ 126 h 220"/>
              <a:gd name="T60" fmla="*/ 154 w 495"/>
              <a:gd name="T61" fmla="*/ 115 h 220"/>
              <a:gd name="T62" fmla="*/ 199 w 495"/>
              <a:gd name="T63" fmla="*/ 108 h 220"/>
              <a:gd name="T64" fmla="*/ 245 w 495"/>
              <a:gd name="T65" fmla="*/ 106 h 220"/>
              <a:gd name="T66" fmla="*/ 267 w 495"/>
              <a:gd name="T67" fmla="*/ 105 h 220"/>
              <a:gd name="T68" fmla="*/ 290 w 495"/>
              <a:gd name="T69" fmla="*/ 103 h 220"/>
              <a:gd name="T70" fmla="*/ 312 w 495"/>
              <a:gd name="T71" fmla="*/ 100 h 220"/>
              <a:gd name="T72" fmla="*/ 334 w 495"/>
              <a:gd name="T73" fmla="*/ 96 h 220"/>
              <a:gd name="T74" fmla="*/ 355 w 495"/>
              <a:gd name="T75" fmla="*/ 91 h 220"/>
              <a:gd name="T76" fmla="*/ 375 w 495"/>
              <a:gd name="T77" fmla="*/ 86 h 220"/>
              <a:gd name="T78" fmla="*/ 394 w 495"/>
              <a:gd name="T79" fmla="*/ 79 h 220"/>
              <a:gd name="T80" fmla="*/ 411 w 495"/>
              <a:gd name="T81" fmla="*/ 72 h 220"/>
              <a:gd name="T82" fmla="*/ 428 w 495"/>
              <a:gd name="T83" fmla="*/ 64 h 220"/>
              <a:gd name="T84" fmla="*/ 435 w 495"/>
              <a:gd name="T85" fmla="*/ 60 h 220"/>
              <a:gd name="T86" fmla="*/ 442 w 495"/>
              <a:gd name="T87" fmla="*/ 56 h 220"/>
              <a:gd name="T88" fmla="*/ 449 w 495"/>
              <a:gd name="T89" fmla="*/ 51 h 220"/>
              <a:gd name="T90" fmla="*/ 455 w 495"/>
              <a:gd name="T91" fmla="*/ 47 h 220"/>
              <a:gd name="T92" fmla="*/ 461 w 495"/>
              <a:gd name="T93" fmla="*/ 42 h 220"/>
              <a:gd name="T94" fmla="*/ 466 w 495"/>
              <a:gd name="T95" fmla="*/ 38 h 220"/>
              <a:gd name="T96" fmla="*/ 470 w 495"/>
              <a:gd name="T97" fmla="*/ 33 h 220"/>
              <a:gd name="T98" fmla="*/ 474 w 495"/>
              <a:gd name="T99" fmla="*/ 29 h 220"/>
              <a:gd name="T100" fmla="*/ 478 w 495"/>
              <a:gd name="T101" fmla="*/ 24 h 220"/>
              <a:gd name="T102" fmla="*/ 480 w 495"/>
              <a:gd name="T103" fmla="*/ 19 h 220"/>
              <a:gd name="T104" fmla="*/ 483 w 495"/>
              <a:gd name="T105" fmla="*/ 15 h 220"/>
              <a:gd name="T106" fmla="*/ 484 w 495"/>
              <a:gd name="T107" fmla="*/ 10 h 220"/>
              <a:gd name="T108" fmla="*/ 485 w 495"/>
              <a:gd name="T109" fmla="*/ 6 h 220"/>
              <a:gd name="T110" fmla="*/ 495 w 495"/>
              <a:gd name="T111" fmla="*/ 1 h 220"/>
              <a:gd name="T112" fmla="*/ 0 w 495"/>
              <a:gd name="T113" fmla="*/ 220 h 220"/>
              <a:gd name="T114" fmla="*/ 53 w 495"/>
              <a:gd name="T115" fmla="*/ 187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5" h="220">
                <a:moveTo>
                  <a:pt x="495" y="1"/>
                </a:moveTo>
                <a:lnTo>
                  <a:pt x="494" y="7"/>
                </a:lnTo>
                <a:lnTo>
                  <a:pt x="493" y="12"/>
                </a:lnTo>
                <a:lnTo>
                  <a:pt x="491" y="18"/>
                </a:lnTo>
                <a:lnTo>
                  <a:pt x="489" y="23"/>
                </a:lnTo>
                <a:lnTo>
                  <a:pt x="485" y="29"/>
                </a:lnTo>
                <a:lnTo>
                  <a:pt x="482" y="34"/>
                </a:lnTo>
                <a:lnTo>
                  <a:pt x="477" y="39"/>
                </a:lnTo>
                <a:lnTo>
                  <a:pt x="472" y="45"/>
                </a:lnTo>
                <a:lnTo>
                  <a:pt x="467" y="49"/>
                </a:lnTo>
                <a:lnTo>
                  <a:pt x="461" y="54"/>
                </a:lnTo>
                <a:lnTo>
                  <a:pt x="454" y="59"/>
                </a:lnTo>
                <a:lnTo>
                  <a:pt x="447" y="64"/>
                </a:lnTo>
                <a:lnTo>
                  <a:pt x="440" y="68"/>
                </a:lnTo>
                <a:lnTo>
                  <a:pt x="432" y="72"/>
                </a:lnTo>
                <a:lnTo>
                  <a:pt x="416" y="80"/>
                </a:lnTo>
                <a:lnTo>
                  <a:pt x="397" y="88"/>
                </a:lnTo>
                <a:lnTo>
                  <a:pt x="378" y="94"/>
                </a:lnTo>
                <a:lnTo>
                  <a:pt x="357" y="100"/>
                </a:lnTo>
                <a:lnTo>
                  <a:pt x="336" y="105"/>
                </a:lnTo>
                <a:lnTo>
                  <a:pt x="314" y="109"/>
                </a:lnTo>
                <a:lnTo>
                  <a:pt x="291" y="112"/>
                </a:lnTo>
                <a:lnTo>
                  <a:pt x="268" y="114"/>
                </a:lnTo>
                <a:lnTo>
                  <a:pt x="245" y="115"/>
                </a:lnTo>
                <a:lnTo>
                  <a:pt x="222" y="116"/>
                </a:lnTo>
                <a:lnTo>
                  <a:pt x="223" y="116"/>
                </a:lnTo>
                <a:lnTo>
                  <a:pt x="200" y="118"/>
                </a:lnTo>
                <a:lnTo>
                  <a:pt x="200" y="117"/>
                </a:lnTo>
                <a:lnTo>
                  <a:pt x="177" y="120"/>
                </a:lnTo>
                <a:lnTo>
                  <a:pt x="178" y="120"/>
                </a:lnTo>
                <a:lnTo>
                  <a:pt x="156" y="124"/>
                </a:lnTo>
                <a:lnTo>
                  <a:pt x="156" y="124"/>
                </a:lnTo>
                <a:lnTo>
                  <a:pt x="135" y="129"/>
                </a:lnTo>
                <a:lnTo>
                  <a:pt x="135" y="129"/>
                </a:lnTo>
                <a:lnTo>
                  <a:pt x="115" y="135"/>
                </a:lnTo>
                <a:lnTo>
                  <a:pt x="115" y="135"/>
                </a:lnTo>
                <a:lnTo>
                  <a:pt x="96" y="141"/>
                </a:lnTo>
                <a:lnTo>
                  <a:pt x="96" y="141"/>
                </a:lnTo>
                <a:lnTo>
                  <a:pt x="78" y="149"/>
                </a:lnTo>
                <a:lnTo>
                  <a:pt x="78" y="149"/>
                </a:lnTo>
                <a:lnTo>
                  <a:pt x="62" y="157"/>
                </a:lnTo>
                <a:lnTo>
                  <a:pt x="62" y="157"/>
                </a:lnTo>
                <a:lnTo>
                  <a:pt x="55" y="161"/>
                </a:lnTo>
                <a:lnTo>
                  <a:pt x="55" y="161"/>
                </a:lnTo>
                <a:lnTo>
                  <a:pt x="48" y="165"/>
                </a:lnTo>
                <a:lnTo>
                  <a:pt x="48" y="165"/>
                </a:lnTo>
                <a:lnTo>
                  <a:pt x="41" y="169"/>
                </a:lnTo>
                <a:lnTo>
                  <a:pt x="41" y="169"/>
                </a:lnTo>
                <a:lnTo>
                  <a:pt x="35" y="174"/>
                </a:lnTo>
                <a:lnTo>
                  <a:pt x="36" y="173"/>
                </a:lnTo>
                <a:lnTo>
                  <a:pt x="28" y="183"/>
                </a:lnTo>
                <a:lnTo>
                  <a:pt x="21" y="177"/>
                </a:lnTo>
                <a:lnTo>
                  <a:pt x="29" y="167"/>
                </a:lnTo>
                <a:lnTo>
                  <a:pt x="36" y="162"/>
                </a:lnTo>
                <a:lnTo>
                  <a:pt x="43" y="157"/>
                </a:lnTo>
                <a:lnTo>
                  <a:pt x="50" y="153"/>
                </a:lnTo>
                <a:lnTo>
                  <a:pt x="58" y="148"/>
                </a:lnTo>
                <a:lnTo>
                  <a:pt x="74" y="140"/>
                </a:lnTo>
                <a:lnTo>
                  <a:pt x="93" y="133"/>
                </a:lnTo>
                <a:lnTo>
                  <a:pt x="112" y="126"/>
                </a:lnTo>
                <a:lnTo>
                  <a:pt x="133" y="120"/>
                </a:lnTo>
                <a:lnTo>
                  <a:pt x="154" y="115"/>
                </a:lnTo>
                <a:lnTo>
                  <a:pt x="176" y="111"/>
                </a:lnTo>
                <a:lnTo>
                  <a:pt x="199" y="108"/>
                </a:lnTo>
                <a:lnTo>
                  <a:pt x="222" y="106"/>
                </a:lnTo>
                <a:lnTo>
                  <a:pt x="245" y="106"/>
                </a:lnTo>
                <a:lnTo>
                  <a:pt x="268" y="105"/>
                </a:lnTo>
                <a:lnTo>
                  <a:pt x="267" y="105"/>
                </a:lnTo>
                <a:lnTo>
                  <a:pt x="290" y="103"/>
                </a:lnTo>
                <a:lnTo>
                  <a:pt x="290" y="103"/>
                </a:lnTo>
                <a:lnTo>
                  <a:pt x="313" y="100"/>
                </a:lnTo>
                <a:lnTo>
                  <a:pt x="312" y="100"/>
                </a:lnTo>
                <a:lnTo>
                  <a:pt x="334" y="96"/>
                </a:lnTo>
                <a:lnTo>
                  <a:pt x="334" y="96"/>
                </a:lnTo>
                <a:lnTo>
                  <a:pt x="355" y="91"/>
                </a:lnTo>
                <a:lnTo>
                  <a:pt x="355" y="91"/>
                </a:lnTo>
                <a:lnTo>
                  <a:pt x="375" y="86"/>
                </a:lnTo>
                <a:lnTo>
                  <a:pt x="375" y="86"/>
                </a:lnTo>
                <a:lnTo>
                  <a:pt x="394" y="79"/>
                </a:lnTo>
                <a:lnTo>
                  <a:pt x="394" y="79"/>
                </a:lnTo>
                <a:lnTo>
                  <a:pt x="412" y="72"/>
                </a:lnTo>
                <a:lnTo>
                  <a:pt x="411" y="72"/>
                </a:lnTo>
                <a:lnTo>
                  <a:pt x="428" y="64"/>
                </a:lnTo>
                <a:lnTo>
                  <a:pt x="428" y="64"/>
                </a:lnTo>
                <a:lnTo>
                  <a:pt x="435" y="60"/>
                </a:lnTo>
                <a:lnTo>
                  <a:pt x="435" y="60"/>
                </a:lnTo>
                <a:lnTo>
                  <a:pt x="443" y="55"/>
                </a:lnTo>
                <a:lnTo>
                  <a:pt x="442" y="56"/>
                </a:lnTo>
                <a:lnTo>
                  <a:pt x="449" y="51"/>
                </a:lnTo>
                <a:lnTo>
                  <a:pt x="449" y="51"/>
                </a:lnTo>
                <a:lnTo>
                  <a:pt x="455" y="47"/>
                </a:lnTo>
                <a:lnTo>
                  <a:pt x="455" y="47"/>
                </a:lnTo>
                <a:lnTo>
                  <a:pt x="461" y="42"/>
                </a:lnTo>
                <a:lnTo>
                  <a:pt x="461" y="42"/>
                </a:lnTo>
                <a:lnTo>
                  <a:pt x="466" y="38"/>
                </a:lnTo>
                <a:lnTo>
                  <a:pt x="466" y="38"/>
                </a:lnTo>
                <a:lnTo>
                  <a:pt x="471" y="33"/>
                </a:lnTo>
                <a:lnTo>
                  <a:pt x="470" y="33"/>
                </a:lnTo>
                <a:lnTo>
                  <a:pt x="474" y="28"/>
                </a:lnTo>
                <a:lnTo>
                  <a:pt x="474" y="29"/>
                </a:lnTo>
                <a:lnTo>
                  <a:pt x="478" y="23"/>
                </a:lnTo>
                <a:lnTo>
                  <a:pt x="478" y="24"/>
                </a:lnTo>
                <a:lnTo>
                  <a:pt x="481" y="19"/>
                </a:lnTo>
                <a:lnTo>
                  <a:pt x="480" y="19"/>
                </a:lnTo>
                <a:lnTo>
                  <a:pt x="483" y="14"/>
                </a:lnTo>
                <a:lnTo>
                  <a:pt x="483" y="15"/>
                </a:lnTo>
                <a:lnTo>
                  <a:pt x="484" y="10"/>
                </a:lnTo>
                <a:lnTo>
                  <a:pt x="484" y="10"/>
                </a:lnTo>
                <a:lnTo>
                  <a:pt x="485" y="5"/>
                </a:lnTo>
                <a:lnTo>
                  <a:pt x="485" y="6"/>
                </a:lnTo>
                <a:lnTo>
                  <a:pt x="485" y="0"/>
                </a:lnTo>
                <a:lnTo>
                  <a:pt x="495" y="1"/>
                </a:lnTo>
                <a:close/>
                <a:moveTo>
                  <a:pt x="53" y="187"/>
                </a:moveTo>
                <a:lnTo>
                  <a:pt x="0" y="220"/>
                </a:lnTo>
                <a:lnTo>
                  <a:pt x="6" y="157"/>
                </a:lnTo>
                <a:lnTo>
                  <a:pt x="53" y="187"/>
                </a:lnTo>
                <a:close/>
              </a:path>
            </a:pathLst>
          </a:custGeom>
          <a:solidFill>
            <a:srgbClr val="7F7F7F"/>
          </a:solidFill>
          <a:ln w="0" cap="flat">
            <a:solidFill>
              <a:srgbClr val="7F7F7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08" name="Freeform 58">
            <a:extLst>
              <a:ext uri="{FF2B5EF4-FFF2-40B4-BE49-F238E27FC236}">
                <a16:creationId xmlns:a16="http://schemas.microsoft.com/office/drawing/2014/main" id="{E8AEFE88-739E-4006-A657-BD364FCE4FAC}"/>
              </a:ext>
            </a:extLst>
          </p:cNvPr>
          <p:cNvSpPr>
            <a:spLocks noEditPoints="1"/>
          </p:cNvSpPr>
          <p:nvPr/>
        </p:nvSpPr>
        <p:spPr bwMode="auto">
          <a:xfrm>
            <a:off x="7679416" y="3429999"/>
            <a:ext cx="591307" cy="367497"/>
          </a:xfrm>
          <a:custGeom>
            <a:avLst/>
            <a:gdLst>
              <a:gd name="T0" fmla="*/ 44 w 485"/>
              <a:gd name="T1" fmla="*/ 224 h 241"/>
              <a:gd name="T2" fmla="*/ 445 w 485"/>
              <a:gd name="T3" fmla="*/ 25 h 241"/>
              <a:gd name="T4" fmla="*/ 441 w 485"/>
              <a:gd name="T5" fmla="*/ 17 h 241"/>
              <a:gd name="T6" fmla="*/ 40 w 485"/>
              <a:gd name="T7" fmla="*/ 216 h 241"/>
              <a:gd name="T8" fmla="*/ 44 w 485"/>
              <a:gd name="T9" fmla="*/ 224 h 241"/>
              <a:gd name="T10" fmla="*/ 38 w 485"/>
              <a:gd name="T11" fmla="*/ 191 h 241"/>
              <a:gd name="T12" fmla="*/ 0 w 485"/>
              <a:gd name="T13" fmla="*/ 241 h 241"/>
              <a:gd name="T14" fmla="*/ 63 w 485"/>
              <a:gd name="T15" fmla="*/ 241 h 241"/>
              <a:gd name="T16" fmla="*/ 38 w 485"/>
              <a:gd name="T17" fmla="*/ 191 h 241"/>
              <a:gd name="T18" fmla="*/ 448 w 485"/>
              <a:gd name="T19" fmla="*/ 50 h 241"/>
              <a:gd name="T20" fmla="*/ 485 w 485"/>
              <a:gd name="T21" fmla="*/ 0 h 241"/>
              <a:gd name="T22" fmla="*/ 423 w 485"/>
              <a:gd name="T23" fmla="*/ 0 h 241"/>
              <a:gd name="T24" fmla="*/ 448 w 485"/>
              <a:gd name="T25" fmla="*/ 5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85" h="241">
                <a:moveTo>
                  <a:pt x="44" y="224"/>
                </a:moveTo>
                <a:lnTo>
                  <a:pt x="445" y="25"/>
                </a:lnTo>
                <a:lnTo>
                  <a:pt x="441" y="17"/>
                </a:lnTo>
                <a:lnTo>
                  <a:pt x="40" y="216"/>
                </a:lnTo>
                <a:lnTo>
                  <a:pt x="44" y="224"/>
                </a:lnTo>
                <a:close/>
                <a:moveTo>
                  <a:pt x="38" y="191"/>
                </a:moveTo>
                <a:lnTo>
                  <a:pt x="0" y="241"/>
                </a:lnTo>
                <a:lnTo>
                  <a:pt x="63" y="241"/>
                </a:lnTo>
                <a:lnTo>
                  <a:pt x="38" y="191"/>
                </a:lnTo>
                <a:close/>
                <a:moveTo>
                  <a:pt x="448" y="50"/>
                </a:moveTo>
                <a:lnTo>
                  <a:pt x="485" y="0"/>
                </a:lnTo>
                <a:lnTo>
                  <a:pt x="423" y="0"/>
                </a:lnTo>
                <a:lnTo>
                  <a:pt x="448" y="5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09" name="Freeform 59">
            <a:extLst>
              <a:ext uri="{FF2B5EF4-FFF2-40B4-BE49-F238E27FC236}">
                <a16:creationId xmlns:a16="http://schemas.microsoft.com/office/drawing/2014/main" id="{DFE4A764-2E5C-4E6F-A9C2-450919B6C952}"/>
              </a:ext>
            </a:extLst>
          </p:cNvPr>
          <p:cNvSpPr>
            <a:spLocks noEditPoints="1"/>
          </p:cNvSpPr>
          <p:nvPr/>
        </p:nvSpPr>
        <p:spPr bwMode="auto">
          <a:xfrm>
            <a:off x="9402129" y="3429999"/>
            <a:ext cx="592526" cy="367497"/>
          </a:xfrm>
          <a:custGeom>
            <a:avLst/>
            <a:gdLst>
              <a:gd name="T0" fmla="*/ 44 w 486"/>
              <a:gd name="T1" fmla="*/ 17 h 241"/>
              <a:gd name="T2" fmla="*/ 446 w 486"/>
              <a:gd name="T3" fmla="*/ 216 h 241"/>
              <a:gd name="T4" fmla="*/ 442 w 486"/>
              <a:gd name="T5" fmla="*/ 224 h 241"/>
              <a:gd name="T6" fmla="*/ 40 w 486"/>
              <a:gd name="T7" fmla="*/ 25 h 241"/>
              <a:gd name="T8" fmla="*/ 44 w 486"/>
              <a:gd name="T9" fmla="*/ 17 h 241"/>
              <a:gd name="T10" fmla="*/ 38 w 486"/>
              <a:gd name="T11" fmla="*/ 50 h 241"/>
              <a:gd name="T12" fmla="*/ 0 w 486"/>
              <a:gd name="T13" fmla="*/ 0 h 241"/>
              <a:gd name="T14" fmla="*/ 63 w 486"/>
              <a:gd name="T15" fmla="*/ 0 h 241"/>
              <a:gd name="T16" fmla="*/ 38 w 486"/>
              <a:gd name="T17" fmla="*/ 50 h 241"/>
              <a:gd name="T18" fmla="*/ 448 w 486"/>
              <a:gd name="T19" fmla="*/ 191 h 241"/>
              <a:gd name="T20" fmla="*/ 486 w 486"/>
              <a:gd name="T21" fmla="*/ 241 h 241"/>
              <a:gd name="T22" fmla="*/ 423 w 486"/>
              <a:gd name="T23" fmla="*/ 241 h 241"/>
              <a:gd name="T24" fmla="*/ 448 w 486"/>
              <a:gd name="T25" fmla="*/ 19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86" h="241">
                <a:moveTo>
                  <a:pt x="44" y="17"/>
                </a:moveTo>
                <a:lnTo>
                  <a:pt x="446" y="216"/>
                </a:lnTo>
                <a:lnTo>
                  <a:pt x="442" y="224"/>
                </a:lnTo>
                <a:lnTo>
                  <a:pt x="40" y="25"/>
                </a:lnTo>
                <a:lnTo>
                  <a:pt x="44" y="17"/>
                </a:lnTo>
                <a:close/>
                <a:moveTo>
                  <a:pt x="38" y="50"/>
                </a:moveTo>
                <a:lnTo>
                  <a:pt x="0" y="0"/>
                </a:lnTo>
                <a:lnTo>
                  <a:pt x="63" y="0"/>
                </a:lnTo>
                <a:lnTo>
                  <a:pt x="38" y="50"/>
                </a:lnTo>
                <a:close/>
                <a:moveTo>
                  <a:pt x="448" y="191"/>
                </a:moveTo>
                <a:lnTo>
                  <a:pt x="486" y="241"/>
                </a:lnTo>
                <a:lnTo>
                  <a:pt x="423" y="241"/>
                </a:lnTo>
                <a:lnTo>
                  <a:pt x="448" y="191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10" name="Freeform 60">
            <a:extLst>
              <a:ext uri="{FF2B5EF4-FFF2-40B4-BE49-F238E27FC236}">
                <a16:creationId xmlns:a16="http://schemas.microsoft.com/office/drawing/2014/main" id="{C21A297A-35C7-41B9-BCFE-E99170C1E289}"/>
              </a:ext>
            </a:extLst>
          </p:cNvPr>
          <p:cNvSpPr>
            <a:spLocks noEditPoints="1"/>
          </p:cNvSpPr>
          <p:nvPr/>
        </p:nvSpPr>
        <p:spPr bwMode="auto">
          <a:xfrm>
            <a:off x="8245119" y="4036902"/>
            <a:ext cx="1183833" cy="85393"/>
          </a:xfrm>
          <a:custGeom>
            <a:avLst/>
            <a:gdLst>
              <a:gd name="T0" fmla="*/ 47 w 971"/>
              <a:gd name="T1" fmla="*/ 23 h 56"/>
              <a:gd name="T2" fmla="*/ 924 w 971"/>
              <a:gd name="T3" fmla="*/ 23 h 56"/>
              <a:gd name="T4" fmla="*/ 924 w 971"/>
              <a:gd name="T5" fmla="*/ 33 h 56"/>
              <a:gd name="T6" fmla="*/ 47 w 971"/>
              <a:gd name="T7" fmla="*/ 33 h 56"/>
              <a:gd name="T8" fmla="*/ 47 w 971"/>
              <a:gd name="T9" fmla="*/ 23 h 56"/>
              <a:gd name="T10" fmla="*/ 56 w 971"/>
              <a:gd name="T11" fmla="*/ 56 h 56"/>
              <a:gd name="T12" fmla="*/ 0 w 971"/>
              <a:gd name="T13" fmla="*/ 28 h 56"/>
              <a:gd name="T14" fmla="*/ 56 w 971"/>
              <a:gd name="T15" fmla="*/ 0 h 56"/>
              <a:gd name="T16" fmla="*/ 56 w 971"/>
              <a:gd name="T17" fmla="*/ 56 h 56"/>
              <a:gd name="T18" fmla="*/ 915 w 971"/>
              <a:gd name="T19" fmla="*/ 0 h 56"/>
              <a:gd name="T20" fmla="*/ 971 w 971"/>
              <a:gd name="T21" fmla="*/ 28 h 56"/>
              <a:gd name="T22" fmla="*/ 915 w 971"/>
              <a:gd name="T23" fmla="*/ 56 h 56"/>
              <a:gd name="T24" fmla="*/ 915 w 971"/>
              <a:gd name="T25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1" h="56">
                <a:moveTo>
                  <a:pt x="47" y="23"/>
                </a:moveTo>
                <a:lnTo>
                  <a:pt x="924" y="23"/>
                </a:lnTo>
                <a:lnTo>
                  <a:pt x="924" y="33"/>
                </a:lnTo>
                <a:lnTo>
                  <a:pt x="47" y="33"/>
                </a:lnTo>
                <a:lnTo>
                  <a:pt x="47" y="23"/>
                </a:lnTo>
                <a:close/>
                <a:moveTo>
                  <a:pt x="56" y="56"/>
                </a:moveTo>
                <a:lnTo>
                  <a:pt x="0" y="28"/>
                </a:lnTo>
                <a:lnTo>
                  <a:pt x="56" y="0"/>
                </a:lnTo>
                <a:lnTo>
                  <a:pt x="56" y="56"/>
                </a:lnTo>
                <a:close/>
                <a:moveTo>
                  <a:pt x="915" y="0"/>
                </a:moveTo>
                <a:lnTo>
                  <a:pt x="971" y="28"/>
                </a:lnTo>
                <a:lnTo>
                  <a:pt x="915" y="56"/>
                </a:lnTo>
                <a:lnTo>
                  <a:pt x="915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11" name="Freeform 61">
            <a:extLst>
              <a:ext uri="{FF2B5EF4-FFF2-40B4-BE49-F238E27FC236}">
                <a16:creationId xmlns:a16="http://schemas.microsoft.com/office/drawing/2014/main" id="{2A9AAA04-B907-492B-8A90-C67C36CD165C}"/>
              </a:ext>
            </a:extLst>
          </p:cNvPr>
          <p:cNvSpPr>
            <a:spLocks noEditPoints="1"/>
          </p:cNvSpPr>
          <p:nvPr/>
        </p:nvSpPr>
        <p:spPr bwMode="auto">
          <a:xfrm>
            <a:off x="8162092" y="2762863"/>
            <a:ext cx="260906" cy="248556"/>
          </a:xfrm>
          <a:custGeom>
            <a:avLst/>
            <a:gdLst>
              <a:gd name="T0" fmla="*/ 5 w 214"/>
              <a:gd name="T1" fmla="*/ 0 h 163"/>
              <a:gd name="T2" fmla="*/ 180 w 214"/>
              <a:gd name="T3" fmla="*/ 132 h 163"/>
              <a:gd name="T4" fmla="*/ 174 w 214"/>
              <a:gd name="T5" fmla="*/ 139 h 163"/>
              <a:gd name="T6" fmla="*/ 0 w 214"/>
              <a:gd name="T7" fmla="*/ 8 h 163"/>
              <a:gd name="T8" fmla="*/ 5 w 214"/>
              <a:gd name="T9" fmla="*/ 0 h 163"/>
              <a:gd name="T10" fmla="*/ 186 w 214"/>
              <a:gd name="T11" fmla="*/ 107 h 163"/>
              <a:gd name="T12" fmla="*/ 214 w 214"/>
              <a:gd name="T13" fmla="*/ 163 h 163"/>
              <a:gd name="T14" fmla="*/ 153 w 214"/>
              <a:gd name="T15" fmla="*/ 152 h 163"/>
              <a:gd name="T16" fmla="*/ 186 w 214"/>
              <a:gd name="T17" fmla="*/ 10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63">
                <a:moveTo>
                  <a:pt x="5" y="0"/>
                </a:moveTo>
                <a:lnTo>
                  <a:pt x="180" y="132"/>
                </a:lnTo>
                <a:lnTo>
                  <a:pt x="174" y="139"/>
                </a:lnTo>
                <a:lnTo>
                  <a:pt x="0" y="8"/>
                </a:lnTo>
                <a:lnTo>
                  <a:pt x="5" y="0"/>
                </a:lnTo>
                <a:close/>
                <a:moveTo>
                  <a:pt x="186" y="107"/>
                </a:moveTo>
                <a:lnTo>
                  <a:pt x="214" y="163"/>
                </a:lnTo>
                <a:lnTo>
                  <a:pt x="153" y="152"/>
                </a:lnTo>
                <a:lnTo>
                  <a:pt x="186" y="107"/>
                </a:lnTo>
                <a:close/>
              </a:path>
            </a:pathLst>
          </a:custGeom>
          <a:solidFill>
            <a:srgbClr val="7F7F7F"/>
          </a:solidFill>
          <a:ln w="0" cap="flat">
            <a:solidFill>
              <a:srgbClr val="7F7F7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12" name="Freeform 62">
            <a:extLst>
              <a:ext uri="{FF2B5EF4-FFF2-40B4-BE49-F238E27FC236}">
                <a16:creationId xmlns:a16="http://schemas.microsoft.com/office/drawing/2014/main" id="{67DF64FF-9044-48F8-A4A0-9A5C0525DE95}"/>
              </a:ext>
            </a:extLst>
          </p:cNvPr>
          <p:cNvSpPr>
            <a:spLocks noEditPoints="1"/>
          </p:cNvSpPr>
          <p:nvPr/>
        </p:nvSpPr>
        <p:spPr bwMode="auto">
          <a:xfrm>
            <a:off x="10148151" y="2770487"/>
            <a:ext cx="262126" cy="248556"/>
          </a:xfrm>
          <a:custGeom>
            <a:avLst/>
            <a:gdLst>
              <a:gd name="T0" fmla="*/ 210 w 215"/>
              <a:gd name="T1" fmla="*/ 0 h 163"/>
              <a:gd name="T2" fmla="*/ 35 w 215"/>
              <a:gd name="T3" fmla="*/ 131 h 163"/>
              <a:gd name="T4" fmla="*/ 41 w 215"/>
              <a:gd name="T5" fmla="*/ 139 h 163"/>
              <a:gd name="T6" fmla="*/ 215 w 215"/>
              <a:gd name="T7" fmla="*/ 8 h 163"/>
              <a:gd name="T8" fmla="*/ 210 w 215"/>
              <a:gd name="T9" fmla="*/ 0 h 163"/>
              <a:gd name="T10" fmla="*/ 29 w 215"/>
              <a:gd name="T11" fmla="*/ 107 h 163"/>
              <a:gd name="T12" fmla="*/ 0 w 215"/>
              <a:gd name="T13" fmla="*/ 163 h 163"/>
              <a:gd name="T14" fmla="*/ 62 w 215"/>
              <a:gd name="T15" fmla="*/ 152 h 163"/>
              <a:gd name="T16" fmla="*/ 29 w 215"/>
              <a:gd name="T17" fmla="*/ 10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5" h="163">
                <a:moveTo>
                  <a:pt x="210" y="0"/>
                </a:moveTo>
                <a:lnTo>
                  <a:pt x="35" y="131"/>
                </a:lnTo>
                <a:lnTo>
                  <a:pt x="41" y="139"/>
                </a:lnTo>
                <a:lnTo>
                  <a:pt x="215" y="8"/>
                </a:lnTo>
                <a:lnTo>
                  <a:pt x="210" y="0"/>
                </a:lnTo>
                <a:close/>
                <a:moveTo>
                  <a:pt x="29" y="107"/>
                </a:moveTo>
                <a:lnTo>
                  <a:pt x="0" y="163"/>
                </a:lnTo>
                <a:lnTo>
                  <a:pt x="62" y="152"/>
                </a:lnTo>
                <a:lnTo>
                  <a:pt x="29" y="107"/>
                </a:lnTo>
                <a:close/>
              </a:path>
            </a:pathLst>
          </a:custGeom>
          <a:solidFill>
            <a:srgbClr val="7F7F7F"/>
          </a:solidFill>
          <a:ln w="0" cap="flat">
            <a:solidFill>
              <a:srgbClr val="7F7F7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13" name="Freeform 63">
            <a:extLst>
              <a:ext uri="{FF2B5EF4-FFF2-40B4-BE49-F238E27FC236}">
                <a16:creationId xmlns:a16="http://schemas.microsoft.com/office/drawing/2014/main" id="{18927835-2C6D-4BFE-B393-C86433555F39}"/>
              </a:ext>
            </a:extLst>
          </p:cNvPr>
          <p:cNvSpPr>
            <a:spLocks noEditPoints="1"/>
          </p:cNvSpPr>
          <p:nvPr/>
        </p:nvSpPr>
        <p:spPr bwMode="auto">
          <a:xfrm>
            <a:off x="7694005" y="4509585"/>
            <a:ext cx="68275" cy="1010998"/>
          </a:xfrm>
          <a:custGeom>
            <a:avLst/>
            <a:gdLst>
              <a:gd name="T0" fmla="*/ 26 w 56"/>
              <a:gd name="T1" fmla="*/ 0 h 663"/>
              <a:gd name="T2" fmla="*/ 24 w 56"/>
              <a:gd name="T3" fmla="*/ 617 h 663"/>
              <a:gd name="T4" fmla="*/ 33 w 56"/>
              <a:gd name="T5" fmla="*/ 617 h 663"/>
              <a:gd name="T6" fmla="*/ 36 w 56"/>
              <a:gd name="T7" fmla="*/ 0 h 663"/>
              <a:gd name="T8" fmla="*/ 26 w 56"/>
              <a:gd name="T9" fmla="*/ 0 h 663"/>
              <a:gd name="T10" fmla="*/ 0 w 56"/>
              <a:gd name="T11" fmla="*/ 607 h 663"/>
              <a:gd name="T12" fmla="*/ 28 w 56"/>
              <a:gd name="T13" fmla="*/ 663 h 663"/>
              <a:gd name="T14" fmla="*/ 56 w 56"/>
              <a:gd name="T15" fmla="*/ 607 h 663"/>
              <a:gd name="T16" fmla="*/ 0 w 56"/>
              <a:gd name="T17" fmla="*/ 607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63">
                <a:moveTo>
                  <a:pt x="26" y="0"/>
                </a:moveTo>
                <a:lnTo>
                  <a:pt x="24" y="617"/>
                </a:lnTo>
                <a:lnTo>
                  <a:pt x="33" y="617"/>
                </a:lnTo>
                <a:lnTo>
                  <a:pt x="36" y="0"/>
                </a:lnTo>
                <a:lnTo>
                  <a:pt x="26" y="0"/>
                </a:lnTo>
                <a:close/>
                <a:moveTo>
                  <a:pt x="0" y="607"/>
                </a:moveTo>
                <a:lnTo>
                  <a:pt x="28" y="663"/>
                </a:lnTo>
                <a:lnTo>
                  <a:pt x="56" y="607"/>
                </a:lnTo>
                <a:lnTo>
                  <a:pt x="0" y="60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14" name="Freeform 64">
            <a:extLst>
              <a:ext uri="{FF2B5EF4-FFF2-40B4-BE49-F238E27FC236}">
                <a16:creationId xmlns:a16="http://schemas.microsoft.com/office/drawing/2014/main" id="{68CA16C3-FA55-4B43-AEA8-7EEB0712CF2D}"/>
              </a:ext>
            </a:extLst>
          </p:cNvPr>
          <p:cNvSpPr>
            <a:spLocks noEditPoints="1"/>
          </p:cNvSpPr>
          <p:nvPr/>
        </p:nvSpPr>
        <p:spPr bwMode="auto">
          <a:xfrm>
            <a:off x="9899517" y="4509585"/>
            <a:ext cx="68275" cy="1010998"/>
          </a:xfrm>
          <a:custGeom>
            <a:avLst/>
            <a:gdLst>
              <a:gd name="T0" fmla="*/ 31 w 56"/>
              <a:gd name="T1" fmla="*/ 0 h 663"/>
              <a:gd name="T2" fmla="*/ 33 w 56"/>
              <a:gd name="T3" fmla="*/ 617 h 663"/>
              <a:gd name="T4" fmla="*/ 24 w 56"/>
              <a:gd name="T5" fmla="*/ 617 h 663"/>
              <a:gd name="T6" fmla="*/ 21 w 56"/>
              <a:gd name="T7" fmla="*/ 0 h 663"/>
              <a:gd name="T8" fmla="*/ 31 w 56"/>
              <a:gd name="T9" fmla="*/ 0 h 663"/>
              <a:gd name="T10" fmla="*/ 56 w 56"/>
              <a:gd name="T11" fmla="*/ 607 h 663"/>
              <a:gd name="T12" fmla="*/ 28 w 56"/>
              <a:gd name="T13" fmla="*/ 663 h 663"/>
              <a:gd name="T14" fmla="*/ 0 w 56"/>
              <a:gd name="T15" fmla="*/ 608 h 663"/>
              <a:gd name="T16" fmla="*/ 56 w 56"/>
              <a:gd name="T17" fmla="*/ 607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63">
                <a:moveTo>
                  <a:pt x="31" y="0"/>
                </a:moveTo>
                <a:lnTo>
                  <a:pt x="33" y="617"/>
                </a:lnTo>
                <a:lnTo>
                  <a:pt x="24" y="617"/>
                </a:lnTo>
                <a:lnTo>
                  <a:pt x="21" y="0"/>
                </a:lnTo>
                <a:lnTo>
                  <a:pt x="31" y="0"/>
                </a:lnTo>
                <a:close/>
                <a:moveTo>
                  <a:pt x="56" y="607"/>
                </a:moveTo>
                <a:lnTo>
                  <a:pt x="28" y="663"/>
                </a:lnTo>
                <a:lnTo>
                  <a:pt x="0" y="608"/>
                </a:lnTo>
                <a:lnTo>
                  <a:pt x="56" y="607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15" name="Freeform 65">
            <a:extLst>
              <a:ext uri="{FF2B5EF4-FFF2-40B4-BE49-F238E27FC236}">
                <a16:creationId xmlns:a16="http://schemas.microsoft.com/office/drawing/2014/main" id="{EA3A6A4B-0987-429A-B317-141B4B66D848}"/>
              </a:ext>
            </a:extLst>
          </p:cNvPr>
          <p:cNvSpPr>
            <a:spLocks noEditPoints="1"/>
          </p:cNvSpPr>
          <p:nvPr/>
        </p:nvSpPr>
        <p:spPr bwMode="auto">
          <a:xfrm>
            <a:off x="8454779" y="5778288"/>
            <a:ext cx="752240" cy="85393"/>
          </a:xfrm>
          <a:custGeom>
            <a:avLst/>
            <a:gdLst>
              <a:gd name="T0" fmla="*/ 47 w 617"/>
              <a:gd name="T1" fmla="*/ 23 h 56"/>
              <a:gd name="T2" fmla="*/ 570 w 617"/>
              <a:gd name="T3" fmla="*/ 23 h 56"/>
              <a:gd name="T4" fmla="*/ 570 w 617"/>
              <a:gd name="T5" fmla="*/ 33 h 56"/>
              <a:gd name="T6" fmla="*/ 47 w 617"/>
              <a:gd name="T7" fmla="*/ 33 h 56"/>
              <a:gd name="T8" fmla="*/ 47 w 617"/>
              <a:gd name="T9" fmla="*/ 23 h 56"/>
              <a:gd name="T10" fmla="*/ 56 w 617"/>
              <a:gd name="T11" fmla="*/ 56 h 56"/>
              <a:gd name="T12" fmla="*/ 0 w 617"/>
              <a:gd name="T13" fmla="*/ 28 h 56"/>
              <a:gd name="T14" fmla="*/ 56 w 617"/>
              <a:gd name="T15" fmla="*/ 0 h 56"/>
              <a:gd name="T16" fmla="*/ 56 w 617"/>
              <a:gd name="T17" fmla="*/ 56 h 56"/>
              <a:gd name="T18" fmla="*/ 560 w 617"/>
              <a:gd name="T19" fmla="*/ 0 h 56"/>
              <a:gd name="T20" fmla="*/ 617 w 617"/>
              <a:gd name="T21" fmla="*/ 28 h 56"/>
              <a:gd name="T22" fmla="*/ 560 w 617"/>
              <a:gd name="T23" fmla="*/ 56 h 56"/>
              <a:gd name="T24" fmla="*/ 560 w 617"/>
              <a:gd name="T25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17" h="56">
                <a:moveTo>
                  <a:pt x="47" y="23"/>
                </a:moveTo>
                <a:lnTo>
                  <a:pt x="570" y="23"/>
                </a:lnTo>
                <a:lnTo>
                  <a:pt x="570" y="33"/>
                </a:lnTo>
                <a:lnTo>
                  <a:pt x="47" y="33"/>
                </a:lnTo>
                <a:lnTo>
                  <a:pt x="47" y="23"/>
                </a:lnTo>
                <a:close/>
                <a:moveTo>
                  <a:pt x="56" y="56"/>
                </a:moveTo>
                <a:lnTo>
                  <a:pt x="0" y="28"/>
                </a:lnTo>
                <a:lnTo>
                  <a:pt x="56" y="0"/>
                </a:lnTo>
                <a:lnTo>
                  <a:pt x="56" y="56"/>
                </a:lnTo>
                <a:close/>
                <a:moveTo>
                  <a:pt x="560" y="0"/>
                </a:moveTo>
                <a:lnTo>
                  <a:pt x="617" y="28"/>
                </a:lnTo>
                <a:lnTo>
                  <a:pt x="560" y="56"/>
                </a:lnTo>
                <a:lnTo>
                  <a:pt x="560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16" name="Freeform 66">
            <a:extLst>
              <a:ext uri="{FF2B5EF4-FFF2-40B4-BE49-F238E27FC236}">
                <a16:creationId xmlns:a16="http://schemas.microsoft.com/office/drawing/2014/main" id="{2EA1A1C5-BB72-4FB3-B11D-35ADFE2CB33A}"/>
              </a:ext>
            </a:extLst>
          </p:cNvPr>
          <p:cNvSpPr>
            <a:spLocks noEditPoints="1"/>
          </p:cNvSpPr>
          <p:nvPr/>
        </p:nvSpPr>
        <p:spPr bwMode="auto">
          <a:xfrm>
            <a:off x="8181681" y="5207982"/>
            <a:ext cx="68275" cy="318701"/>
          </a:xfrm>
          <a:custGeom>
            <a:avLst/>
            <a:gdLst>
              <a:gd name="T0" fmla="*/ 32 w 56"/>
              <a:gd name="T1" fmla="*/ 162 h 209"/>
              <a:gd name="T2" fmla="*/ 32 w 56"/>
              <a:gd name="T3" fmla="*/ 46 h 209"/>
              <a:gd name="T4" fmla="*/ 23 w 56"/>
              <a:gd name="T5" fmla="*/ 46 h 209"/>
              <a:gd name="T6" fmla="*/ 23 w 56"/>
              <a:gd name="T7" fmla="*/ 162 h 209"/>
              <a:gd name="T8" fmla="*/ 32 w 56"/>
              <a:gd name="T9" fmla="*/ 162 h 209"/>
              <a:gd name="T10" fmla="*/ 0 w 56"/>
              <a:gd name="T11" fmla="*/ 153 h 209"/>
              <a:gd name="T12" fmla="*/ 28 w 56"/>
              <a:gd name="T13" fmla="*/ 209 h 209"/>
              <a:gd name="T14" fmla="*/ 56 w 56"/>
              <a:gd name="T15" fmla="*/ 153 h 209"/>
              <a:gd name="T16" fmla="*/ 0 w 56"/>
              <a:gd name="T17" fmla="*/ 153 h 209"/>
              <a:gd name="T18" fmla="*/ 56 w 56"/>
              <a:gd name="T19" fmla="*/ 56 h 209"/>
              <a:gd name="T20" fmla="*/ 28 w 56"/>
              <a:gd name="T21" fmla="*/ 0 h 209"/>
              <a:gd name="T22" fmla="*/ 0 w 56"/>
              <a:gd name="T23" fmla="*/ 56 h 209"/>
              <a:gd name="T24" fmla="*/ 56 w 56"/>
              <a:gd name="T25" fmla="*/ 56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209">
                <a:moveTo>
                  <a:pt x="32" y="162"/>
                </a:moveTo>
                <a:lnTo>
                  <a:pt x="32" y="46"/>
                </a:lnTo>
                <a:lnTo>
                  <a:pt x="23" y="46"/>
                </a:lnTo>
                <a:lnTo>
                  <a:pt x="23" y="162"/>
                </a:lnTo>
                <a:lnTo>
                  <a:pt x="32" y="162"/>
                </a:lnTo>
                <a:close/>
                <a:moveTo>
                  <a:pt x="0" y="153"/>
                </a:moveTo>
                <a:lnTo>
                  <a:pt x="28" y="209"/>
                </a:lnTo>
                <a:lnTo>
                  <a:pt x="56" y="153"/>
                </a:lnTo>
                <a:lnTo>
                  <a:pt x="0" y="153"/>
                </a:lnTo>
                <a:close/>
                <a:moveTo>
                  <a:pt x="56" y="56"/>
                </a:moveTo>
                <a:lnTo>
                  <a:pt x="28" y="0"/>
                </a:lnTo>
                <a:lnTo>
                  <a:pt x="0" y="56"/>
                </a:lnTo>
                <a:lnTo>
                  <a:pt x="56" y="5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17" name="Freeform 67">
            <a:extLst>
              <a:ext uri="{FF2B5EF4-FFF2-40B4-BE49-F238E27FC236}">
                <a16:creationId xmlns:a16="http://schemas.microsoft.com/office/drawing/2014/main" id="{8A4AAC33-A04D-42C8-B6DB-72937FEC1BC4}"/>
              </a:ext>
            </a:extLst>
          </p:cNvPr>
          <p:cNvSpPr>
            <a:spLocks noEditPoints="1"/>
          </p:cNvSpPr>
          <p:nvPr/>
        </p:nvSpPr>
        <p:spPr bwMode="auto">
          <a:xfrm>
            <a:off x="9263100" y="5207982"/>
            <a:ext cx="68275" cy="318701"/>
          </a:xfrm>
          <a:custGeom>
            <a:avLst/>
            <a:gdLst>
              <a:gd name="T0" fmla="*/ 33 w 56"/>
              <a:gd name="T1" fmla="*/ 162 h 209"/>
              <a:gd name="T2" fmla="*/ 33 w 56"/>
              <a:gd name="T3" fmla="*/ 47 h 209"/>
              <a:gd name="T4" fmla="*/ 23 w 56"/>
              <a:gd name="T5" fmla="*/ 47 h 209"/>
              <a:gd name="T6" fmla="*/ 23 w 56"/>
              <a:gd name="T7" fmla="*/ 162 h 209"/>
              <a:gd name="T8" fmla="*/ 33 w 56"/>
              <a:gd name="T9" fmla="*/ 162 h 209"/>
              <a:gd name="T10" fmla="*/ 0 w 56"/>
              <a:gd name="T11" fmla="*/ 153 h 209"/>
              <a:gd name="T12" fmla="*/ 28 w 56"/>
              <a:gd name="T13" fmla="*/ 209 h 209"/>
              <a:gd name="T14" fmla="*/ 56 w 56"/>
              <a:gd name="T15" fmla="*/ 153 h 209"/>
              <a:gd name="T16" fmla="*/ 0 w 56"/>
              <a:gd name="T17" fmla="*/ 153 h 209"/>
              <a:gd name="T18" fmla="*/ 56 w 56"/>
              <a:gd name="T19" fmla="*/ 56 h 209"/>
              <a:gd name="T20" fmla="*/ 28 w 56"/>
              <a:gd name="T21" fmla="*/ 0 h 209"/>
              <a:gd name="T22" fmla="*/ 0 w 56"/>
              <a:gd name="T23" fmla="*/ 56 h 209"/>
              <a:gd name="T24" fmla="*/ 56 w 56"/>
              <a:gd name="T25" fmla="*/ 56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209">
                <a:moveTo>
                  <a:pt x="33" y="162"/>
                </a:moveTo>
                <a:lnTo>
                  <a:pt x="33" y="47"/>
                </a:lnTo>
                <a:lnTo>
                  <a:pt x="23" y="47"/>
                </a:lnTo>
                <a:lnTo>
                  <a:pt x="23" y="162"/>
                </a:lnTo>
                <a:lnTo>
                  <a:pt x="33" y="162"/>
                </a:lnTo>
                <a:close/>
                <a:moveTo>
                  <a:pt x="0" y="153"/>
                </a:moveTo>
                <a:lnTo>
                  <a:pt x="28" y="209"/>
                </a:lnTo>
                <a:lnTo>
                  <a:pt x="56" y="153"/>
                </a:lnTo>
                <a:lnTo>
                  <a:pt x="0" y="153"/>
                </a:lnTo>
                <a:close/>
                <a:moveTo>
                  <a:pt x="56" y="56"/>
                </a:moveTo>
                <a:lnTo>
                  <a:pt x="28" y="0"/>
                </a:lnTo>
                <a:lnTo>
                  <a:pt x="0" y="56"/>
                </a:lnTo>
                <a:lnTo>
                  <a:pt x="56" y="5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20" name="Rectangle 5">
            <a:extLst>
              <a:ext uri="{FF2B5EF4-FFF2-40B4-BE49-F238E27FC236}">
                <a16:creationId xmlns:a16="http://schemas.microsoft.com/office/drawing/2014/main" id="{6AFDDB5B-3FD0-4068-875A-23D30B816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2364" y="3086982"/>
            <a:ext cx="1188853" cy="1348621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21" name="Rectangle 17">
            <a:extLst>
              <a:ext uri="{FF2B5EF4-FFF2-40B4-BE49-F238E27FC236}">
                <a16:creationId xmlns:a16="http://schemas.microsoft.com/office/drawing/2014/main" id="{219E7025-B596-48A4-A321-78B245B74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2364" y="3086982"/>
            <a:ext cx="118885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Design-Space </a:t>
            </a:r>
            <a:r>
              <a:rPr lang="nl-NL" alt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kumimoji="0" lang="nl-NL" altLang="nl-NL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xploration and Pareto-Optimisation</a:t>
            </a: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A777301-ECB1-48FC-A821-BF89AF57BDDE}"/>
              </a:ext>
            </a:extLst>
          </p:cNvPr>
          <p:cNvCxnSpPr>
            <a:cxnSpLocks/>
            <a:stCxn id="32" idx="3"/>
            <a:endCxn id="120" idx="1"/>
          </p:cNvCxnSpPr>
          <p:nvPr/>
        </p:nvCxnSpPr>
        <p:spPr bwMode="auto">
          <a:xfrm>
            <a:off x="10588277" y="3761292"/>
            <a:ext cx="28408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23" name="Rectangle 6">
            <a:extLst>
              <a:ext uri="{FF2B5EF4-FFF2-40B4-BE49-F238E27FC236}">
                <a16:creationId xmlns:a16="http://schemas.microsoft.com/office/drawing/2014/main" id="{7D2A1761-2402-4DE1-AC3E-E77B4902D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091" y="3034499"/>
            <a:ext cx="5069003" cy="1459800"/>
          </a:xfrm>
          <a:prstGeom prst="rect">
            <a:avLst/>
          </a:pr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124" name="Rectangle 6">
            <a:extLst>
              <a:ext uri="{FF2B5EF4-FFF2-40B4-BE49-F238E27FC236}">
                <a16:creationId xmlns:a16="http://schemas.microsoft.com/office/drawing/2014/main" id="{AC34D769-83D2-4A71-9BFB-8D11FCC82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490" y="4569861"/>
            <a:ext cx="3781995" cy="1607101"/>
          </a:xfrm>
          <a:prstGeom prst="rect">
            <a:avLst/>
          </a:prstGeom>
          <a:noFill/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4BBA7-0F56-498E-9CE7-D0A62885A19F}"/>
              </a:ext>
            </a:extLst>
          </p:cNvPr>
          <p:cNvSpPr txBox="1"/>
          <p:nvPr/>
        </p:nvSpPr>
        <p:spPr>
          <a:xfrm>
            <a:off x="1344349" y="6388100"/>
            <a:ext cx="256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*www.es.ele.tue.nl/sdf3/</a:t>
            </a:r>
          </a:p>
        </p:txBody>
      </p:sp>
    </p:spTree>
    <p:extLst>
      <p:ext uri="{BB962C8B-B14F-4D97-AF65-F5344CB8AC3E}">
        <p14:creationId xmlns:p14="http://schemas.microsoft.com/office/powerpoint/2010/main" val="156100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/>
      <p:bldP spid="44" grpId="0"/>
      <p:bldP spid="72" grpId="0" animBg="1"/>
      <p:bldP spid="73" grpId="0" animBg="1"/>
      <p:bldP spid="74" grpId="0"/>
      <p:bldP spid="75" grpId="0"/>
      <p:bldP spid="76" grpId="0" animBg="1"/>
      <p:bldP spid="77" grpId="0" animBg="1"/>
      <p:bldP spid="78" grpId="0"/>
      <p:bldP spid="79" grpId="0" animBg="1"/>
      <p:bldP spid="80" grpId="0" animBg="1"/>
      <p:bldP spid="81" grpId="0"/>
      <p:bldP spid="82" grpId="0" animBg="1"/>
      <p:bldP spid="83" grpId="0" animBg="1"/>
      <p:bldP spid="84" grpId="0"/>
      <p:bldP spid="85" grpId="0" animBg="1"/>
      <p:bldP spid="86" grpId="0" animBg="1"/>
      <p:bldP spid="87" grpId="0"/>
      <p:bldP spid="88" grpId="0" animBg="1"/>
      <p:bldP spid="89" grpId="0" animBg="1"/>
      <p:bldP spid="90" grpId="0"/>
      <p:bldP spid="91" grpId="0"/>
      <p:bldP spid="92" grpId="0" animBg="1"/>
      <p:bldP spid="93" grpId="0" animBg="1"/>
      <p:bldP spid="94" grpId="0"/>
      <p:bldP spid="95" grpId="0"/>
      <p:bldP spid="96" grpId="0" animBg="1"/>
      <p:bldP spid="97" grpId="0" animBg="1"/>
      <p:bldP spid="98" grpId="0" animBg="1"/>
      <p:bldP spid="99" grpId="0"/>
      <p:bldP spid="100" grpId="0"/>
      <p:bldP spid="101" grpId="0" animBg="1"/>
      <p:bldP spid="102" grpId="0" animBg="1"/>
      <p:bldP spid="103" grpId="0"/>
      <p:bldP spid="104" grpId="0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20" grpId="0" animBg="1"/>
      <p:bldP spid="121" grpId="0"/>
      <p:bldP spid="123" grpId="0" animBg="1"/>
      <p:bldP spid="12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010E5-93FA-4AD2-B58F-8CD6A1E85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Scenarios based on workload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B5794-BF7E-45B0-B4DA-3CD88A4E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A4DB6-CCD5-4572-9747-92DC7018A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541" y="3069298"/>
            <a:ext cx="7159302" cy="2369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B86F2F-F690-4D48-B440-D18312E2A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1331420"/>
            <a:ext cx="2952149" cy="1967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7CB13-78BD-4666-BC8C-09C1C0DAD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37" y="1347227"/>
            <a:ext cx="2602030" cy="1951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889EF4-80FB-4BE8-86B2-9CF9E008B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9365" y="6017933"/>
            <a:ext cx="4513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/>
              <a:t>PERT distribution, Discrete-time Markov chain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91AD8-38C1-4BE4-AB9D-F32DBD463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5554469"/>
            <a:ext cx="9614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400" dirty="0">
                <a:solidFill>
                  <a:srgbClr val="FF0000"/>
                </a:solidFill>
              </a:rPr>
              <a:t>How to identify, model and characterise workload variations for IBC design?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CBFEF56-B072-4755-84D2-17611492BB98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81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D7C2-DF20-4867-824B-F9B823C1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dirty="0"/>
              <a:t>Model-of-Computation: </a:t>
            </a:r>
            <a:br>
              <a:rPr lang="en-IN" sz="3600" dirty="0"/>
            </a:br>
            <a:r>
              <a:rPr lang="en-IN" sz="3600" dirty="0"/>
              <a:t>synchronous dataflow (SDF)</a:t>
            </a:r>
            <a:endParaRPr lang="nl-NL" sz="3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DE7FA6-4ECB-4A0C-9EA2-DAD627CADBC3}"/>
              </a:ext>
            </a:extLst>
          </p:cNvPr>
          <p:cNvSpPr/>
          <p:nvPr/>
        </p:nvSpPr>
        <p:spPr>
          <a:xfrm>
            <a:off x="1528899" y="2740035"/>
            <a:ext cx="1392635" cy="1430867"/>
          </a:xfrm>
          <a:prstGeom prst="ellipse">
            <a:avLst/>
          </a:prstGeom>
          <a:solidFill>
            <a:srgbClr val="92D050">
              <a:alpha val="6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A604EE-818A-43C6-BF70-2EF91ED51B76}"/>
              </a:ext>
            </a:extLst>
          </p:cNvPr>
          <p:cNvCxnSpPr>
            <a:endCxn id="9" idx="2"/>
          </p:cNvCxnSpPr>
          <p:nvPr/>
        </p:nvCxnSpPr>
        <p:spPr>
          <a:xfrm>
            <a:off x="457569" y="3446175"/>
            <a:ext cx="1075154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21">
            <a:extLst>
              <a:ext uri="{FF2B5EF4-FFF2-40B4-BE49-F238E27FC236}">
                <a16:creationId xmlns:a16="http://schemas.microsoft.com/office/drawing/2014/main" id="{46B4F98C-7058-43DD-8424-384AB73D1C81}"/>
              </a:ext>
            </a:extLst>
          </p:cNvPr>
          <p:cNvSpPr/>
          <p:nvPr/>
        </p:nvSpPr>
        <p:spPr>
          <a:xfrm>
            <a:off x="1381431" y="2137747"/>
            <a:ext cx="1584176" cy="856347"/>
          </a:xfrm>
          <a:custGeom>
            <a:avLst/>
            <a:gdLst>
              <a:gd name="connsiteX0" fmla="*/ 140675 w 694926"/>
              <a:gd name="connsiteY0" fmla="*/ 346637 h 346637"/>
              <a:gd name="connsiteX1" fmla="*/ 7940 w 694926"/>
              <a:gd name="connsiteY1" fmla="*/ 81166 h 346637"/>
              <a:gd name="connsiteX2" fmla="*/ 347153 w 694926"/>
              <a:gd name="connsiteY2" fmla="*/ 50 h 346637"/>
              <a:gd name="connsiteX3" fmla="*/ 686366 w 694926"/>
              <a:gd name="connsiteY3" fmla="*/ 73792 h 346637"/>
              <a:gd name="connsiteX4" fmla="*/ 583127 w 694926"/>
              <a:gd name="connsiteY4" fmla="*/ 324515 h 346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26" h="346637">
                <a:moveTo>
                  <a:pt x="140675" y="346637"/>
                </a:moveTo>
                <a:cubicBezTo>
                  <a:pt x="57101" y="242783"/>
                  <a:pt x="-26473" y="138930"/>
                  <a:pt x="7940" y="81166"/>
                </a:cubicBezTo>
                <a:cubicBezTo>
                  <a:pt x="42353" y="23401"/>
                  <a:pt x="234082" y="1279"/>
                  <a:pt x="347153" y="50"/>
                </a:cubicBezTo>
                <a:cubicBezTo>
                  <a:pt x="460224" y="-1179"/>
                  <a:pt x="647037" y="19714"/>
                  <a:pt x="686366" y="73792"/>
                </a:cubicBezTo>
                <a:cubicBezTo>
                  <a:pt x="725695" y="127870"/>
                  <a:pt x="618769" y="255689"/>
                  <a:pt x="583127" y="324515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D5BCF-720E-45D4-994F-7400C1DEA915}"/>
              </a:ext>
            </a:extLst>
          </p:cNvPr>
          <p:cNvSpPr txBox="1"/>
          <p:nvPr/>
        </p:nvSpPr>
        <p:spPr>
          <a:xfrm>
            <a:off x="2513516" y="1493279"/>
            <a:ext cx="160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state</a:t>
            </a:r>
            <a:endParaRPr lang="en-GB" sz="1600" baseline="-25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E53CB5-B207-4E32-8BDB-8F0D43D7C9DC}"/>
              </a:ext>
            </a:extLst>
          </p:cNvPr>
          <p:cNvSpPr/>
          <p:nvPr/>
        </p:nvSpPr>
        <p:spPr>
          <a:xfrm>
            <a:off x="2090833" y="1715554"/>
            <a:ext cx="233979" cy="2420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8A4456-98DA-4323-969C-EA11F417B8DC}"/>
              </a:ext>
            </a:extLst>
          </p:cNvPr>
          <p:cNvSpPr/>
          <p:nvPr/>
        </p:nvSpPr>
        <p:spPr>
          <a:xfrm>
            <a:off x="1532724" y="2730742"/>
            <a:ext cx="1392635" cy="143086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chemeClr val="tx1"/>
                </a:solidFill>
              </a:rPr>
              <a:t>d,1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0AB580-4A39-44A3-9386-2FD3E32102C8}"/>
              </a:ext>
            </a:extLst>
          </p:cNvPr>
          <p:cNvCxnSpPr>
            <a:stCxn id="9" idx="6"/>
          </p:cNvCxnSpPr>
          <p:nvPr/>
        </p:nvCxnSpPr>
        <p:spPr>
          <a:xfrm flipV="1">
            <a:off x="2925359" y="3446175"/>
            <a:ext cx="1127271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281B9DC-F420-45FA-8434-D31D210CD535}"/>
              </a:ext>
            </a:extLst>
          </p:cNvPr>
          <p:cNvSpPr/>
          <p:nvPr/>
        </p:nvSpPr>
        <p:spPr>
          <a:xfrm>
            <a:off x="668628" y="2938759"/>
            <a:ext cx="233979" cy="2420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C94317-E981-4005-AF58-C2603B9C5B2C}"/>
              </a:ext>
            </a:extLst>
          </p:cNvPr>
          <p:cNvSpPr/>
          <p:nvPr/>
        </p:nvSpPr>
        <p:spPr>
          <a:xfrm>
            <a:off x="3313847" y="3099088"/>
            <a:ext cx="233979" cy="2420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B9BFE6-7B96-40F2-842C-EDF7A95A3C96}"/>
              </a:ext>
            </a:extLst>
          </p:cNvPr>
          <p:cNvCxnSpPr/>
          <p:nvPr/>
        </p:nvCxnSpPr>
        <p:spPr>
          <a:xfrm>
            <a:off x="4931109" y="2388811"/>
            <a:ext cx="908" cy="61498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4319EF-5538-468D-BE38-AF2E70E45541}"/>
              </a:ext>
            </a:extLst>
          </p:cNvPr>
          <p:cNvSpPr txBox="1"/>
          <p:nvPr/>
        </p:nvSpPr>
        <p:spPr>
          <a:xfrm>
            <a:off x="10734677" y="3078522"/>
            <a:ext cx="33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8D4108-95EA-4C6D-B3F5-D42F2547F89E}"/>
              </a:ext>
            </a:extLst>
          </p:cNvPr>
          <p:cNvCxnSpPr/>
          <p:nvPr/>
        </p:nvCxnSpPr>
        <p:spPr>
          <a:xfrm>
            <a:off x="4932018" y="3015807"/>
            <a:ext cx="6135543" cy="542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534E92F-007D-4646-9433-8F43D54CD3F9}"/>
              </a:ext>
            </a:extLst>
          </p:cNvPr>
          <p:cNvSpPr/>
          <p:nvPr/>
        </p:nvSpPr>
        <p:spPr>
          <a:xfrm>
            <a:off x="4957995" y="2727773"/>
            <a:ext cx="689579" cy="269515"/>
          </a:xfrm>
          <a:prstGeom prst="rect">
            <a:avLst/>
          </a:prstGeom>
          <a:solidFill>
            <a:srgbClr val="B8E08D"/>
          </a:solidFill>
          <a:ln>
            <a:solidFill>
              <a:srgbClr val="00B05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d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E72E6A-A435-4191-9942-1DA9C1A52F97}"/>
              </a:ext>
            </a:extLst>
          </p:cNvPr>
          <p:cNvCxnSpPr/>
          <p:nvPr/>
        </p:nvCxnSpPr>
        <p:spPr>
          <a:xfrm>
            <a:off x="5666961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0E22D3-614C-4ADA-8EF5-57934BAF2BC5}"/>
              </a:ext>
            </a:extLst>
          </p:cNvPr>
          <p:cNvCxnSpPr/>
          <p:nvPr/>
        </p:nvCxnSpPr>
        <p:spPr>
          <a:xfrm>
            <a:off x="6387041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B54877-8397-4B69-905C-FB510C1122EC}"/>
              </a:ext>
            </a:extLst>
          </p:cNvPr>
          <p:cNvCxnSpPr/>
          <p:nvPr/>
        </p:nvCxnSpPr>
        <p:spPr>
          <a:xfrm>
            <a:off x="7107121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5F2EBC-CDFA-4457-857C-DAB0CCB11090}"/>
              </a:ext>
            </a:extLst>
          </p:cNvPr>
          <p:cNvCxnSpPr/>
          <p:nvPr/>
        </p:nvCxnSpPr>
        <p:spPr>
          <a:xfrm>
            <a:off x="7825118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AD0230-3DFA-49FD-AF44-CA7572EE66C4}"/>
              </a:ext>
            </a:extLst>
          </p:cNvPr>
          <p:cNvCxnSpPr/>
          <p:nvPr/>
        </p:nvCxnSpPr>
        <p:spPr>
          <a:xfrm>
            <a:off x="8545198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9DC18D-7DC9-40AE-AD7F-EF0F7FDCDA93}"/>
              </a:ext>
            </a:extLst>
          </p:cNvPr>
          <p:cNvCxnSpPr/>
          <p:nvPr/>
        </p:nvCxnSpPr>
        <p:spPr>
          <a:xfrm>
            <a:off x="9265278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B6E252-229D-4235-8BE3-4BE260F2FA37}"/>
              </a:ext>
            </a:extLst>
          </p:cNvPr>
          <p:cNvCxnSpPr/>
          <p:nvPr/>
        </p:nvCxnSpPr>
        <p:spPr>
          <a:xfrm>
            <a:off x="9987441" y="2943798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37E1E5-12CD-4C14-8C54-52872739B9F4}"/>
              </a:ext>
            </a:extLst>
          </p:cNvPr>
          <p:cNvCxnSpPr/>
          <p:nvPr/>
        </p:nvCxnSpPr>
        <p:spPr>
          <a:xfrm>
            <a:off x="10715289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D3C6F7E-3AA1-4912-9424-DC7DCDC728BF}"/>
              </a:ext>
            </a:extLst>
          </p:cNvPr>
          <p:cNvSpPr/>
          <p:nvPr/>
        </p:nvSpPr>
        <p:spPr>
          <a:xfrm>
            <a:off x="4206069" y="2727773"/>
            <a:ext cx="721215" cy="288032"/>
          </a:xfrm>
          <a:prstGeom prst="rect">
            <a:avLst/>
          </a:prstGeom>
          <a:ln>
            <a:noFill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proc</a:t>
            </a:r>
            <a:r>
              <a:rPr lang="nl-NL" baseline="-25000" dirty="0"/>
              <a:t>1</a:t>
            </a:r>
            <a:endParaRPr lang="en-GB" baseline="-25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9D9CF7-1BF9-4FE7-BA51-575FC5B9E5E4}"/>
              </a:ext>
            </a:extLst>
          </p:cNvPr>
          <p:cNvSpPr/>
          <p:nvPr/>
        </p:nvSpPr>
        <p:spPr>
          <a:xfrm>
            <a:off x="4214627" y="2388809"/>
            <a:ext cx="721215" cy="288032"/>
          </a:xfrm>
          <a:prstGeom prst="rect">
            <a:avLst/>
          </a:prstGeom>
          <a:ln>
            <a:noFill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proc</a:t>
            </a:r>
            <a:r>
              <a:rPr lang="nl-NL" baseline="-25000" dirty="0"/>
              <a:t>2</a:t>
            </a:r>
            <a:endParaRPr lang="en-GB" baseline="-250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8F42AAF-9F71-47DC-B745-1FE2E37274CA}"/>
              </a:ext>
            </a:extLst>
          </p:cNvPr>
          <p:cNvSpPr/>
          <p:nvPr/>
        </p:nvSpPr>
        <p:spPr>
          <a:xfrm>
            <a:off x="1528899" y="5317728"/>
            <a:ext cx="1392635" cy="1430867"/>
          </a:xfrm>
          <a:prstGeom prst="ellipse">
            <a:avLst/>
          </a:prstGeom>
          <a:solidFill>
            <a:srgbClr val="92D050">
              <a:alpha val="6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9" name="Freeform 80">
            <a:extLst>
              <a:ext uri="{FF2B5EF4-FFF2-40B4-BE49-F238E27FC236}">
                <a16:creationId xmlns:a16="http://schemas.microsoft.com/office/drawing/2014/main" id="{D9F65094-4B74-412D-9997-96B5D513D520}"/>
              </a:ext>
            </a:extLst>
          </p:cNvPr>
          <p:cNvSpPr/>
          <p:nvPr/>
        </p:nvSpPr>
        <p:spPr>
          <a:xfrm>
            <a:off x="1381431" y="4715440"/>
            <a:ext cx="1584176" cy="856347"/>
          </a:xfrm>
          <a:custGeom>
            <a:avLst/>
            <a:gdLst>
              <a:gd name="connsiteX0" fmla="*/ 140675 w 694926"/>
              <a:gd name="connsiteY0" fmla="*/ 346637 h 346637"/>
              <a:gd name="connsiteX1" fmla="*/ 7940 w 694926"/>
              <a:gd name="connsiteY1" fmla="*/ 81166 h 346637"/>
              <a:gd name="connsiteX2" fmla="*/ 347153 w 694926"/>
              <a:gd name="connsiteY2" fmla="*/ 50 h 346637"/>
              <a:gd name="connsiteX3" fmla="*/ 686366 w 694926"/>
              <a:gd name="connsiteY3" fmla="*/ 73792 h 346637"/>
              <a:gd name="connsiteX4" fmla="*/ 583127 w 694926"/>
              <a:gd name="connsiteY4" fmla="*/ 324515 h 346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26" h="346637">
                <a:moveTo>
                  <a:pt x="140675" y="346637"/>
                </a:moveTo>
                <a:cubicBezTo>
                  <a:pt x="57101" y="242783"/>
                  <a:pt x="-26473" y="138930"/>
                  <a:pt x="7940" y="81166"/>
                </a:cubicBezTo>
                <a:cubicBezTo>
                  <a:pt x="42353" y="23401"/>
                  <a:pt x="234082" y="1279"/>
                  <a:pt x="347153" y="50"/>
                </a:cubicBezTo>
                <a:cubicBezTo>
                  <a:pt x="460224" y="-1179"/>
                  <a:pt x="647037" y="19714"/>
                  <a:pt x="686366" y="73792"/>
                </a:cubicBezTo>
                <a:cubicBezTo>
                  <a:pt x="725695" y="127870"/>
                  <a:pt x="618769" y="255689"/>
                  <a:pt x="583127" y="324515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AC8CDA8-CA84-443B-84C1-C2301739BC7E}"/>
              </a:ext>
            </a:extLst>
          </p:cNvPr>
          <p:cNvSpPr/>
          <p:nvPr/>
        </p:nvSpPr>
        <p:spPr>
          <a:xfrm>
            <a:off x="2445524" y="4391520"/>
            <a:ext cx="233979" cy="2420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8014DAB-B501-4473-9F14-0A46BF775FA7}"/>
              </a:ext>
            </a:extLst>
          </p:cNvPr>
          <p:cNvSpPr/>
          <p:nvPr/>
        </p:nvSpPr>
        <p:spPr>
          <a:xfrm>
            <a:off x="1532724" y="5308435"/>
            <a:ext cx="1392635" cy="143086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chemeClr val="tx1"/>
                </a:solidFill>
              </a:rPr>
              <a:t>d,1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742D51-F585-4502-BBF2-B5241000177F}"/>
              </a:ext>
            </a:extLst>
          </p:cNvPr>
          <p:cNvCxnSpPr/>
          <p:nvPr/>
        </p:nvCxnSpPr>
        <p:spPr>
          <a:xfrm>
            <a:off x="4931109" y="4966504"/>
            <a:ext cx="908" cy="61498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55EC3F-BD9B-415D-8CFE-A453A1E411FA}"/>
              </a:ext>
            </a:extLst>
          </p:cNvPr>
          <p:cNvSpPr txBox="1"/>
          <p:nvPr/>
        </p:nvSpPr>
        <p:spPr>
          <a:xfrm>
            <a:off x="10734677" y="5656215"/>
            <a:ext cx="33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35E8F6-1EC6-4F21-BFF7-15B686C0DD72}"/>
              </a:ext>
            </a:extLst>
          </p:cNvPr>
          <p:cNvCxnSpPr/>
          <p:nvPr/>
        </p:nvCxnSpPr>
        <p:spPr>
          <a:xfrm>
            <a:off x="4932018" y="5593500"/>
            <a:ext cx="6135543" cy="542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88149B2-A664-4B71-9C07-9E70F8D518A9}"/>
              </a:ext>
            </a:extLst>
          </p:cNvPr>
          <p:cNvSpPr/>
          <p:nvPr/>
        </p:nvSpPr>
        <p:spPr>
          <a:xfrm>
            <a:off x="4957995" y="5305466"/>
            <a:ext cx="689579" cy="269515"/>
          </a:xfrm>
          <a:prstGeom prst="rect">
            <a:avLst/>
          </a:prstGeom>
          <a:solidFill>
            <a:srgbClr val="B8E08D"/>
          </a:solidFill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d</a:t>
            </a:r>
            <a:endParaRPr lang="en-GB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39450D-34AA-4B4A-B8E2-D302BC7AA384}"/>
              </a:ext>
            </a:extLst>
          </p:cNvPr>
          <p:cNvCxnSpPr/>
          <p:nvPr/>
        </p:nvCxnSpPr>
        <p:spPr>
          <a:xfrm>
            <a:off x="5666961" y="5533920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CD1AF0-AA5A-4D6B-8748-F85D648CFB80}"/>
              </a:ext>
            </a:extLst>
          </p:cNvPr>
          <p:cNvCxnSpPr/>
          <p:nvPr/>
        </p:nvCxnSpPr>
        <p:spPr>
          <a:xfrm>
            <a:off x="6387041" y="5533920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B5012AD-796B-419F-A4B4-8BB9FA550C6C}"/>
              </a:ext>
            </a:extLst>
          </p:cNvPr>
          <p:cNvCxnSpPr/>
          <p:nvPr/>
        </p:nvCxnSpPr>
        <p:spPr>
          <a:xfrm>
            <a:off x="7107121" y="5533920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913F44-17D2-4BDE-8EFD-DC680FD27647}"/>
              </a:ext>
            </a:extLst>
          </p:cNvPr>
          <p:cNvCxnSpPr/>
          <p:nvPr/>
        </p:nvCxnSpPr>
        <p:spPr>
          <a:xfrm>
            <a:off x="7825118" y="5533920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DD9F63-22BF-49AF-A495-0FB910867690}"/>
              </a:ext>
            </a:extLst>
          </p:cNvPr>
          <p:cNvCxnSpPr/>
          <p:nvPr/>
        </p:nvCxnSpPr>
        <p:spPr>
          <a:xfrm>
            <a:off x="8545198" y="5533920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325F7F-D45C-4603-A75C-DCB82FB3A764}"/>
              </a:ext>
            </a:extLst>
          </p:cNvPr>
          <p:cNvCxnSpPr/>
          <p:nvPr/>
        </p:nvCxnSpPr>
        <p:spPr>
          <a:xfrm>
            <a:off x="9265278" y="5533920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5FECDD2-04DB-4E6A-B8D0-F59702E9E802}"/>
              </a:ext>
            </a:extLst>
          </p:cNvPr>
          <p:cNvCxnSpPr/>
          <p:nvPr/>
        </p:nvCxnSpPr>
        <p:spPr>
          <a:xfrm>
            <a:off x="9987441" y="5521491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88252B6-47F2-495A-982B-89E9F5D970F6}"/>
              </a:ext>
            </a:extLst>
          </p:cNvPr>
          <p:cNvCxnSpPr/>
          <p:nvPr/>
        </p:nvCxnSpPr>
        <p:spPr>
          <a:xfrm>
            <a:off x="10715289" y="5533920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9C5C2A68-93DD-44D4-A0AA-799A58C94711}"/>
              </a:ext>
            </a:extLst>
          </p:cNvPr>
          <p:cNvSpPr/>
          <p:nvPr/>
        </p:nvSpPr>
        <p:spPr>
          <a:xfrm>
            <a:off x="1766742" y="4391520"/>
            <a:ext cx="233979" cy="242093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1B28E1-6E74-4A36-A434-FAD7BD50AF38}"/>
              </a:ext>
            </a:extLst>
          </p:cNvPr>
          <p:cNvSpPr/>
          <p:nvPr/>
        </p:nvSpPr>
        <p:spPr>
          <a:xfrm>
            <a:off x="4954699" y="5006161"/>
            <a:ext cx="689579" cy="269515"/>
          </a:xfrm>
          <a:prstGeom prst="rect">
            <a:avLst/>
          </a:prstGeom>
          <a:solidFill>
            <a:srgbClr val="B8E08D"/>
          </a:solidFill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d</a:t>
            </a:r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CD0B1A5-C271-4F0A-B6CF-6496049B27B0}"/>
              </a:ext>
            </a:extLst>
          </p:cNvPr>
          <p:cNvSpPr/>
          <p:nvPr/>
        </p:nvSpPr>
        <p:spPr>
          <a:xfrm>
            <a:off x="4206069" y="5305466"/>
            <a:ext cx="721215" cy="288032"/>
          </a:xfrm>
          <a:prstGeom prst="rect">
            <a:avLst/>
          </a:prstGeom>
          <a:ln>
            <a:noFill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proc</a:t>
            </a:r>
            <a:r>
              <a:rPr lang="nl-NL" baseline="-25000" dirty="0"/>
              <a:t>1</a:t>
            </a:r>
            <a:endParaRPr lang="en-GB" baseline="-25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522820-82B8-4106-AAED-F0E886B2567F}"/>
              </a:ext>
            </a:extLst>
          </p:cNvPr>
          <p:cNvSpPr/>
          <p:nvPr/>
        </p:nvSpPr>
        <p:spPr>
          <a:xfrm>
            <a:off x="4214627" y="4966502"/>
            <a:ext cx="721215" cy="288032"/>
          </a:xfrm>
          <a:prstGeom prst="rect">
            <a:avLst/>
          </a:prstGeom>
          <a:ln>
            <a:noFill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proc</a:t>
            </a:r>
            <a:r>
              <a:rPr lang="nl-NL" baseline="-25000" dirty="0"/>
              <a:t>2</a:t>
            </a:r>
            <a:endParaRPr lang="en-GB" baseline="-25000" dirty="0"/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123509D6-8265-4F3A-AD21-03CF6BBFF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617" y="1131629"/>
            <a:ext cx="10515600" cy="4902078"/>
          </a:xfrm>
        </p:spPr>
        <p:txBody>
          <a:bodyPr/>
          <a:lstStyle/>
          <a:p>
            <a:r>
              <a:rPr lang="en-IN" dirty="0"/>
              <a:t>Actor, channel, tokens, rates</a:t>
            </a:r>
            <a:endParaRPr lang="nl-NL" dirty="0"/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DCCD3097-6D3D-41B4-8FDA-46D465C41313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52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8" grpId="0" animBg="1"/>
      <p:bldP spid="8" grpId="1" animBg="1"/>
      <p:bldP spid="11" grpId="0" animBg="1"/>
      <p:bldP spid="12" grpId="0" animBg="1"/>
      <p:bldP spid="16" grpId="0" animBg="1"/>
      <p:bldP spid="28" grpId="0" animBg="1"/>
      <p:bldP spid="28" grpId="1" animBg="1"/>
      <p:bldP spid="30" grpId="0" animBg="1"/>
      <p:bldP spid="30" grpId="1" animBg="1"/>
      <p:bldP spid="35" grpId="0" animBg="1"/>
      <p:bldP spid="45" grpId="0" animBg="1"/>
      <p:bldP spid="45" grpId="1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CDE7FA6-4ECB-4A0C-9EA2-DAD627CADBC3}"/>
              </a:ext>
            </a:extLst>
          </p:cNvPr>
          <p:cNvSpPr/>
          <p:nvPr/>
        </p:nvSpPr>
        <p:spPr>
          <a:xfrm>
            <a:off x="1528899" y="2740035"/>
            <a:ext cx="1392635" cy="1430867"/>
          </a:xfrm>
          <a:prstGeom prst="ellipse">
            <a:avLst/>
          </a:prstGeom>
          <a:solidFill>
            <a:srgbClr val="92D050">
              <a:alpha val="6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A604EE-818A-43C6-BF70-2EF91ED51B76}"/>
              </a:ext>
            </a:extLst>
          </p:cNvPr>
          <p:cNvCxnSpPr>
            <a:endCxn id="9" idx="2"/>
          </p:cNvCxnSpPr>
          <p:nvPr/>
        </p:nvCxnSpPr>
        <p:spPr>
          <a:xfrm>
            <a:off x="457569" y="3446175"/>
            <a:ext cx="1075154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21">
            <a:extLst>
              <a:ext uri="{FF2B5EF4-FFF2-40B4-BE49-F238E27FC236}">
                <a16:creationId xmlns:a16="http://schemas.microsoft.com/office/drawing/2014/main" id="{46B4F98C-7058-43DD-8424-384AB73D1C81}"/>
              </a:ext>
            </a:extLst>
          </p:cNvPr>
          <p:cNvSpPr/>
          <p:nvPr/>
        </p:nvSpPr>
        <p:spPr>
          <a:xfrm>
            <a:off x="1381431" y="2137747"/>
            <a:ext cx="1584176" cy="856347"/>
          </a:xfrm>
          <a:custGeom>
            <a:avLst/>
            <a:gdLst>
              <a:gd name="connsiteX0" fmla="*/ 140675 w 694926"/>
              <a:gd name="connsiteY0" fmla="*/ 346637 h 346637"/>
              <a:gd name="connsiteX1" fmla="*/ 7940 w 694926"/>
              <a:gd name="connsiteY1" fmla="*/ 81166 h 346637"/>
              <a:gd name="connsiteX2" fmla="*/ 347153 w 694926"/>
              <a:gd name="connsiteY2" fmla="*/ 50 h 346637"/>
              <a:gd name="connsiteX3" fmla="*/ 686366 w 694926"/>
              <a:gd name="connsiteY3" fmla="*/ 73792 h 346637"/>
              <a:gd name="connsiteX4" fmla="*/ 583127 w 694926"/>
              <a:gd name="connsiteY4" fmla="*/ 324515 h 346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26" h="346637">
                <a:moveTo>
                  <a:pt x="140675" y="346637"/>
                </a:moveTo>
                <a:cubicBezTo>
                  <a:pt x="57101" y="242783"/>
                  <a:pt x="-26473" y="138930"/>
                  <a:pt x="7940" y="81166"/>
                </a:cubicBezTo>
                <a:cubicBezTo>
                  <a:pt x="42353" y="23401"/>
                  <a:pt x="234082" y="1279"/>
                  <a:pt x="347153" y="50"/>
                </a:cubicBezTo>
                <a:cubicBezTo>
                  <a:pt x="460224" y="-1179"/>
                  <a:pt x="647037" y="19714"/>
                  <a:pt x="686366" y="73792"/>
                </a:cubicBezTo>
                <a:cubicBezTo>
                  <a:pt x="725695" y="127870"/>
                  <a:pt x="618769" y="255689"/>
                  <a:pt x="583127" y="324515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D5BCF-720E-45D4-994F-7400C1DEA915}"/>
              </a:ext>
            </a:extLst>
          </p:cNvPr>
          <p:cNvSpPr txBox="1"/>
          <p:nvPr/>
        </p:nvSpPr>
        <p:spPr>
          <a:xfrm>
            <a:off x="2513516" y="1493279"/>
            <a:ext cx="160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state</a:t>
            </a:r>
            <a:endParaRPr lang="en-GB" sz="1600" baseline="-25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E53CB5-B207-4E32-8BDB-8F0D43D7C9DC}"/>
              </a:ext>
            </a:extLst>
          </p:cNvPr>
          <p:cNvSpPr/>
          <p:nvPr/>
        </p:nvSpPr>
        <p:spPr>
          <a:xfrm>
            <a:off x="2090833" y="1715554"/>
            <a:ext cx="233979" cy="2420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8A4456-98DA-4323-969C-EA11F417B8DC}"/>
              </a:ext>
            </a:extLst>
          </p:cNvPr>
          <p:cNvSpPr/>
          <p:nvPr/>
        </p:nvSpPr>
        <p:spPr>
          <a:xfrm>
            <a:off x="1532724" y="2730742"/>
            <a:ext cx="1392635" cy="143086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chemeClr val="tx1"/>
                </a:solidFill>
              </a:rPr>
              <a:t>d,1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0AB580-4A39-44A3-9386-2FD3E32102C8}"/>
              </a:ext>
            </a:extLst>
          </p:cNvPr>
          <p:cNvCxnSpPr>
            <a:stCxn id="9" idx="6"/>
          </p:cNvCxnSpPr>
          <p:nvPr/>
        </p:nvCxnSpPr>
        <p:spPr>
          <a:xfrm flipV="1">
            <a:off x="2925358" y="3446175"/>
            <a:ext cx="147600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281B9DC-F420-45FA-8434-D31D210CD535}"/>
              </a:ext>
            </a:extLst>
          </p:cNvPr>
          <p:cNvSpPr/>
          <p:nvPr/>
        </p:nvSpPr>
        <p:spPr>
          <a:xfrm>
            <a:off x="492591" y="3021095"/>
            <a:ext cx="233979" cy="2420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C94317-E981-4005-AF58-C2603B9C5B2C}"/>
              </a:ext>
            </a:extLst>
          </p:cNvPr>
          <p:cNvSpPr/>
          <p:nvPr/>
        </p:nvSpPr>
        <p:spPr>
          <a:xfrm>
            <a:off x="3313847" y="3099088"/>
            <a:ext cx="233979" cy="2420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B9BFE6-7B96-40F2-842C-EDF7A95A3C96}"/>
              </a:ext>
            </a:extLst>
          </p:cNvPr>
          <p:cNvCxnSpPr/>
          <p:nvPr/>
        </p:nvCxnSpPr>
        <p:spPr>
          <a:xfrm>
            <a:off x="4931109" y="2388811"/>
            <a:ext cx="908" cy="61498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4319EF-5538-468D-BE38-AF2E70E45541}"/>
              </a:ext>
            </a:extLst>
          </p:cNvPr>
          <p:cNvSpPr txBox="1"/>
          <p:nvPr/>
        </p:nvSpPr>
        <p:spPr>
          <a:xfrm>
            <a:off x="10734677" y="3078522"/>
            <a:ext cx="33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8D4108-95EA-4C6D-B3F5-D42F2547F89E}"/>
              </a:ext>
            </a:extLst>
          </p:cNvPr>
          <p:cNvCxnSpPr/>
          <p:nvPr/>
        </p:nvCxnSpPr>
        <p:spPr>
          <a:xfrm>
            <a:off x="4932018" y="3015807"/>
            <a:ext cx="6135543" cy="542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534E92F-007D-4646-9433-8F43D54CD3F9}"/>
              </a:ext>
            </a:extLst>
          </p:cNvPr>
          <p:cNvSpPr/>
          <p:nvPr/>
        </p:nvSpPr>
        <p:spPr>
          <a:xfrm>
            <a:off x="4957995" y="2727773"/>
            <a:ext cx="689579" cy="269515"/>
          </a:xfrm>
          <a:prstGeom prst="rect">
            <a:avLst/>
          </a:prstGeom>
          <a:solidFill>
            <a:srgbClr val="B8E08D"/>
          </a:solidFill>
          <a:ln>
            <a:solidFill>
              <a:srgbClr val="00B05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d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E72E6A-A435-4191-9942-1DA9C1A52F97}"/>
              </a:ext>
            </a:extLst>
          </p:cNvPr>
          <p:cNvCxnSpPr/>
          <p:nvPr/>
        </p:nvCxnSpPr>
        <p:spPr>
          <a:xfrm>
            <a:off x="5666961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0E22D3-614C-4ADA-8EF5-57934BAF2BC5}"/>
              </a:ext>
            </a:extLst>
          </p:cNvPr>
          <p:cNvCxnSpPr/>
          <p:nvPr/>
        </p:nvCxnSpPr>
        <p:spPr>
          <a:xfrm>
            <a:off x="6387041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B54877-8397-4B69-905C-FB510C1122EC}"/>
              </a:ext>
            </a:extLst>
          </p:cNvPr>
          <p:cNvCxnSpPr/>
          <p:nvPr/>
        </p:nvCxnSpPr>
        <p:spPr>
          <a:xfrm>
            <a:off x="7107121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5F2EBC-CDFA-4457-857C-DAB0CCB11090}"/>
              </a:ext>
            </a:extLst>
          </p:cNvPr>
          <p:cNvCxnSpPr/>
          <p:nvPr/>
        </p:nvCxnSpPr>
        <p:spPr>
          <a:xfrm>
            <a:off x="7825118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AD0230-3DFA-49FD-AF44-CA7572EE66C4}"/>
              </a:ext>
            </a:extLst>
          </p:cNvPr>
          <p:cNvCxnSpPr/>
          <p:nvPr/>
        </p:nvCxnSpPr>
        <p:spPr>
          <a:xfrm>
            <a:off x="8545198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9DC18D-7DC9-40AE-AD7F-EF0F7FDCDA93}"/>
              </a:ext>
            </a:extLst>
          </p:cNvPr>
          <p:cNvCxnSpPr/>
          <p:nvPr/>
        </p:nvCxnSpPr>
        <p:spPr>
          <a:xfrm>
            <a:off x="9265278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B6E252-229D-4235-8BE3-4BE260F2FA37}"/>
              </a:ext>
            </a:extLst>
          </p:cNvPr>
          <p:cNvCxnSpPr/>
          <p:nvPr/>
        </p:nvCxnSpPr>
        <p:spPr>
          <a:xfrm>
            <a:off x="9987441" y="2943798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37E1E5-12CD-4C14-8C54-52872739B9F4}"/>
              </a:ext>
            </a:extLst>
          </p:cNvPr>
          <p:cNvCxnSpPr/>
          <p:nvPr/>
        </p:nvCxnSpPr>
        <p:spPr>
          <a:xfrm>
            <a:off x="10715289" y="2956227"/>
            <a:ext cx="0" cy="144016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D3C6F7E-3AA1-4912-9424-DC7DCDC728BF}"/>
              </a:ext>
            </a:extLst>
          </p:cNvPr>
          <p:cNvSpPr/>
          <p:nvPr/>
        </p:nvSpPr>
        <p:spPr>
          <a:xfrm>
            <a:off x="4206069" y="2727773"/>
            <a:ext cx="721215" cy="288032"/>
          </a:xfrm>
          <a:prstGeom prst="rect">
            <a:avLst/>
          </a:prstGeom>
          <a:ln>
            <a:noFill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proc</a:t>
            </a:r>
            <a:r>
              <a:rPr lang="nl-NL" baseline="-25000" dirty="0"/>
              <a:t>1</a:t>
            </a:r>
            <a:endParaRPr lang="en-GB" baseline="-25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9D9CF7-1BF9-4FE7-BA51-575FC5B9E5E4}"/>
              </a:ext>
            </a:extLst>
          </p:cNvPr>
          <p:cNvSpPr/>
          <p:nvPr/>
        </p:nvSpPr>
        <p:spPr>
          <a:xfrm>
            <a:off x="4214627" y="2388809"/>
            <a:ext cx="721215" cy="288032"/>
          </a:xfrm>
          <a:prstGeom prst="rect">
            <a:avLst/>
          </a:prstGeom>
          <a:ln>
            <a:noFill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nl-NL" dirty="0"/>
              <a:t>proc</a:t>
            </a:r>
            <a:r>
              <a:rPr lang="nl-NL" baseline="-25000" dirty="0"/>
              <a:t>2</a:t>
            </a:r>
            <a:endParaRPr lang="en-GB" baseline="-25000" dirty="0"/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123509D6-8265-4F3A-AD21-03CF6BBFF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617" y="1131629"/>
            <a:ext cx="10515600" cy="4902078"/>
          </a:xfrm>
        </p:spPr>
        <p:txBody>
          <a:bodyPr/>
          <a:lstStyle/>
          <a:p>
            <a:r>
              <a:rPr lang="en-IN" dirty="0"/>
              <a:t>Actor, channel, tokens, rates</a:t>
            </a:r>
            <a:endParaRPr lang="nl-NL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556A63-FA60-41B6-BD40-40CD114086B1}"/>
              </a:ext>
            </a:extLst>
          </p:cNvPr>
          <p:cNvSpPr txBox="1"/>
          <p:nvPr/>
        </p:nvSpPr>
        <p:spPr>
          <a:xfrm>
            <a:off x="2892105" y="2836419"/>
            <a:ext cx="160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2</a:t>
            </a:r>
            <a:endParaRPr lang="en-GB" sz="1600" baseline="-250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1EA0EB8-3D5F-480B-BD3E-63201299FA60}"/>
              </a:ext>
            </a:extLst>
          </p:cNvPr>
          <p:cNvSpPr/>
          <p:nvPr/>
        </p:nvSpPr>
        <p:spPr>
          <a:xfrm>
            <a:off x="3653264" y="3099087"/>
            <a:ext cx="233979" cy="2420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4D4B7C-700D-4909-B6D5-32AF1D899748}"/>
              </a:ext>
            </a:extLst>
          </p:cNvPr>
          <p:cNvSpPr txBox="1"/>
          <p:nvPr/>
        </p:nvSpPr>
        <p:spPr>
          <a:xfrm>
            <a:off x="842754" y="2752755"/>
            <a:ext cx="160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1</a:t>
            </a:r>
            <a:endParaRPr lang="en-GB" sz="1600" baseline="-25000" dirty="0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E867BAD8-EB51-40CC-A590-256E9E37C2A6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8226299-708F-4ED0-8B55-D76BFAAC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Autofit/>
          </a:bodyPr>
          <a:lstStyle/>
          <a:p>
            <a:r>
              <a:rPr lang="en-IN" sz="3600" dirty="0"/>
              <a:t>Model-of-Computation: </a:t>
            </a:r>
            <a:br>
              <a:rPr lang="en-IN" sz="3600" dirty="0"/>
            </a:br>
            <a:r>
              <a:rPr lang="en-IN" sz="3600" dirty="0"/>
              <a:t>synchronous dataflow (SDF)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5439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8" grpId="0" animBg="1"/>
      <p:bldP spid="8" grpId="1" animBg="1"/>
      <p:bldP spid="11" grpId="0" animBg="1"/>
      <p:bldP spid="12" grpId="0" animBg="1"/>
      <p:bldP spid="16" grpId="0" animBg="1"/>
      <p:bldP spid="49" grpId="0"/>
      <p:bldP spid="49" grpId="1"/>
      <p:bldP spid="52" grpId="0" animBg="1"/>
      <p:bldP spid="55" grpId="0"/>
      <p:bldP spid="5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3D6E-C647-47A5-BEC0-C14B7BC4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Why platform-aware?</a:t>
            </a:r>
            <a:endParaRPr lang="nl-NL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73068D-854F-4063-9367-325072041642}"/>
              </a:ext>
            </a:extLst>
          </p:cNvPr>
          <p:cNvSpPr/>
          <p:nvPr/>
        </p:nvSpPr>
        <p:spPr>
          <a:xfrm>
            <a:off x="4039696" y="1673480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C5A87-E60F-4689-A93E-6FBC5C846AC9}"/>
              </a:ext>
            </a:extLst>
          </p:cNvPr>
          <p:cNvSpPr txBox="1"/>
          <p:nvPr/>
        </p:nvSpPr>
        <p:spPr>
          <a:xfrm>
            <a:off x="4007737" y="1792203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RoID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BC5778-D503-4878-B218-59B0ED6BC6C5}"/>
              </a:ext>
            </a:extLst>
          </p:cNvPr>
          <p:cNvCxnSpPr>
            <a:stCxn id="16" idx="6"/>
            <a:endCxn id="22" idx="2"/>
          </p:cNvCxnSpPr>
          <p:nvPr/>
        </p:nvCxnSpPr>
        <p:spPr>
          <a:xfrm>
            <a:off x="5915016" y="1961480"/>
            <a:ext cx="226191" cy="0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5DFF82-498B-4722-9BED-874172D98528}"/>
              </a:ext>
            </a:extLst>
          </p:cNvPr>
          <p:cNvSpPr txBox="1"/>
          <p:nvPr/>
        </p:nvSpPr>
        <p:spPr>
          <a:xfrm>
            <a:off x="5631283" y="22685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9" name="Curved Connector 50">
            <a:extLst>
              <a:ext uri="{FF2B5EF4-FFF2-40B4-BE49-F238E27FC236}">
                <a16:creationId xmlns:a16="http://schemas.microsoft.com/office/drawing/2014/main" id="{4D6C4267-6790-4D5E-A68B-75393D7EB7F8}"/>
              </a:ext>
            </a:extLst>
          </p:cNvPr>
          <p:cNvCxnSpPr>
            <a:stCxn id="24" idx="4"/>
            <a:endCxn id="5" idx="3"/>
          </p:cNvCxnSpPr>
          <p:nvPr/>
        </p:nvCxnSpPr>
        <p:spPr>
          <a:xfrm rot="5400000" flipH="1">
            <a:off x="5610750" y="678427"/>
            <a:ext cx="84353" cy="3057755"/>
          </a:xfrm>
          <a:prstGeom prst="curvedConnector3">
            <a:avLst>
              <a:gd name="adj1" fmla="val -483690"/>
            </a:avLst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19345D1-CC5A-49D4-8CF5-644E787510BC}"/>
              </a:ext>
            </a:extLst>
          </p:cNvPr>
          <p:cNvSpPr/>
          <p:nvPr/>
        </p:nvSpPr>
        <p:spPr>
          <a:xfrm>
            <a:off x="5721358" y="2571038"/>
            <a:ext cx="121537" cy="133589"/>
          </a:xfrm>
          <a:prstGeom prst="flowChartConnector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A892C0-5739-406A-9190-2D5AB1182318}"/>
              </a:ext>
            </a:extLst>
          </p:cNvPr>
          <p:cNvCxnSpPr>
            <a:stCxn id="22" idx="6"/>
            <a:endCxn id="24" idx="2"/>
          </p:cNvCxnSpPr>
          <p:nvPr/>
        </p:nvCxnSpPr>
        <p:spPr>
          <a:xfrm>
            <a:off x="6717207" y="1961480"/>
            <a:ext cx="176597" cy="0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4D1EA2-6857-4263-8C2E-9D7C16AECF2A}"/>
              </a:ext>
            </a:extLst>
          </p:cNvPr>
          <p:cNvCxnSpPr>
            <a:stCxn id="20" idx="6"/>
            <a:endCxn id="16" idx="3"/>
          </p:cNvCxnSpPr>
          <p:nvPr/>
        </p:nvCxnSpPr>
        <p:spPr>
          <a:xfrm flipV="1">
            <a:off x="5256540" y="2165127"/>
            <a:ext cx="166829" cy="88279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A42A95-8B8D-4C01-8F00-32854E851743}"/>
              </a:ext>
            </a:extLst>
          </p:cNvPr>
          <p:cNvCxnSpPr>
            <a:stCxn id="5" idx="5"/>
            <a:endCxn id="20" idx="2"/>
          </p:cNvCxnSpPr>
          <p:nvPr/>
        </p:nvCxnSpPr>
        <p:spPr>
          <a:xfrm>
            <a:off x="4531343" y="2165127"/>
            <a:ext cx="149197" cy="88279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CD3164-B8B1-449E-91CD-5BF2062EDAE5}"/>
              </a:ext>
            </a:extLst>
          </p:cNvPr>
          <p:cNvCxnSpPr>
            <a:stCxn id="5" idx="7"/>
            <a:endCxn id="18" idx="2"/>
          </p:cNvCxnSpPr>
          <p:nvPr/>
        </p:nvCxnSpPr>
        <p:spPr>
          <a:xfrm flipV="1">
            <a:off x="4531343" y="1633739"/>
            <a:ext cx="149197" cy="124094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512456-708A-44DE-B522-B31CAFD02B0B}"/>
              </a:ext>
            </a:extLst>
          </p:cNvPr>
          <p:cNvCxnSpPr>
            <a:stCxn id="18" idx="6"/>
            <a:endCxn id="16" idx="1"/>
          </p:cNvCxnSpPr>
          <p:nvPr/>
        </p:nvCxnSpPr>
        <p:spPr>
          <a:xfrm>
            <a:off x="5256540" y="1633739"/>
            <a:ext cx="166829" cy="124094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A5A36C4-4767-4BF8-A3B1-29E4DAD4B51A}"/>
              </a:ext>
            </a:extLst>
          </p:cNvPr>
          <p:cNvSpPr/>
          <p:nvPr/>
        </p:nvSpPr>
        <p:spPr>
          <a:xfrm>
            <a:off x="5339016" y="1673480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BD3E4-8D26-46E4-AC5F-3E06191CDA35}"/>
              </a:ext>
            </a:extLst>
          </p:cNvPr>
          <p:cNvSpPr txBox="1"/>
          <p:nvPr/>
        </p:nvSpPr>
        <p:spPr>
          <a:xfrm>
            <a:off x="5289424" y="1792203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RoIM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3F9233-0939-4975-883A-4BB05E5DA8ED}"/>
              </a:ext>
            </a:extLst>
          </p:cNvPr>
          <p:cNvSpPr/>
          <p:nvPr/>
        </p:nvSpPr>
        <p:spPr>
          <a:xfrm>
            <a:off x="4680540" y="1345739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021B85-F96E-48EB-BD5E-CF3897B062C6}"/>
              </a:ext>
            </a:extLst>
          </p:cNvPr>
          <p:cNvSpPr txBox="1"/>
          <p:nvPr/>
        </p:nvSpPr>
        <p:spPr>
          <a:xfrm>
            <a:off x="4665412" y="1464462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RoIP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C3CF608-6E9A-4AC8-B071-0787C106D5C4}"/>
              </a:ext>
            </a:extLst>
          </p:cNvPr>
          <p:cNvSpPr/>
          <p:nvPr/>
        </p:nvSpPr>
        <p:spPr>
          <a:xfrm>
            <a:off x="4680540" y="1965406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70DB7B-233B-438B-BE49-08F4E6C8AA2F}"/>
              </a:ext>
            </a:extLst>
          </p:cNvPr>
          <p:cNvSpPr txBox="1"/>
          <p:nvPr/>
        </p:nvSpPr>
        <p:spPr>
          <a:xfrm>
            <a:off x="4665412" y="2084129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RoIP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1F0FA11-6CF8-4B41-B78E-625669A755E1}"/>
              </a:ext>
            </a:extLst>
          </p:cNvPr>
          <p:cNvSpPr/>
          <p:nvPr/>
        </p:nvSpPr>
        <p:spPr>
          <a:xfrm>
            <a:off x="6141207" y="1673480"/>
            <a:ext cx="576000" cy="576000"/>
          </a:xfrm>
          <a:prstGeom prst="ellipse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9551F4-1D56-491F-B5EA-F86F22803C05}"/>
              </a:ext>
            </a:extLst>
          </p:cNvPr>
          <p:cNvSpPr txBox="1"/>
          <p:nvPr/>
        </p:nvSpPr>
        <p:spPr>
          <a:xfrm>
            <a:off x="6268746" y="1792203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B12C201-3790-4CD7-856D-9C7DC8C88362}"/>
              </a:ext>
            </a:extLst>
          </p:cNvPr>
          <p:cNvSpPr/>
          <p:nvPr/>
        </p:nvSpPr>
        <p:spPr>
          <a:xfrm>
            <a:off x="6893804" y="1673480"/>
            <a:ext cx="576000" cy="576000"/>
          </a:xfrm>
          <a:prstGeom prst="ellipse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61A2B7-C8AC-416F-A0C9-011779599BA7}"/>
              </a:ext>
            </a:extLst>
          </p:cNvPr>
          <p:cNvSpPr txBox="1"/>
          <p:nvPr/>
        </p:nvSpPr>
        <p:spPr>
          <a:xfrm>
            <a:off x="7015733" y="179220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8FAB3D-1747-4331-9C15-40D8F40BBD39}"/>
              </a:ext>
            </a:extLst>
          </p:cNvPr>
          <p:cNvCxnSpPr/>
          <p:nvPr/>
        </p:nvCxnSpPr>
        <p:spPr>
          <a:xfrm flipV="1">
            <a:off x="3374114" y="5167406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A12484-A9F5-4ACB-A7E8-F9418009D384}"/>
              </a:ext>
            </a:extLst>
          </p:cNvPr>
          <p:cNvCxnSpPr/>
          <p:nvPr/>
        </p:nvCxnSpPr>
        <p:spPr>
          <a:xfrm flipV="1">
            <a:off x="4307080" y="5167406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F6CE40-53CA-43AE-A4F8-AEEF2F8B7020}"/>
              </a:ext>
            </a:extLst>
          </p:cNvPr>
          <p:cNvCxnSpPr/>
          <p:nvPr/>
        </p:nvCxnSpPr>
        <p:spPr>
          <a:xfrm flipV="1">
            <a:off x="5238483" y="5167406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4CFDBC-A06B-453A-B7CB-A53F98885E97}"/>
              </a:ext>
            </a:extLst>
          </p:cNvPr>
          <p:cNvCxnSpPr/>
          <p:nvPr/>
        </p:nvCxnSpPr>
        <p:spPr>
          <a:xfrm flipV="1">
            <a:off x="6169885" y="5167406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E6F92F-398E-4B1A-9BA1-D37D91E473C9}"/>
              </a:ext>
            </a:extLst>
          </p:cNvPr>
          <p:cNvCxnSpPr/>
          <p:nvPr/>
        </p:nvCxnSpPr>
        <p:spPr>
          <a:xfrm>
            <a:off x="3369701" y="5703517"/>
            <a:ext cx="4140000" cy="3600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0999B41-786A-46A9-8830-737B0E965D40}"/>
              </a:ext>
            </a:extLst>
          </p:cNvPr>
          <p:cNvSpPr txBox="1"/>
          <p:nvPr/>
        </p:nvSpPr>
        <p:spPr>
          <a:xfrm>
            <a:off x="3370909" y="5078956"/>
            <a:ext cx="688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1600" dirty="0">
                <a:solidFill>
                  <a:prstClr val="black"/>
                </a:solidFill>
                <a:latin typeface="Calibri" panose="020F0502020204030204"/>
              </a:rPr>
              <a:t>30 fps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F359E-57A0-43B7-BDA1-E897FC7C1C13}"/>
              </a:ext>
            </a:extLst>
          </p:cNvPr>
          <p:cNvSpPr/>
          <p:nvPr/>
        </p:nvSpPr>
        <p:spPr>
          <a:xfrm>
            <a:off x="3454373" y="3270622"/>
            <a:ext cx="1185702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1F7314-9A18-4E1F-A35C-1D7AFC3267C8}"/>
              </a:ext>
            </a:extLst>
          </p:cNvPr>
          <p:cNvSpPr/>
          <p:nvPr/>
        </p:nvSpPr>
        <p:spPr>
          <a:xfrm>
            <a:off x="3467142" y="2908671"/>
            <a:ext cx="1180514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AA5EBE-C712-490B-9D51-705D6DD3C217}"/>
              </a:ext>
            </a:extLst>
          </p:cNvPr>
          <p:cNvSpPr/>
          <p:nvPr/>
        </p:nvSpPr>
        <p:spPr>
          <a:xfrm>
            <a:off x="3379171" y="3270622"/>
            <a:ext cx="6245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86E001-054B-4792-A23A-4B29B7EAFA43}"/>
              </a:ext>
            </a:extLst>
          </p:cNvPr>
          <p:cNvSpPr/>
          <p:nvPr/>
        </p:nvSpPr>
        <p:spPr>
          <a:xfrm>
            <a:off x="4640075" y="3270622"/>
            <a:ext cx="684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1200" b="1" kern="0" dirty="0" err="1">
                <a:solidFill>
                  <a:schemeClr val="tx1">
                    <a:lumMod val="50000"/>
                  </a:schemeClr>
                </a:solidFill>
              </a:rPr>
              <a:t>RoIM</a:t>
            </a:r>
            <a:endParaRPr lang="en-US" sz="12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3A63D4C-76D5-4785-A5F5-59104737AA32}"/>
              </a:ext>
            </a:extLst>
          </p:cNvPr>
          <p:cNvSpPr/>
          <p:nvPr/>
        </p:nvSpPr>
        <p:spPr>
          <a:xfrm>
            <a:off x="6040998" y="3277803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63FF1D-95B9-41CF-A68B-1222B3DB08F7}"/>
              </a:ext>
            </a:extLst>
          </p:cNvPr>
          <p:cNvSpPr/>
          <p:nvPr/>
        </p:nvSpPr>
        <p:spPr>
          <a:xfrm>
            <a:off x="5321595" y="3270622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C53DC1-EB49-4948-B113-1477A7BA3178}"/>
              </a:ext>
            </a:extLst>
          </p:cNvPr>
          <p:cNvSpPr txBox="1"/>
          <p:nvPr/>
        </p:nvSpPr>
        <p:spPr>
          <a:xfrm>
            <a:off x="2960693" y="291302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6895BB-BF06-4E39-B9CE-C378973BE94E}"/>
              </a:ext>
            </a:extLst>
          </p:cNvPr>
          <p:cNvSpPr txBox="1"/>
          <p:nvPr/>
        </p:nvSpPr>
        <p:spPr>
          <a:xfrm>
            <a:off x="2977304" y="3307697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A005824-463C-4943-9D00-023D0BF0252D}"/>
              </a:ext>
            </a:extLst>
          </p:cNvPr>
          <p:cNvCxnSpPr/>
          <p:nvPr/>
        </p:nvCxnSpPr>
        <p:spPr>
          <a:xfrm flipV="1">
            <a:off x="3370256" y="2736299"/>
            <a:ext cx="4712" cy="90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C38C3C1-269D-456C-85F1-E3B160D035CE}"/>
              </a:ext>
            </a:extLst>
          </p:cNvPr>
          <p:cNvCxnSpPr/>
          <p:nvPr/>
        </p:nvCxnSpPr>
        <p:spPr>
          <a:xfrm flipV="1">
            <a:off x="6165037" y="3097803"/>
            <a:ext cx="484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BBB9C25-9E94-424D-B204-3ADFE83CE670}"/>
              </a:ext>
            </a:extLst>
          </p:cNvPr>
          <p:cNvCxnSpPr/>
          <p:nvPr/>
        </p:nvCxnSpPr>
        <p:spPr>
          <a:xfrm>
            <a:off x="3365983" y="3636040"/>
            <a:ext cx="4140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E7DAD45-2233-42CB-8C51-6AD864C1C0FF}"/>
              </a:ext>
            </a:extLst>
          </p:cNvPr>
          <p:cNvSpPr txBox="1"/>
          <p:nvPr/>
        </p:nvSpPr>
        <p:spPr>
          <a:xfrm>
            <a:off x="6152615" y="2926991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4" name="Camera7">
            <a:extLst>
              <a:ext uri="{FF2B5EF4-FFF2-40B4-BE49-F238E27FC236}">
                <a16:creationId xmlns:a16="http://schemas.microsoft.com/office/drawing/2014/main" id="{DD37AFB0-8F25-4D3B-AA48-E6BCF808744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3025103" y="5310863"/>
            <a:ext cx="286237" cy="229163"/>
            <a:chOff x="2478" y="994"/>
            <a:chExt cx="2648" cy="212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45" name="Camera7">
              <a:extLst>
                <a:ext uri="{FF2B5EF4-FFF2-40B4-BE49-F238E27FC236}">
                  <a16:creationId xmlns:a16="http://schemas.microsoft.com/office/drawing/2014/main" id="{2365A1CC-9A9D-4E90-A881-5EFDB67AD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Camera7">
              <a:extLst>
                <a:ext uri="{FF2B5EF4-FFF2-40B4-BE49-F238E27FC236}">
                  <a16:creationId xmlns:a16="http://schemas.microsoft.com/office/drawing/2014/main" id="{5DCE3BBA-C9C5-4915-BA03-835AE7639E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9E24A7-371F-444E-8FA0-DC864FF42494}"/>
              </a:ext>
            </a:extLst>
          </p:cNvPr>
          <p:cNvCxnSpPr/>
          <p:nvPr/>
        </p:nvCxnSpPr>
        <p:spPr>
          <a:xfrm flipV="1">
            <a:off x="7096439" y="5167117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E8DED68-D781-457A-8CF5-30E069B8A598}"/>
              </a:ext>
            </a:extLst>
          </p:cNvPr>
          <p:cNvSpPr/>
          <p:nvPr/>
        </p:nvSpPr>
        <p:spPr>
          <a:xfrm>
            <a:off x="6965006" y="4252598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4384FC-DD9A-4D86-9D71-9FE3B663C832}"/>
              </a:ext>
            </a:extLst>
          </p:cNvPr>
          <p:cNvSpPr/>
          <p:nvPr/>
        </p:nvSpPr>
        <p:spPr>
          <a:xfrm>
            <a:off x="6483072" y="4252565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5AC950-17D9-4741-88FD-DB4BDC15BFDB}"/>
              </a:ext>
            </a:extLst>
          </p:cNvPr>
          <p:cNvSpPr txBox="1"/>
          <p:nvPr/>
        </p:nvSpPr>
        <p:spPr>
          <a:xfrm>
            <a:off x="2977304" y="426073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530FDBB-5525-44AA-B7B1-5AF686ABBC9B}"/>
              </a:ext>
            </a:extLst>
          </p:cNvPr>
          <p:cNvCxnSpPr/>
          <p:nvPr/>
        </p:nvCxnSpPr>
        <p:spPr>
          <a:xfrm flipV="1">
            <a:off x="3364695" y="3719779"/>
            <a:ext cx="4712" cy="90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A8C1208-C3A4-4B0C-AB78-2CE2AF07DEDE}"/>
              </a:ext>
            </a:extLst>
          </p:cNvPr>
          <p:cNvCxnSpPr/>
          <p:nvPr/>
        </p:nvCxnSpPr>
        <p:spPr>
          <a:xfrm>
            <a:off x="3365983" y="4618016"/>
            <a:ext cx="4140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F54E56B-7FD0-4842-A9DD-E3578A6C3914}"/>
              </a:ext>
            </a:extLst>
          </p:cNvPr>
          <p:cNvCxnSpPr/>
          <p:nvPr/>
        </p:nvCxnSpPr>
        <p:spPr>
          <a:xfrm flipV="1">
            <a:off x="7092581" y="4079779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1F68A553-ED41-42E8-96EC-5672B83E3C94}"/>
              </a:ext>
            </a:extLst>
          </p:cNvPr>
          <p:cNvSpPr/>
          <p:nvPr/>
        </p:nvSpPr>
        <p:spPr>
          <a:xfrm>
            <a:off x="4604720" y="4253688"/>
            <a:ext cx="1185702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55A85F5-1CB6-4ECC-BBF6-DC48EE8F0F92}"/>
              </a:ext>
            </a:extLst>
          </p:cNvPr>
          <p:cNvSpPr/>
          <p:nvPr/>
        </p:nvSpPr>
        <p:spPr>
          <a:xfrm>
            <a:off x="3421612" y="4253688"/>
            <a:ext cx="1180514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A9EEB3B-4B59-4A0F-8C23-F0A2AB7F1343}"/>
              </a:ext>
            </a:extLst>
          </p:cNvPr>
          <p:cNvSpPr/>
          <p:nvPr/>
        </p:nvSpPr>
        <p:spPr>
          <a:xfrm>
            <a:off x="5790422" y="4253688"/>
            <a:ext cx="684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1200" b="1" kern="0" dirty="0" err="1">
                <a:solidFill>
                  <a:schemeClr val="tx1">
                    <a:lumMod val="50000"/>
                  </a:schemeClr>
                </a:solidFill>
              </a:rPr>
              <a:t>RoIM</a:t>
            </a:r>
            <a:endParaRPr lang="en-US" sz="12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A21BEEB-32BC-42F3-964F-0E14ACCA5659}"/>
              </a:ext>
            </a:extLst>
          </p:cNvPr>
          <p:cNvSpPr/>
          <p:nvPr/>
        </p:nvSpPr>
        <p:spPr>
          <a:xfrm>
            <a:off x="3365983" y="4252598"/>
            <a:ext cx="6245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2082A28-E7F9-409E-B280-194033C03EC7}"/>
              </a:ext>
            </a:extLst>
          </p:cNvPr>
          <p:cNvSpPr txBox="1"/>
          <p:nvPr/>
        </p:nvSpPr>
        <p:spPr>
          <a:xfrm>
            <a:off x="6717207" y="3718738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022CF62-1F9C-420F-B9E3-182C7046D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" y="0"/>
            <a:ext cx="3082724" cy="1019692"/>
          </a:xfrm>
          <a:prstGeom prst="rect">
            <a:avLst/>
          </a:prstGeom>
        </p:spPr>
      </p:pic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D3685373-0488-44D8-B40D-F1E180854BDC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5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3" grpId="0"/>
      <p:bldP spid="48" grpId="0" animBg="1"/>
      <p:bldP spid="49" grpId="0" animBg="1"/>
      <p:bldP spid="50" grpId="0"/>
      <p:bldP spid="54" grpId="0" animBg="1"/>
      <p:bldP spid="55" grpId="0" animBg="1"/>
      <p:bldP spid="56" grpId="0" animBg="1"/>
      <p:bldP spid="57" grpId="0" animBg="1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0C86D-2305-4383-AC11-49B3A8B6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IN" dirty="0"/>
              <a:t>Workload scenarios</a:t>
            </a:r>
            <a:endParaRPr lang="nl-N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B8ED2C-BF50-4F3A-A74F-3D3065841E48}"/>
              </a:ext>
            </a:extLst>
          </p:cNvPr>
          <p:cNvSpPr/>
          <p:nvPr/>
        </p:nvSpPr>
        <p:spPr>
          <a:xfrm>
            <a:off x="6008785" y="4544038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FED454C-8531-41D3-B6D0-182CC0AFAC2C}"/>
              </a:ext>
            </a:extLst>
          </p:cNvPr>
          <p:cNvCxnSpPr>
            <a:stCxn id="14" idx="6"/>
            <a:endCxn id="22" idx="2"/>
          </p:cNvCxnSpPr>
          <p:nvPr/>
        </p:nvCxnSpPr>
        <p:spPr>
          <a:xfrm>
            <a:off x="6501857" y="1736695"/>
            <a:ext cx="226191" cy="0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BBFE0C-EFED-4E23-8411-CA941A2FD7A8}"/>
              </a:ext>
            </a:extLst>
          </p:cNvPr>
          <p:cNvSpPr txBox="1"/>
          <p:nvPr/>
        </p:nvSpPr>
        <p:spPr>
          <a:xfrm>
            <a:off x="6218124" y="20437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7" name="Curved Connector 7">
            <a:extLst>
              <a:ext uri="{FF2B5EF4-FFF2-40B4-BE49-F238E27FC236}">
                <a16:creationId xmlns:a16="http://schemas.microsoft.com/office/drawing/2014/main" id="{54F8438F-7880-49BD-B502-E6354E51CD33}"/>
              </a:ext>
            </a:extLst>
          </p:cNvPr>
          <p:cNvCxnSpPr>
            <a:stCxn id="24" idx="4"/>
            <a:endCxn id="20" idx="3"/>
          </p:cNvCxnSpPr>
          <p:nvPr/>
        </p:nvCxnSpPr>
        <p:spPr>
          <a:xfrm rot="5400000" flipH="1">
            <a:off x="6197591" y="453642"/>
            <a:ext cx="84353" cy="3057755"/>
          </a:xfrm>
          <a:prstGeom prst="curvedConnector3">
            <a:avLst>
              <a:gd name="adj1" fmla="val -469969"/>
            </a:avLst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0FDA89C-6496-4634-B037-CC52BE7DC3C4}"/>
              </a:ext>
            </a:extLst>
          </p:cNvPr>
          <p:cNvSpPr/>
          <p:nvPr/>
        </p:nvSpPr>
        <p:spPr>
          <a:xfrm>
            <a:off x="6308199" y="2346253"/>
            <a:ext cx="121537" cy="133589"/>
          </a:xfrm>
          <a:prstGeom prst="flowChartConnector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000A10-03CD-4936-BFFF-0A7EA4EBBD1E}"/>
              </a:ext>
            </a:extLst>
          </p:cNvPr>
          <p:cNvCxnSpPr>
            <a:stCxn id="22" idx="6"/>
            <a:endCxn id="24" idx="2"/>
          </p:cNvCxnSpPr>
          <p:nvPr/>
        </p:nvCxnSpPr>
        <p:spPr>
          <a:xfrm>
            <a:off x="7304048" y="1736695"/>
            <a:ext cx="176597" cy="0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64BA6B-0D1F-4245-8E88-DFAEA0755B13}"/>
              </a:ext>
            </a:extLst>
          </p:cNvPr>
          <p:cNvCxnSpPr>
            <a:stCxn id="18" idx="6"/>
            <a:endCxn id="14" idx="3"/>
          </p:cNvCxnSpPr>
          <p:nvPr/>
        </p:nvCxnSpPr>
        <p:spPr>
          <a:xfrm flipV="1">
            <a:off x="5843381" y="1940342"/>
            <a:ext cx="166829" cy="88279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8E965F-18BB-44A7-A62F-9395C11E20D0}"/>
              </a:ext>
            </a:extLst>
          </p:cNvPr>
          <p:cNvCxnSpPr>
            <a:stCxn id="20" idx="5"/>
            <a:endCxn id="18" idx="2"/>
          </p:cNvCxnSpPr>
          <p:nvPr/>
        </p:nvCxnSpPr>
        <p:spPr>
          <a:xfrm>
            <a:off x="5118184" y="1940342"/>
            <a:ext cx="149197" cy="88279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495122-F21C-4A72-B5F3-0C200726C685}"/>
              </a:ext>
            </a:extLst>
          </p:cNvPr>
          <p:cNvCxnSpPr>
            <a:stCxn id="20" idx="7"/>
            <a:endCxn id="16" idx="2"/>
          </p:cNvCxnSpPr>
          <p:nvPr/>
        </p:nvCxnSpPr>
        <p:spPr>
          <a:xfrm flipV="1">
            <a:off x="5118184" y="1408954"/>
            <a:ext cx="149197" cy="124094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5DEBDA-9354-4716-9AA5-2BF607B4346A}"/>
              </a:ext>
            </a:extLst>
          </p:cNvPr>
          <p:cNvCxnSpPr>
            <a:stCxn id="16" idx="6"/>
            <a:endCxn id="14" idx="1"/>
          </p:cNvCxnSpPr>
          <p:nvPr/>
        </p:nvCxnSpPr>
        <p:spPr>
          <a:xfrm>
            <a:off x="5843381" y="1408954"/>
            <a:ext cx="166829" cy="124094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093DD3F-A034-48E8-BCBD-34990FE64B88}"/>
              </a:ext>
            </a:extLst>
          </p:cNvPr>
          <p:cNvSpPr/>
          <p:nvPr/>
        </p:nvSpPr>
        <p:spPr>
          <a:xfrm>
            <a:off x="5925857" y="1448695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08F62-2AB0-412F-8D03-C1D5FAA4FFE7}"/>
              </a:ext>
            </a:extLst>
          </p:cNvPr>
          <p:cNvSpPr txBox="1"/>
          <p:nvPr/>
        </p:nvSpPr>
        <p:spPr>
          <a:xfrm>
            <a:off x="5876265" y="1567418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RoIM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78A567-B20E-4E02-8753-8121177C3860}"/>
              </a:ext>
            </a:extLst>
          </p:cNvPr>
          <p:cNvSpPr/>
          <p:nvPr/>
        </p:nvSpPr>
        <p:spPr>
          <a:xfrm>
            <a:off x="5267381" y="1120954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5F35-7D1C-4EC2-8763-74B4EE5369C9}"/>
              </a:ext>
            </a:extLst>
          </p:cNvPr>
          <p:cNvSpPr txBox="1"/>
          <p:nvPr/>
        </p:nvSpPr>
        <p:spPr>
          <a:xfrm>
            <a:off x="5252253" y="1239677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RoIP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329494-952A-4BDD-9EE0-D9143960E414}"/>
              </a:ext>
            </a:extLst>
          </p:cNvPr>
          <p:cNvSpPr/>
          <p:nvPr/>
        </p:nvSpPr>
        <p:spPr>
          <a:xfrm>
            <a:off x="5267381" y="1740621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DB3354-3D20-4273-8C38-AB6C0B60D26C}"/>
              </a:ext>
            </a:extLst>
          </p:cNvPr>
          <p:cNvSpPr txBox="1"/>
          <p:nvPr/>
        </p:nvSpPr>
        <p:spPr>
          <a:xfrm>
            <a:off x="5252253" y="1859344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RoIP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191214-C3B8-4720-8B18-6CD6F5A10DE2}"/>
              </a:ext>
            </a:extLst>
          </p:cNvPr>
          <p:cNvSpPr/>
          <p:nvPr/>
        </p:nvSpPr>
        <p:spPr>
          <a:xfrm>
            <a:off x="4626537" y="1448695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FB7CFD-A405-45A7-92C9-DA658D604783}"/>
              </a:ext>
            </a:extLst>
          </p:cNvPr>
          <p:cNvSpPr txBox="1"/>
          <p:nvPr/>
        </p:nvSpPr>
        <p:spPr>
          <a:xfrm>
            <a:off x="4594578" y="156741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RoID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8BE45D-F7B2-4A6E-B656-2094D81C8A64}"/>
              </a:ext>
            </a:extLst>
          </p:cNvPr>
          <p:cNvSpPr/>
          <p:nvPr/>
        </p:nvSpPr>
        <p:spPr>
          <a:xfrm>
            <a:off x="6728048" y="1448695"/>
            <a:ext cx="576000" cy="576000"/>
          </a:xfrm>
          <a:prstGeom prst="ellipse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5306A0-C532-4325-A7AD-3341EFDE5047}"/>
              </a:ext>
            </a:extLst>
          </p:cNvPr>
          <p:cNvSpPr txBox="1"/>
          <p:nvPr/>
        </p:nvSpPr>
        <p:spPr>
          <a:xfrm>
            <a:off x="6855587" y="1567418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5DB305-BD7D-4B7C-9CF0-2C04027E181A}"/>
              </a:ext>
            </a:extLst>
          </p:cNvPr>
          <p:cNvSpPr/>
          <p:nvPr/>
        </p:nvSpPr>
        <p:spPr>
          <a:xfrm>
            <a:off x="7480645" y="1448695"/>
            <a:ext cx="576000" cy="576000"/>
          </a:xfrm>
          <a:prstGeom prst="ellipse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E9B8C2-110E-456D-BF34-FF96F2611A9D}"/>
              </a:ext>
            </a:extLst>
          </p:cNvPr>
          <p:cNvSpPr txBox="1"/>
          <p:nvPr/>
        </p:nvSpPr>
        <p:spPr>
          <a:xfrm>
            <a:off x="7602574" y="156741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BAF8F6-F422-47CD-9D0B-4EEF69EA90AF}"/>
              </a:ext>
            </a:extLst>
          </p:cNvPr>
          <p:cNvCxnSpPr>
            <a:stCxn id="35" idx="6"/>
            <a:endCxn id="43" idx="2"/>
          </p:cNvCxnSpPr>
          <p:nvPr/>
        </p:nvCxnSpPr>
        <p:spPr>
          <a:xfrm>
            <a:off x="6480819" y="3151976"/>
            <a:ext cx="226191" cy="0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64D4A8-55A2-42C1-8D7F-AF8864230CD4}"/>
              </a:ext>
            </a:extLst>
          </p:cNvPr>
          <p:cNvSpPr txBox="1"/>
          <p:nvPr/>
        </p:nvSpPr>
        <p:spPr>
          <a:xfrm>
            <a:off x="6197086" y="3458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8" name="Curved Connector 50">
            <a:extLst>
              <a:ext uri="{FF2B5EF4-FFF2-40B4-BE49-F238E27FC236}">
                <a16:creationId xmlns:a16="http://schemas.microsoft.com/office/drawing/2014/main" id="{091582B2-3583-4A81-842C-E2EDE6BBD6C6}"/>
              </a:ext>
            </a:extLst>
          </p:cNvPr>
          <p:cNvCxnSpPr>
            <a:stCxn id="45" idx="4"/>
            <a:endCxn id="41" idx="3"/>
          </p:cNvCxnSpPr>
          <p:nvPr/>
        </p:nvCxnSpPr>
        <p:spPr>
          <a:xfrm rot="5400000" flipH="1">
            <a:off x="6176553" y="1868923"/>
            <a:ext cx="84353" cy="3057755"/>
          </a:xfrm>
          <a:prstGeom prst="curvedConnector3">
            <a:avLst>
              <a:gd name="adj1" fmla="val -469969"/>
            </a:avLst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92262CE4-36E0-47A6-95FC-EDB8364A0F76}"/>
              </a:ext>
            </a:extLst>
          </p:cNvPr>
          <p:cNvSpPr/>
          <p:nvPr/>
        </p:nvSpPr>
        <p:spPr>
          <a:xfrm>
            <a:off x="6287161" y="3761534"/>
            <a:ext cx="121537" cy="133589"/>
          </a:xfrm>
          <a:prstGeom prst="flowChartConnector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28A679F-A791-4B95-8724-356420825FA9}"/>
              </a:ext>
            </a:extLst>
          </p:cNvPr>
          <p:cNvCxnSpPr>
            <a:stCxn id="43" idx="6"/>
            <a:endCxn id="45" idx="2"/>
          </p:cNvCxnSpPr>
          <p:nvPr/>
        </p:nvCxnSpPr>
        <p:spPr>
          <a:xfrm>
            <a:off x="7283010" y="3151976"/>
            <a:ext cx="176597" cy="0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8FD90D-AE94-4558-AD3F-C96A322920F2}"/>
              </a:ext>
            </a:extLst>
          </p:cNvPr>
          <p:cNvCxnSpPr>
            <a:stCxn id="39" idx="6"/>
            <a:endCxn id="35" idx="3"/>
          </p:cNvCxnSpPr>
          <p:nvPr/>
        </p:nvCxnSpPr>
        <p:spPr>
          <a:xfrm flipV="1">
            <a:off x="5822343" y="3355623"/>
            <a:ext cx="166829" cy="88279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E6F0DB-4F0F-49BB-901A-6773F911E70C}"/>
              </a:ext>
            </a:extLst>
          </p:cNvPr>
          <p:cNvCxnSpPr>
            <a:stCxn id="41" idx="5"/>
            <a:endCxn id="39" idx="2"/>
          </p:cNvCxnSpPr>
          <p:nvPr/>
        </p:nvCxnSpPr>
        <p:spPr>
          <a:xfrm>
            <a:off x="5097146" y="3355623"/>
            <a:ext cx="149197" cy="88279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2407D7E-AE2C-4BB9-96A5-0D1E87576E85}"/>
              </a:ext>
            </a:extLst>
          </p:cNvPr>
          <p:cNvCxnSpPr>
            <a:stCxn id="41" idx="7"/>
            <a:endCxn id="37" idx="2"/>
          </p:cNvCxnSpPr>
          <p:nvPr/>
        </p:nvCxnSpPr>
        <p:spPr>
          <a:xfrm flipV="1">
            <a:off x="5097146" y="2824235"/>
            <a:ext cx="149197" cy="124094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F2E713-E469-46F7-B88A-FAC42ED43DA6}"/>
              </a:ext>
            </a:extLst>
          </p:cNvPr>
          <p:cNvCxnSpPr>
            <a:stCxn id="37" idx="6"/>
            <a:endCxn id="35" idx="1"/>
          </p:cNvCxnSpPr>
          <p:nvPr/>
        </p:nvCxnSpPr>
        <p:spPr>
          <a:xfrm>
            <a:off x="5822343" y="2824235"/>
            <a:ext cx="166829" cy="124094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437F87A2-5EAB-4422-A0E7-2CBB19C7B198}"/>
              </a:ext>
            </a:extLst>
          </p:cNvPr>
          <p:cNvSpPr/>
          <p:nvPr/>
        </p:nvSpPr>
        <p:spPr>
          <a:xfrm>
            <a:off x="5904819" y="2863976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7F02A7-829F-4D57-B042-07887405AEB2}"/>
              </a:ext>
            </a:extLst>
          </p:cNvPr>
          <p:cNvSpPr txBox="1"/>
          <p:nvPr/>
        </p:nvSpPr>
        <p:spPr>
          <a:xfrm>
            <a:off x="5855227" y="2982699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RoIM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0E816A4-92B8-47A0-9194-301561839D62}"/>
              </a:ext>
            </a:extLst>
          </p:cNvPr>
          <p:cNvSpPr/>
          <p:nvPr/>
        </p:nvSpPr>
        <p:spPr>
          <a:xfrm>
            <a:off x="5246343" y="2536235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98B5B6-0847-4AF2-AC4E-6AADF4A5383B}"/>
              </a:ext>
            </a:extLst>
          </p:cNvPr>
          <p:cNvSpPr txBox="1"/>
          <p:nvPr/>
        </p:nvSpPr>
        <p:spPr>
          <a:xfrm>
            <a:off x="5231215" y="2654958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RoIP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B11300A-AE19-4DE3-8332-CE0B48DE409E}"/>
              </a:ext>
            </a:extLst>
          </p:cNvPr>
          <p:cNvSpPr/>
          <p:nvPr/>
        </p:nvSpPr>
        <p:spPr>
          <a:xfrm>
            <a:off x="5246343" y="3155902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85C7E3-927C-4332-A179-0817A92D9209}"/>
              </a:ext>
            </a:extLst>
          </p:cNvPr>
          <p:cNvSpPr txBox="1"/>
          <p:nvPr/>
        </p:nvSpPr>
        <p:spPr>
          <a:xfrm>
            <a:off x="5231215" y="3274625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RoIP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02AE727-201D-4631-A452-AD4235C35C0B}"/>
              </a:ext>
            </a:extLst>
          </p:cNvPr>
          <p:cNvSpPr/>
          <p:nvPr/>
        </p:nvSpPr>
        <p:spPr>
          <a:xfrm>
            <a:off x="4605499" y="2863976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E45EFF-AE69-4A27-B020-5BB377A18B13}"/>
              </a:ext>
            </a:extLst>
          </p:cNvPr>
          <p:cNvSpPr txBox="1"/>
          <p:nvPr/>
        </p:nvSpPr>
        <p:spPr>
          <a:xfrm>
            <a:off x="4573540" y="2982699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RoID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50B60E6-406A-4002-BB87-C96B615B4D98}"/>
              </a:ext>
            </a:extLst>
          </p:cNvPr>
          <p:cNvSpPr/>
          <p:nvPr/>
        </p:nvSpPr>
        <p:spPr>
          <a:xfrm>
            <a:off x="6707010" y="2863976"/>
            <a:ext cx="576000" cy="576000"/>
          </a:xfrm>
          <a:prstGeom prst="ellipse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9D413B-2D4C-4A0E-8C94-2B94BCEF0498}"/>
              </a:ext>
            </a:extLst>
          </p:cNvPr>
          <p:cNvSpPr txBox="1"/>
          <p:nvPr/>
        </p:nvSpPr>
        <p:spPr>
          <a:xfrm>
            <a:off x="6834549" y="2982699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3ADCDEC-698D-450F-BEF4-675AA8F6F20B}"/>
              </a:ext>
            </a:extLst>
          </p:cNvPr>
          <p:cNvSpPr/>
          <p:nvPr/>
        </p:nvSpPr>
        <p:spPr>
          <a:xfrm>
            <a:off x="7459607" y="2863976"/>
            <a:ext cx="576000" cy="576000"/>
          </a:xfrm>
          <a:prstGeom prst="ellipse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9540B4-8BF8-41B6-9A7D-171AB2A3F773}"/>
              </a:ext>
            </a:extLst>
          </p:cNvPr>
          <p:cNvSpPr txBox="1"/>
          <p:nvPr/>
        </p:nvSpPr>
        <p:spPr>
          <a:xfrm>
            <a:off x="7581536" y="2982699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A63C998-B47D-4392-B652-F4DADD49CD01}"/>
              </a:ext>
            </a:extLst>
          </p:cNvPr>
          <p:cNvCxnSpPr>
            <a:stCxn id="4" idx="6"/>
            <a:endCxn id="63" idx="2"/>
          </p:cNvCxnSpPr>
          <p:nvPr/>
        </p:nvCxnSpPr>
        <p:spPr>
          <a:xfrm>
            <a:off x="6584785" y="4832038"/>
            <a:ext cx="183308" cy="431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CF091A6-6265-4B0A-91C0-99941336FFA4}"/>
              </a:ext>
            </a:extLst>
          </p:cNvPr>
          <p:cNvSpPr txBox="1"/>
          <p:nvPr/>
        </p:nvSpPr>
        <p:spPr>
          <a:xfrm>
            <a:off x="6269743" y="54635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9" name="Curved Connector 77">
            <a:extLst>
              <a:ext uri="{FF2B5EF4-FFF2-40B4-BE49-F238E27FC236}">
                <a16:creationId xmlns:a16="http://schemas.microsoft.com/office/drawing/2014/main" id="{C889A012-CBF0-49D7-B0E0-7656B754AF19}"/>
              </a:ext>
            </a:extLst>
          </p:cNvPr>
          <p:cNvCxnSpPr>
            <a:stCxn id="65" idx="4"/>
            <a:endCxn id="61" idx="3"/>
          </p:cNvCxnSpPr>
          <p:nvPr/>
        </p:nvCxnSpPr>
        <p:spPr>
          <a:xfrm rot="5400000" flipH="1">
            <a:off x="6201492" y="3513271"/>
            <a:ext cx="88004" cy="3126393"/>
          </a:xfrm>
          <a:prstGeom prst="curvedConnector3">
            <a:avLst>
              <a:gd name="adj1" fmla="val -845047"/>
            </a:avLst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7764DD3E-D081-4FDA-822C-C603A31844FC}"/>
              </a:ext>
            </a:extLst>
          </p:cNvPr>
          <p:cNvSpPr/>
          <p:nvPr/>
        </p:nvSpPr>
        <p:spPr>
          <a:xfrm>
            <a:off x="6359818" y="5766118"/>
            <a:ext cx="121537" cy="133589"/>
          </a:xfrm>
          <a:prstGeom prst="flowChartConnector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CE932C5-BC5F-4E45-9B4D-79282207A8FA}"/>
              </a:ext>
            </a:extLst>
          </p:cNvPr>
          <p:cNvCxnSpPr>
            <a:stCxn id="63" idx="6"/>
            <a:endCxn id="65" idx="2"/>
          </p:cNvCxnSpPr>
          <p:nvPr/>
        </p:nvCxnSpPr>
        <p:spPr>
          <a:xfrm>
            <a:off x="7344093" y="4832469"/>
            <a:ext cx="176597" cy="0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9AAC40-1EBC-46CC-90A9-5A151ADE6DBE}"/>
              </a:ext>
            </a:extLst>
          </p:cNvPr>
          <p:cNvCxnSpPr>
            <a:stCxn id="59" idx="6"/>
            <a:endCxn id="4" idx="3"/>
          </p:cNvCxnSpPr>
          <p:nvPr/>
        </p:nvCxnSpPr>
        <p:spPr>
          <a:xfrm flipV="1">
            <a:off x="5895000" y="5035685"/>
            <a:ext cx="198138" cy="412801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D95A299-0780-42D8-8401-A9ECA991BA31}"/>
              </a:ext>
            </a:extLst>
          </p:cNvPr>
          <p:cNvCxnSpPr>
            <a:stCxn id="61" idx="5"/>
            <a:endCxn id="59" idx="2"/>
          </p:cNvCxnSpPr>
          <p:nvPr/>
        </p:nvCxnSpPr>
        <p:spPr>
          <a:xfrm>
            <a:off x="5089591" y="5032465"/>
            <a:ext cx="229409" cy="416021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27996C6-333E-4FFD-BC27-86A0A73A0C19}"/>
              </a:ext>
            </a:extLst>
          </p:cNvPr>
          <p:cNvCxnSpPr>
            <a:stCxn id="61" idx="6"/>
            <a:endCxn id="57" idx="2"/>
          </p:cNvCxnSpPr>
          <p:nvPr/>
        </p:nvCxnSpPr>
        <p:spPr>
          <a:xfrm>
            <a:off x="5173944" y="4828818"/>
            <a:ext cx="133482" cy="1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80FC53D-BA8F-419B-B6EC-290ADC4478A1}"/>
              </a:ext>
            </a:extLst>
          </p:cNvPr>
          <p:cNvCxnSpPr>
            <a:stCxn id="57" idx="6"/>
            <a:endCxn id="4" idx="2"/>
          </p:cNvCxnSpPr>
          <p:nvPr/>
        </p:nvCxnSpPr>
        <p:spPr>
          <a:xfrm>
            <a:off x="5883426" y="4828819"/>
            <a:ext cx="125359" cy="3219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0F0CA28-D97D-485A-BB1A-19667061A4DB}"/>
              </a:ext>
            </a:extLst>
          </p:cNvPr>
          <p:cNvSpPr txBox="1"/>
          <p:nvPr/>
        </p:nvSpPr>
        <p:spPr>
          <a:xfrm>
            <a:off x="5959193" y="4662761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RoIM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D00636E-51DA-4610-9215-256C0A81228A}"/>
              </a:ext>
            </a:extLst>
          </p:cNvPr>
          <p:cNvSpPr/>
          <p:nvPr/>
        </p:nvSpPr>
        <p:spPr>
          <a:xfrm>
            <a:off x="5307426" y="4540819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C9E63E-5659-48CA-AFE0-FD6074DD0508}"/>
              </a:ext>
            </a:extLst>
          </p:cNvPr>
          <p:cNvSpPr txBox="1"/>
          <p:nvPr/>
        </p:nvSpPr>
        <p:spPr>
          <a:xfrm>
            <a:off x="5292298" y="4659542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RoIP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E699CE1-9757-4DB5-A846-C3AB92625AE9}"/>
              </a:ext>
            </a:extLst>
          </p:cNvPr>
          <p:cNvSpPr/>
          <p:nvPr/>
        </p:nvSpPr>
        <p:spPr>
          <a:xfrm>
            <a:off x="5319000" y="5160486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6FABFC-8D24-4C10-BE73-1BCD347F0014}"/>
              </a:ext>
            </a:extLst>
          </p:cNvPr>
          <p:cNvSpPr txBox="1"/>
          <p:nvPr/>
        </p:nvSpPr>
        <p:spPr>
          <a:xfrm>
            <a:off x="5303872" y="5279209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RoIP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E93B524-91B0-4DFC-BC3D-6681A6185724}"/>
              </a:ext>
            </a:extLst>
          </p:cNvPr>
          <p:cNvSpPr/>
          <p:nvPr/>
        </p:nvSpPr>
        <p:spPr>
          <a:xfrm>
            <a:off x="4597944" y="4540818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677E2E-31E7-4A2C-B02C-6C6012537CB7}"/>
              </a:ext>
            </a:extLst>
          </p:cNvPr>
          <p:cNvSpPr txBox="1"/>
          <p:nvPr/>
        </p:nvSpPr>
        <p:spPr>
          <a:xfrm>
            <a:off x="4565985" y="465954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RoID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AF45F3-7578-4BD2-B9EE-5591E9733F5B}"/>
              </a:ext>
            </a:extLst>
          </p:cNvPr>
          <p:cNvSpPr/>
          <p:nvPr/>
        </p:nvSpPr>
        <p:spPr>
          <a:xfrm>
            <a:off x="6768093" y="4544469"/>
            <a:ext cx="576000" cy="576000"/>
          </a:xfrm>
          <a:prstGeom prst="ellipse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C13A742-3F60-40EF-825A-91A70C72A189}"/>
              </a:ext>
            </a:extLst>
          </p:cNvPr>
          <p:cNvSpPr txBox="1"/>
          <p:nvPr/>
        </p:nvSpPr>
        <p:spPr>
          <a:xfrm>
            <a:off x="6895632" y="46631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0DEF648-FA5A-4123-9E46-AA4F1BB6E129}"/>
              </a:ext>
            </a:extLst>
          </p:cNvPr>
          <p:cNvSpPr/>
          <p:nvPr/>
        </p:nvSpPr>
        <p:spPr>
          <a:xfrm>
            <a:off x="7520690" y="4544469"/>
            <a:ext cx="576000" cy="576000"/>
          </a:xfrm>
          <a:prstGeom prst="ellipse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F01027-52D9-4153-8C92-D3368B46CF01}"/>
              </a:ext>
            </a:extLst>
          </p:cNvPr>
          <p:cNvSpPr txBox="1"/>
          <p:nvPr/>
        </p:nvSpPr>
        <p:spPr>
          <a:xfrm>
            <a:off x="7642619" y="466319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C231A7-ECB6-4BE8-BE79-0AA74BC54355}"/>
              </a:ext>
            </a:extLst>
          </p:cNvPr>
          <p:cNvSpPr txBox="1"/>
          <p:nvPr/>
        </p:nvSpPr>
        <p:spPr>
          <a:xfrm>
            <a:off x="4937387" y="268209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201AB6-13DC-4752-B60E-FABFC0660BC1}"/>
              </a:ext>
            </a:extLst>
          </p:cNvPr>
          <p:cNvSpPr txBox="1"/>
          <p:nvPr/>
        </p:nvSpPr>
        <p:spPr>
          <a:xfrm>
            <a:off x="5875748" y="268089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FD76CF4-B5C0-4E5A-8916-D4FEF4281775}"/>
              </a:ext>
            </a:extLst>
          </p:cNvPr>
          <p:cNvSpPr/>
          <p:nvPr/>
        </p:nvSpPr>
        <p:spPr>
          <a:xfrm>
            <a:off x="5308129" y="3905458"/>
            <a:ext cx="576000" cy="576000"/>
          </a:xfrm>
          <a:prstGeom prst="ellipse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IN" sz="1200" b="1" kern="0" dirty="0">
              <a:solidFill>
                <a:schemeClr val="tx1">
                  <a:lumMod val="50000"/>
                </a:schemeClr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55A2D6A-2852-48F9-91C4-667CE9E1762F}"/>
              </a:ext>
            </a:extLst>
          </p:cNvPr>
          <p:cNvSpPr txBox="1"/>
          <p:nvPr/>
        </p:nvSpPr>
        <p:spPr>
          <a:xfrm>
            <a:off x="5293001" y="4024181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RoIP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F8AA060-E962-49FC-AAA5-CA10FF8D2906}"/>
              </a:ext>
            </a:extLst>
          </p:cNvPr>
          <p:cNvCxnSpPr>
            <a:stCxn id="61" idx="7"/>
            <a:endCxn id="69" idx="2"/>
          </p:cNvCxnSpPr>
          <p:nvPr/>
        </p:nvCxnSpPr>
        <p:spPr>
          <a:xfrm flipV="1">
            <a:off x="5089591" y="4193458"/>
            <a:ext cx="218538" cy="431713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AC57F30-40DB-4D79-823E-3EB0338FD7A7}"/>
              </a:ext>
            </a:extLst>
          </p:cNvPr>
          <p:cNvCxnSpPr>
            <a:stCxn id="69" idx="6"/>
            <a:endCxn id="4" idx="1"/>
          </p:cNvCxnSpPr>
          <p:nvPr/>
        </p:nvCxnSpPr>
        <p:spPr>
          <a:xfrm>
            <a:off x="5884129" y="4193458"/>
            <a:ext cx="209009" cy="434933"/>
          </a:xfrm>
          <a:prstGeom prst="straightConnector1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84C1721-346E-4F9A-9D33-6EAF74A8C4D5}"/>
              </a:ext>
            </a:extLst>
          </p:cNvPr>
          <p:cNvCxnSpPr/>
          <p:nvPr/>
        </p:nvCxnSpPr>
        <p:spPr>
          <a:xfrm flipV="1">
            <a:off x="8667537" y="5296801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1D5BE43-8163-4CBC-AA41-AC615617F4FF}"/>
              </a:ext>
            </a:extLst>
          </p:cNvPr>
          <p:cNvCxnSpPr/>
          <p:nvPr/>
        </p:nvCxnSpPr>
        <p:spPr>
          <a:xfrm flipV="1">
            <a:off x="9600503" y="5296801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E84D4A6-5954-4833-9924-8E05FC77A45C}"/>
              </a:ext>
            </a:extLst>
          </p:cNvPr>
          <p:cNvCxnSpPr/>
          <p:nvPr/>
        </p:nvCxnSpPr>
        <p:spPr>
          <a:xfrm flipV="1">
            <a:off x="10531906" y="5296801"/>
            <a:ext cx="0" cy="540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83B3D87-FFC5-4BC0-A2B9-D2C0819103D1}"/>
              </a:ext>
            </a:extLst>
          </p:cNvPr>
          <p:cNvCxnSpPr/>
          <p:nvPr/>
        </p:nvCxnSpPr>
        <p:spPr>
          <a:xfrm flipV="1">
            <a:off x="11463308" y="5296801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080D1C6-3D76-4857-B449-F0173581947E}"/>
              </a:ext>
            </a:extLst>
          </p:cNvPr>
          <p:cNvCxnSpPr/>
          <p:nvPr/>
        </p:nvCxnSpPr>
        <p:spPr>
          <a:xfrm>
            <a:off x="8663124" y="5832912"/>
            <a:ext cx="3060000" cy="3600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331AD52-E315-47A5-8EFE-6E50DCB419B1}"/>
              </a:ext>
            </a:extLst>
          </p:cNvPr>
          <p:cNvSpPr txBox="1"/>
          <p:nvPr/>
        </p:nvSpPr>
        <p:spPr>
          <a:xfrm>
            <a:off x="8664332" y="5208351"/>
            <a:ext cx="688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IN" sz="1600" dirty="0">
                <a:solidFill>
                  <a:prstClr val="black"/>
                </a:solidFill>
                <a:latin typeface="Calibri" panose="020F0502020204030204"/>
              </a:rPr>
              <a:t>30 fps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8AC18A1-37E2-49F0-A4CB-4905EF4486DF}"/>
              </a:ext>
            </a:extLst>
          </p:cNvPr>
          <p:cNvSpPr/>
          <p:nvPr/>
        </p:nvSpPr>
        <p:spPr>
          <a:xfrm>
            <a:off x="8751654" y="4760183"/>
            <a:ext cx="39127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6AB953E-5AFC-4826-BF68-153A1B586C00}"/>
              </a:ext>
            </a:extLst>
          </p:cNvPr>
          <p:cNvSpPr/>
          <p:nvPr/>
        </p:nvSpPr>
        <p:spPr>
          <a:xfrm>
            <a:off x="8764423" y="4398232"/>
            <a:ext cx="392177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A8FF6F0-E172-4419-B6EB-BE6FDC738265}"/>
              </a:ext>
            </a:extLst>
          </p:cNvPr>
          <p:cNvSpPr/>
          <p:nvPr/>
        </p:nvSpPr>
        <p:spPr>
          <a:xfrm>
            <a:off x="9150302" y="4760183"/>
            <a:ext cx="39127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2E18371-8B77-43BC-B7F7-913348F5FE9E}"/>
              </a:ext>
            </a:extLst>
          </p:cNvPr>
          <p:cNvSpPr/>
          <p:nvPr/>
        </p:nvSpPr>
        <p:spPr>
          <a:xfrm>
            <a:off x="8676452" y="4760183"/>
            <a:ext cx="6245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71C671D-26A8-4C03-92A5-AB47A9053A76}"/>
              </a:ext>
            </a:extLst>
          </p:cNvPr>
          <p:cNvSpPr/>
          <p:nvPr/>
        </p:nvSpPr>
        <p:spPr>
          <a:xfrm>
            <a:off x="9543822" y="4760183"/>
            <a:ext cx="684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1200" b="1" kern="0" dirty="0" err="1">
                <a:solidFill>
                  <a:schemeClr val="tx1">
                    <a:lumMod val="50000"/>
                  </a:schemeClr>
                </a:solidFill>
              </a:rPr>
              <a:t>RoIM</a:t>
            </a:r>
            <a:endParaRPr lang="en-US" sz="12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2EE7F04-6B5F-4F1F-A73D-AE32D7B3715D}"/>
              </a:ext>
            </a:extLst>
          </p:cNvPr>
          <p:cNvSpPr/>
          <p:nvPr/>
        </p:nvSpPr>
        <p:spPr>
          <a:xfrm>
            <a:off x="10398779" y="4760183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7980D4F-983C-48A1-A2BE-D9C7C260657F}"/>
              </a:ext>
            </a:extLst>
          </p:cNvPr>
          <p:cNvSpPr/>
          <p:nvPr/>
        </p:nvSpPr>
        <p:spPr>
          <a:xfrm>
            <a:off x="10242693" y="4760183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188500D-F77A-4E4F-A725-D7308BE73EA4}"/>
              </a:ext>
            </a:extLst>
          </p:cNvPr>
          <p:cNvSpPr txBox="1"/>
          <p:nvPr/>
        </p:nvSpPr>
        <p:spPr>
          <a:xfrm>
            <a:off x="8257974" y="439101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5F2998F-8E5F-4969-AF5C-C1242142D7DE}"/>
              </a:ext>
            </a:extLst>
          </p:cNvPr>
          <p:cNvSpPr txBox="1"/>
          <p:nvPr/>
        </p:nvSpPr>
        <p:spPr>
          <a:xfrm>
            <a:off x="8274585" y="476832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BEEEDBE-4016-4261-9D03-63C88F942397}"/>
              </a:ext>
            </a:extLst>
          </p:cNvPr>
          <p:cNvCxnSpPr/>
          <p:nvPr/>
        </p:nvCxnSpPr>
        <p:spPr>
          <a:xfrm flipV="1">
            <a:off x="8667537" y="3903364"/>
            <a:ext cx="4712" cy="1224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4A52974-DB55-4C33-B2E3-2E73F60F29D5}"/>
              </a:ext>
            </a:extLst>
          </p:cNvPr>
          <p:cNvCxnSpPr/>
          <p:nvPr/>
        </p:nvCxnSpPr>
        <p:spPr>
          <a:xfrm flipV="1">
            <a:off x="10527058" y="4587364"/>
            <a:ext cx="484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D5F6CF6-C523-4CAE-9EBC-BE83732008E3}"/>
              </a:ext>
            </a:extLst>
          </p:cNvPr>
          <p:cNvCxnSpPr/>
          <p:nvPr/>
        </p:nvCxnSpPr>
        <p:spPr>
          <a:xfrm>
            <a:off x="8663264" y="5125601"/>
            <a:ext cx="3060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40B746DF-1C45-45AF-A05C-B7F7CC6C05DA}"/>
              </a:ext>
            </a:extLst>
          </p:cNvPr>
          <p:cNvSpPr/>
          <p:nvPr/>
        </p:nvSpPr>
        <p:spPr>
          <a:xfrm>
            <a:off x="8747796" y="3315289"/>
            <a:ext cx="39127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731F06B-80D7-49C7-8CEF-EC345322E6CD}"/>
              </a:ext>
            </a:extLst>
          </p:cNvPr>
          <p:cNvSpPr/>
          <p:nvPr/>
        </p:nvSpPr>
        <p:spPr>
          <a:xfrm>
            <a:off x="8760565" y="2953338"/>
            <a:ext cx="392177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036DCB1-A3D7-4A37-B0D1-C1BD47325931}"/>
              </a:ext>
            </a:extLst>
          </p:cNvPr>
          <p:cNvSpPr/>
          <p:nvPr/>
        </p:nvSpPr>
        <p:spPr>
          <a:xfrm>
            <a:off x="9146444" y="3315289"/>
            <a:ext cx="39127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3E8E553-57C6-47FD-A51A-43DC15C8E6BD}"/>
              </a:ext>
            </a:extLst>
          </p:cNvPr>
          <p:cNvSpPr/>
          <p:nvPr/>
        </p:nvSpPr>
        <p:spPr>
          <a:xfrm>
            <a:off x="8672594" y="3315289"/>
            <a:ext cx="6245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BE0C68D-BAE9-4989-9691-3CC3A96FDC13}"/>
              </a:ext>
            </a:extLst>
          </p:cNvPr>
          <p:cNvSpPr/>
          <p:nvPr/>
        </p:nvSpPr>
        <p:spPr>
          <a:xfrm>
            <a:off x="9933498" y="3315289"/>
            <a:ext cx="684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1200" b="1" kern="0" dirty="0" err="1">
                <a:solidFill>
                  <a:schemeClr val="tx1">
                    <a:lumMod val="50000"/>
                  </a:schemeClr>
                </a:solidFill>
              </a:rPr>
              <a:t>RoIM</a:t>
            </a:r>
            <a:endParaRPr lang="en-US" sz="12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D649AE5-769A-4036-B121-1CF1A83ACF7A}"/>
              </a:ext>
            </a:extLst>
          </p:cNvPr>
          <p:cNvSpPr/>
          <p:nvPr/>
        </p:nvSpPr>
        <p:spPr>
          <a:xfrm>
            <a:off x="10973659" y="3315289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8910C8B-A424-4ADD-AF4E-5A064B84D8E5}"/>
              </a:ext>
            </a:extLst>
          </p:cNvPr>
          <p:cNvSpPr/>
          <p:nvPr/>
        </p:nvSpPr>
        <p:spPr>
          <a:xfrm>
            <a:off x="10615018" y="3315289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2410057-EBBB-4BFD-85B4-3D696766FED8}"/>
              </a:ext>
            </a:extLst>
          </p:cNvPr>
          <p:cNvSpPr txBox="1"/>
          <p:nvPr/>
        </p:nvSpPr>
        <p:spPr>
          <a:xfrm>
            <a:off x="8254116" y="295769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BF20F8B-8152-4F31-B27B-E524A6A6863E}"/>
              </a:ext>
            </a:extLst>
          </p:cNvPr>
          <p:cNvSpPr txBox="1"/>
          <p:nvPr/>
        </p:nvSpPr>
        <p:spPr>
          <a:xfrm>
            <a:off x="8270727" y="335236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41E001E9-5712-47A8-A598-24D6D570BC73}"/>
              </a:ext>
            </a:extLst>
          </p:cNvPr>
          <p:cNvCxnSpPr/>
          <p:nvPr/>
        </p:nvCxnSpPr>
        <p:spPr>
          <a:xfrm flipV="1">
            <a:off x="8663679" y="2780966"/>
            <a:ext cx="4712" cy="90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831EF8C-CD08-42E4-BD4E-C8F5163E19D1}"/>
              </a:ext>
            </a:extLst>
          </p:cNvPr>
          <p:cNvCxnSpPr/>
          <p:nvPr/>
        </p:nvCxnSpPr>
        <p:spPr>
          <a:xfrm flipV="1">
            <a:off x="11458460" y="3142470"/>
            <a:ext cx="484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9BF2AE7-928F-4824-A447-31EE2E52CB31}"/>
              </a:ext>
            </a:extLst>
          </p:cNvPr>
          <p:cNvCxnSpPr/>
          <p:nvPr/>
        </p:nvCxnSpPr>
        <p:spPr>
          <a:xfrm>
            <a:off x="8659406" y="3680707"/>
            <a:ext cx="3060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0C3A1F8-DE58-4EC9-8862-1D0BC10EB931}"/>
              </a:ext>
            </a:extLst>
          </p:cNvPr>
          <p:cNvSpPr/>
          <p:nvPr/>
        </p:nvSpPr>
        <p:spPr>
          <a:xfrm>
            <a:off x="8747797" y="1989986"/>
            <a:ext cx="39127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2865B01-B4B9-4133-99A8-8D5C2B8FE431}"/>
              </a:ext>
            </a:extLst>
          </p:cNvPr>
          <p:cNvSpPr/>
          <p:nvPr/>
        </p:nvSpPr>
        <p:spPr>
          <a:xfrm>
            <a:off x="8760566" y="1628035"/>
            <a:ext cx="392177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87504DC-96B4-46E7-94C9-61D4A3D9E7CB}"/>
              </a:ext>
            </a:extLst>
          </p:cNvPr>
          <p:cNvSpPr/>
          <p:nvPr/>
        </p:nvSpPr>
        <p:spPr>
          <a:xfrm>
            <a:off x="8672595" y="1989986"/>
            <a:ext cx="6245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8E4F830-2096-48F7-8AEF-21145055EDCB}"/>
              </a:ext>
            </a:extLst>
          </p:cNvPr>
          <p:cNvSpPr/>
          <p:nvPr/>
        </p:nvSpPr>
        <p:spPr>
          <a:xfrm>
            <a:off x="9158000" y="1989986"/>
            <a:ext cx="180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12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3E856AA-B19C-47A0-A71D-6E5C32C98840}"/>
              </a:ext>
            </a:extLst>
          </p:cNvPr>
          <p:cNvSpPr/>
          <p:nvPr/>
        </p:nvSpPr>
        <p:spPr>
          <a:xfrm>
            <a:off x="9474743" y="1989986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1A51C7B-ABA6-40BB-8699-56BC423A3683}"/>
              </a:ext>
            </a:extLst>
          </p:cNvPr>
          <p:cNvSpPr/>
          <p:nvPr/>
        </p:nvSpPr>
        <p:spPr>
          <a:xfrm>
            <a:off x="9324442" y="1989986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F1770C2-A710-4532-A493-F146048A396E}"/>
              </a:ext>
            </a:extLst>
          </p:cNvPr>
          <p:cNvSpPr txBox="1"/>
          <p:nvPr/>
        </p:nvSpPr>
        <p:spPr>
          <a:xfrm>
            <a:off x="8254117" y="166132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EF74F3-E339-4E41-BF3E-1C9F0458E2AD}"/>
              </a:ext>
            </a:extLst>
          </p:cNvPr>
          <p:cNvSpPr txBox="1"/>
          <p:nvPr/>
        </p:nvSpPr>
        <p:spPr>
          <a:xfrm>
            <a:off x="8270728" y="2027061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2C9FA50-23FF-4CAB-A711-5B058E29A17A}"/>
              </a:ext>
            </a:extLst>
          </p:cNvPr>
          <p:cNvCxnSpPr/>
          <p:nvPr/>
        </p:nvCxnSpPr>
        <p:spPr>
          <a:xfrm flipV="1">
            <a:off x="8663680" y="1455663"/>
            <a:ext cx="4712" cy="90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6EF44F1-253D-490B-BC76-29E83159D425}"/>
              </a:ext>
            </a:extLst>
          </p:cNvPr>
          <p:cNvCxnSpPr/>
          <p:nvPr/>
        </p:nvCxnSpPr>
        <p:spPr>
          <a:xfrm>
            <a:off x="8659407" y="2355404"/>
            <a:ext cx="3060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5F6A65A-C091-4A1F-A294-926D8148151D}"/>
              </a:ext>
            </a:extLst>
          </p:cNvPr>
          <p:cNvCxnSpPr/>
          <p:nvPr/>
        </p:nvCxnSpPr>
        <p:spPr>
          <a:xfrm flipV="1">
            <a:off x="10523201" y="1817167"/>
            <a:ext cx="484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2892FC78-A57F-447D-B809-9A132BAE0C64}"/>
              </a:ext>
            </a:extLst>
          </p:cNvPr>
          <p:cNvSpPr txBox="1"/>
          <p:nvPr/>
        </p:nvSpPr>
        <p:spPr>
          <a:xfrm>
            <a:off x="8259904" y="401677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57D7206-963F-4574-97B9-F390C01F9D97}"/>
              </a:ext>
            </a:extLst>
          </p:cNvPr>
          <p:cNvSpPr txBox="1"/>
          <p:nvPr/>
        </p:nvSpPr>
        <p:spPr>
          <a:xfrm>
            <a:off x="6003262" y="432394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3D9DD635-E518-43AC-9FEA-EF28AB38214C}"/>
              </a:ext>
            </a:extLst>
          </p:cNvPr>
          <p:cNvCxnSpPr/>
          <p:nvPr/>
        </p:nvCxnSpPr>
        <p:spPr>
          <a:xfrm flipV="1">
            <a:off x="9600503" y="1817167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1D2A88CB-E681-415C-95EE-1819C92D2F71}"/>
              </a:ext>
            </a:extLst>
          </p:cNvPr>
          <p:cNvSpPr txBox="1"/>
          <p:nvPr/>
        </p:nvSpPr>
        <p:spPr>
          <a:xfrm>
            <a:off x="4920204" y="434677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F338F78-F6CB-4FAF-A1F7-C95A08AFD963}"/>
              </a:ext>
            </a:extLst>
          </p:cNvPr>
          <p:cNvSpPr/>
          <p:nvPr/>
        </p:nvSpPr>
        <p:spPr>
          <a:xfrm>
            <a:off x="9156829" y="4039340"/>
            <a:ext cx="392177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5FAEA82-3B84-4544-8806-20D6A21A05EA}"/>
              </a:ext>
            </a:extLst>
          </p:cNvPr>
          <p:cNvSpPr/>
          <p:nvPr/>
        </p:nvSpPr>
        <p:spPr>
          <a:xfrm>
            <a:off x="8763850" y="4039340"/>
            <a:ext cx="392177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32C1694-EC54-48D4-A13B-4CCCE153DB2B}"/>
              </a:ext>
            </a:extLst>
          </p:cNvPr>
          <p:cNvSpPr txBox="1"/>
          <p:nvPr/>
        </p:nvSpPr>
        <p:spPr>
          <a:xfrm>
            <a:off x="4919615" y="501847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67D0BC5-335B-42B8-A6F3-0E9B2FA01D77}"/>
              </a:ext>
            </a:extLst>
          </p:cNvPr>
          <p:cNvSpPr txBox="1"/>
          <p:nvPr/>
        </p:nvSpPr>
        <p:spPr>
          <a:xfrm>
            <a:off x="6008125" y="502887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C72BE4B-622E-4A4A-A400-F7772D6F5474}"/>
              </a:ext>
            </a:extLst>
          </p:cNvPr>
          <p:cNvSpPr txBox="1"/>
          <p:nvPr/>
        </p:nvSpPr>
        <p:spPr>
          <a:xfrm>
            <a:off x="4943215" y="332821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ED42049-71C2-48FC-8017-CF8F53D30755}"/>
              </a:ext>
            </a:extLst>
          </p:cNvPr>
          <p:cNvSpPr txBox="1"/>
          <p:nvPr/>
        </p:nvSpPr>
        <p:spPr>
          <a:xfrm>
            <a:off x="5875358" y="334068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E3D191F-F8AD-4C47-A739-F4380B06518D}"/>
              </a:ext>
            </a:extLst>
          </p:cNvPr>
          <p:cNvSpPr/>
          <p:nvPr/>
        </p:nvSpPr>
        <p:spPr>
          <a:xfrm>
            <a:off x="9156027" y="2953338"/>
            <a:ext cx="392177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1E954B6-E67C-43B9-BDB1-18FB94DFD146}"/>
              </a:ext>
            </a:extLst>
          </p:cNvPr>
          <p:cNvSpPr/>
          <p:nvPr/>
        </p:nvSpPr>
        <p:spPr>
          <a:xfrm>
            <a:off x="9540345" y="3315289"/>
            <a:ext cx="39127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ADD708D-E724-498E-A9D1-7817E6AC4ABB}"/>
              </a:ext>
            </a:extLst>
          </p:cNvPr>
          <p:cNvSpPr txBox="1"/>
          <p:nvPr/>
        </p:nvSpPr>
        <p:spPr>
          <a:xfrm>
            <a:off x="4523500" y="9935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2A68682-0681-4424-A035-C316D6603537}"/>
              </a:ext>
            </a:extLst>
          </p:cNvPr>
          <p:cNvSpPr txBox="1"/>
          <p:nvPr/>
        </p:nvSpPr>
        <p:spPr>
          <a:xfrm>
            <a:off x="4526960" y="242989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3D03A7D-6956-4E7C-9EF6-67457C1B96B8}"/>
              </a:ext>
            </a:extLst>
          </p:cNvPr>
          <p:cNvSpPr txBox="1"/>
          <p:nvPr/>
        </p:nvSpPr>
        <p:spPr>
          <a:xfrm>
            <a:off x="9834867" y="99353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551F78A-7D46-4C7A-93FF-927BC2793D9B}"/>
              </a:ext>
            </a:extLst>
          </p:cNvPr>
          <p:cNvSpPr txBox="1"/>
          <p:nvPr/>
        </p:nvSpPr>
        <p:spPr>
          <a:xfrm>
            <a:off x="9834867" y="242989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5916493-8DAA-4C32-98FB-F4C241852F40}"/>
              </a:ext>
            </a:extLst>
          </p:cNvPr>
          <p:cNvSpPr txBox="1"/>
          <p:nvPr/>
        </p:nvSpPr>
        <p:spPr>
          <a:xfrm>
            <a:off x="4528891" y="37976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1357779-854E-40B2-9847-CD12E1DBA4A9}"/>
              </a:ext>
            </a:extLst>
          </p:cNvPr>
          <p:cNvSpPr txBox="1"/>
          <p:nvPr/>
        </p:nvSpPr>
        <p:spPr>
          <a:xfrm>
            <a:off x="9836798" y="379763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(f)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BE5DDA06-FF43-43DD-B9D5-DEB2D58FA1F8}"/>
              </a:ext>
            </a:extLst>
          </p:cNvPr>
          <p:cNvCxnSpPr/>
          <p:nvPr/>
        </p:nvCxnSpPr>
        <p:spPr>
          <a:xfrm flipV="1">
            <a:off x="11458460" y="1817167"/>
            <a:ext cx="484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52CF63F1-7D85-4A41-B50F-1C7798343EA1}"/>
              </a:ext>
            </a:extLst>
          </p:cNvPr>
          <p:cNvCxnSpPr/>
          <p:nvPr/>
        </p:nvCxnSpPr>
        <p:spPr>
          <a:xfrm flipV="1">
            <a:off x="11458460" y="4587364"/>
            <a:ext cx="484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55CEABC6-8C17-4FA7-98C5-B44DE7E2542F}"/>
              </a:ext>
            </a:extLst>
          </p:cNvPr>
          <p:cNvSpPr txBox="1"/>
          <p:nvPr/>
        </p:nvSpPr>
        <p:spPr>
          <a:xfrm>
            <a:off x="11004119" y="2785190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8198968-85DE-4009-824A-95E0FB4B9318}"/>
              </a:ext>
            </a:extLst>
          </p:cNvPr>
          <p:cNvSpPr txBox="1"/>
          <p:nvPr/>
        </p:nvSpPr>
        <p:spPr>
          <a:xfrm>
            <a:off x="9132220" y="149001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5143BF-AACD-4C4B-8C8E-9675575490C7}"/>
              </a:ext>
            </a:extLst>
          </p:cNvPr>
          <p:cNvSpPr txBox="1"/>
          <p:nvPr/>
        </p:nvSpPr>
        <p:spPr>
          <a:xfrm>
            <a:off x="10048039" y="4208655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7" name="Camera7">
            <a:extLst>
              <a:ext uri="{FF2B5EF4-FFF2-40B4-BE49-F238E27FC236}">
                <a16:creationId xmlns:a16="http://schemas.microsoft.com/office/drawing/2014/main" id="{0D244C56-8EB0-4E29-974E-09595A5A370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8318526" y="5440258"/>
            <a:ext cx="286237" cy="229163"/>
            <a:chOff x="2478" y="994"/>
            <a:chExt cx="2648" cy="212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8" name="Camera7">
              <a:extLst>
                <a:ext uri="{FF2B5EF4-FFF2-40B4-BE49-F238E27FC236}">
                  <a16:creationId xmlns:a16="http://schemas.microsoft.com/office/drawing/2014/main" id="{A3658820-8FB0-4417-A866-6C0291B83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Camera7">
              <a:extLst>
                <a:ext uri="{FF2B5EF4-FFF2-40B4-BE49-F238E27FC236}">
                  <a16:creationId xmlns:a16="http://schemas.microsoft.com/office/drawing/2014/main" id="{B7FAEC3E-63B8-4265-AF2D-C59013B8C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0" name="Slide Number Placeholder 3">
            <a:extLst>
              <a:ext uri="{FF2B5EF4-FFF2-40B4-BE49-F238E27FC236}">
                <a16:creationId xmlns:a16="http://schemas.microsoft.com/office/drawing/2014/main" id="{CAA7BC13-A44B-4E16-8CE6-95558A10D693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Content Placeholder 2">
                <a:extLst>
                  <a:ext uri="{FF2B5EF4-FFF2-40B4-BE49-F238E27FC236}">
                    <a16:creationId xmlns:a16="http://schemas.microsoft.com/office/drawing/2014/main" id="{497BE23D-666B-478F-9C95-67DE04EBC8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346" y="1220898"/>
                <a:ext cx="3632870" cy="4768633"/>
              </a:xfrm>
            </p:spPr>
            <p:txBody>
              <a:bodyPr>
                <a:normAutofit/>
              </a:bodyPr>
              <a:lstStyle/>
              <a:p>
                <a:r>
                  <a:rPr lang="en-IN" sz="2400" dirty="0"/>
                  <a:t>Throughput of the dataflow graph = sampling period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IN" sz="2400" dirty="0"/>
              </a:p>
              <a:p>
                <a:r>
                  <a:rPr lang="en-IN" sz="2400" dirty="0"/>
                  <a:t>Latency of the dataflow graph = sensor-to-actuator delay</a:t>
                </a:r>
                <a14:m>
                  <m:oMath xmlns:m="http://schemas.openxmlformats.org/officeDocument/2006/math">
                    <m:r>
                      <a:rPr lang="en-IN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IN" sz="2400" dirty="0"/>
              </a:p>
              <a:p>
                <a:endParaRPr lang="en-IN" sz="2400" dirty="0"/>
              </a:p>
              <a:p>
                <a:r>
                  <a:rPr lang="en-IN" sz="2400" dirty="0"/>
                  <a:t>Multiple workload scenarios can have the same sampling period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I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2400" dirty="0"/>
                  <a:t>and delay</a:t>
                </a:r>
                <a:r>
                  <a:rPr lang="en-IN" sz="2400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nl-NL" sz="2400" dirty="0"/>
              </a:p>
            </p:txBody>
          </p:sp>
        </mc:Choice>
        <mc:Fallback xmlns="">
          <p:sp>
            <p:nvSpPr>
              <p:cNvPr id="141" name="Content Placeholder 2">
                <a:extLst>
                  <a:ext uri="{FF2B5EF4-FFF2-40B4-BE49-F238E27FC236}">
                    <a16:creationId xmlns:a16="http://schemas.microsoft.com/office/drawing/2014/main" id="{497BE23D-666B-478F-9C95-67DE04EBC8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346" y="1220898"/>
                <a:ext cx="3632870" cy="4768633"/>
              </a:xfrm>
              <a:blipFill>
                <a:blip r:embed="rId3"/>
                <a:stretch>
                  <a:fillRect l="-2181" t="-178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89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5DEE8-A56D-4264-9A0D-1C4971F6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System scenario identification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82579-F0B3-4E9E-9973-1D1D1C572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72" y="939339"/>
            <a:ext cx="10515600" cy="4902078"/>
          </a:xfrm>
        </p:spPr>
        <p:txBody>
          <a:bodyPr/>
          <a:lstStyle/>
          <a:p>
            <a:pPr lvl="1"/>
            <a:r>
              <a:rPr lang="en-IN" dirty="0"/>
              <a:t>Based on workload</a:t>
            </a:r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lvl="1"/>
            <a:endParaRPr lang="en-IN" dirty="0"/>
          </a:p>
          <a:p>
            <a:pPr lvl="1"/>
            <a:r>
              <a:rPr lang="en-IN" dirty="0"/>
              <a:t>Based on choice of mapping and choice of parallelization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C1542-15F9-49DB-BA90-5BCD7D060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22" y="993532"/>
            <a:ext cx="6623814" cy="219209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CBB40A-CFF2-463B-9BB5-5E3ACB6CEC55}"/>
              </a:ext>
            </a:extLst>
          </p:cNvPr>
          <p:cNvSpPr/>
          <p:nvPr/>
        </p:nvSpPr>
        <p:spPr>
          <a:xfrm>
            <a:off x="5636333" y="1089397"/>
            <a:ext cx="1010264" cy="2020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F11402-5462-4CCE-886A-6B47B7BBC5EC}"/>
              </a:ext>
            </a:extLst>
          </p:cNvPr>
          <p:cNvSpPr/>
          <p:nvPr/>
        </p:nvSpPr>
        <p:spPr>
          <a:xfrm>
            <a:off x="6646596" y="1079313"/>
            <a:ext cx="2939845" cy="2020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F25E00-A742-42D8-A5C9-DE1129399BDB}"/>
              </a:ext>
            </a:extLst>
          </p:cNvPr>
          <p:cNvSpPr/>
          <p:nvPr/>
        </p:nvSpPr>
        <p:spPr>
          <a:xfrm>
            <a:off x="9586441" y="1116774"/>
            <a:ext cx="1632156" cy="2020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42A0BB-38E8-4CB4-BEA0-3F1178B55B39}"/>
              </a:ext>
            </a:extLst>
          </p:cNvPr>
          <p:cNvSpPr/>
          <p:nvPr/>
        </p:nvSpPr>
        <p:spPr>
          <a:xfrm>
            <a:off x="7775572" y="6129125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00911B-B79C-4154-81D5-C339D4438CB2}"/>
              </a:ext>
            </a:extLst>
          </p:cNvPr>
          <p:cNvSpPr/>
          <p:nvPr/>
        </p:nvSpPr>
        <p:spPr>
          <a:xfrm>
            <a:off x="6982877" y="6129125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5C3835-A0EA-4F9F-87DE-AF8B70591F9B}"/>
              </a:ext>
            </a:extLst>
          </p:cNvPr>
          <p:cNvSpPr txBox="1"/>
          <p:nvPr/>
        </p:nvSpPr>
        <p:spPr>
          <a:xfrm>
            <a:off x="3771259" y="575995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4F4F75-9AFF-4398-9A32-3298F59D42D8}"/>
              </a:ext>
            </a:extLst>
          </p:cNvPr>
          <p:cNvSpPr txBox="1"/>
          <p:nvPr/>
        </p:nvSpPr>
        <p:spPr>
          <a:xfrm>
            <a:off x="3787870" y="613726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610F903-2490-4628-B523-74783B578307}"/>
              </a:ext>
            </a:extLst>
          </p:cNvPr>
          <p:cNvCxnSpPr/>
          <p:nvPr/>
        </p:nvCxnSpPr>
        <p:spPr>
          <a:xfrm flipV="1">
            <a:off x="4175261" y="5596306"/>
            <a:ext cx="4712" cy="90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5154C6C-2360-41FA-BE59-15CA72F054B8}"/>
              </a:ext>
            </a:extLst>
          </p:cNvPr>
          <p:cNvCxnSpPr/>
          <p:nvPr/>
        </p:nvCxnSpPr>
        <p:spPr>
          <a:xfrm>
            <a:off x="4176549" y="6494543"/>
            <a:ext cx="4140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9AC2C90-5E90-49E1-A958-B7E9A8E1C8D0}"/>
              </a:ext>
            </a:extLst>
          </p:cNvPr>
          <p:cNvSpPr/>
          <p:nvPr/>
        </p:nvSpPr>
        <p:spPr>
          <a:xfrm>
            <a:off x="4248328" y="5022348"/>
            <a:ext cx="39127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098AD3-EBC6-4057-81A0-E9400D584EAB}"/>
              </a:ext>
            </a:extLst>
          </p:cNvPr>
          <p:cNvSpPr/>
          <p:nvPr/>
        </p:nvSpPr>
        <p:spPr>
          <a:xfrm>
            <a:off x="4261097" y="4660397"/>
            <a:ext cx="392177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192976-64F2-43E2-8963-7BF4DA50B897}"/>
              </a:ext>
            </a:extLst>
          </p:cNvPr>
          <p:cNvSpPr/>
          <p:nvPr/>
        </p:nvSpPr>
        <p:spPr>
          <a:xfrm>
            <a:off x="4646976" y="5022348"/>
            <a:ext cx="39127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EFD6-346F-4F57-83A1-B0DB06E19EB6}"/>
              </a:ext>
            </a:extLst>
          </p:cNvPr>
          <p:cNvSpPr/>
          <p:nvPr/>
        </p:nvSpPr>
        <p:spPr>
          <a:xfrm>
            <a:off x="4173126" y="5022348"/>
            <a:ext cx="6245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639DD7-4BE9-45EB-B8C1-3D1777987FF6}"/>
              </a:ext>
            </a:extLst>
          </p:cNvPr>
          <p:cNvSpPr/>
          <p:nvPr/>
        </p:nvSpPr>
        <p:spPr>
          <a:xfrm>
            <a:off x="5434030" y="5022348"/>
            <a:ext cx="684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1200" b="1" kern="0" dirty="0" err="1">
                <a:solidFill>
                  <a:schemeClr val="tx1">
                    <a:lumMod val="50000"/>
                  </a:schemeClr>
                </a:solidFill>
              </a:rPr>
              <a:t>RoIM</a:t>
            </a:r>
            <a:endParaRPr lang="en-US" sz="12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0FA94B-9441-47DB-8030-A60A016A50FA}"/>
              </a:ext>
            </a:extLst>
          </p:cNvPr>
          <p:cNvSpPr/>
          <p:nvPr/>
        </p:nvSpPr>
        <p:spPr>
          <a:xfrm>
            <a:off x="6834953" y="5029529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56C021-B037-4BD4-9DA4-5272DD56B423}"/>
              </a:ext>
            </a:extLst>
          </p:cNvPr>
          <p:cNvSpPr/>
          <p:nvPr/>
        </p:nvSpPr>
        <p:spPr>
          <a:xfrm>
            <a:off x="6115550" y="5022348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53A64A-8BA4-45D0-97FD-AF58D94AD92C}"/>
              </a:ext>
            </a:extLst>
          </p:cNvPr>
          <p:cNvSpPr txBox="1"/>
          <p:nvPr/>
        </p:nvSpPr>
        <p:spPr>
          <a:xfrm>
            <a:off x="3754648" y="466475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C8A020-2E8E-44FB-936A-E2B4DE73B20C}"/>
              </a:ext>
            </a:extLst>
          </p:cNvPr>
          <p:cNvSpPr txBox="1"/>
          <p:nvPr/>
        </p:nvSpPr>
        <p:spPr>
          <a:xfrm>
            <a:off x="3771259" y="505942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12F8B26-DEED-43E5-B677-217E7FD04CC4}"/>
              </a:ext>
            </a:extLst>
          </p:cNvPr>
          <p:cNvCxnSpPr/>
          <p:nvPr/>
        </p:nvCxnSpPr>
        <p:spPr>
          <a:xfrm flipV="1">
            <a:off x="4164211" y="4488025"/>
            <a:ext cx="4712" cy="90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43E033-1065-472C-9843-405D9F40BFE8}"/>
              </a:ext>
            </a:extLst>
          </p:cNvPr>
          <p:cNvCxnSpPr/>
          <p:nvPr/>
        </p:nvCxnSpPr>
        <p:spPr>
          <a:xfrm flipV="1">
            <a:off x="6958992" y="4849529"/>
            <a:ext cx="4848" cy="54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4BDFDBB-9284-4180-A6C1-71529E128349}"/>
              </a:ext>
            </a:extLst>
          </p:cNvPr>
          <p:cNvCxnSpPr/>
          <p:nvPr/>
        </p:nvCxnSpPr>
        <p:spPr>
          <a:xfrm>
            <a:off x="4159938" y="5387766"/>
            <a:ext cx="4140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BB72E75B-229D-4F52-91A0-E0512254C226}"/>
              </a:ext>
            </a:extLst>
          </p:cNvPr>
          <p:cNvSpPr/>
          <p:nvPr/>
        </p:nvSpPr>
        <p:spPr>
          <a:xfrm>
            <a:off x="4656559" y="4660397"/>
            <a:ext cx="392177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ED16257-E85C-4D5F-B0A1-9BFA6FE08E8B}"/>
              </a:ext>
            </a:extLst>
          </p:cNvPr>
          <p:cNvSpPr/>
          <p:nvPr/>
        </p:nvSpPr>
        <p:spPr>
          <a:xfrm>
            <a:off x="5040877" y="5022348"/>
            <a:ext cx="39127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sz="1100" b="1" kern="0" dirty="0" err="1">
                <a:solidFill>
                  <a:schemeClr val="tx1">
                    <a:lumMod val="50000"/>
                  </a:schemeClr>
                </a:solidFill>
              </a:rPr>
              <a:t>RoIP</a:t>
            </a:r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FFDC66-31BD-48C6-9EF8-1229E17AABF3}"/>
              </a:ext>
            </a:extLst>
          </p:cNvPr>
          <p:cNvSpPr txBox="1"/>
          <p:nvPr/>
        </p:nvSpPr>
        <p:spPr>
          <a:xfrm>
            <a:off x="6946570" y="467871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912265C-4658-4B20-89DB-36D9F5AAF6AB}"/>
              </a:ext>
            </a:extLst>
          </p:cNvPr>
          <p:cNvCxnSpPr/>
          <p:nvPr/>
        </p:nvCxnSpPr>
        <p:spPr>
          <a:xfrm flipV="1">
            <a:off x="7903147" y="5956306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54C2054F-4F0A-47C6-A55D-BE65B6226850}"/>
              </a:ext>
            </a:extLst>
          </p:cNvPr>
          <p:cNvSpPr/>
          <p:nvPr/>
        </p:nvSpPr>
        <p:spPr>
          <a:xfrm>
            <a:off x="4181280" y="6128467"/>
            <a:ext cx="2794208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sz="2400" kern="0" dirty="0">
                <a:solidFill>
                  <a:prstClr val="black">
                    <a:lumMod val="50000"/>
                  </a:prstClr>
                </a:solidFill>
              </a:rPr>
              <a:t>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CD9230-B7B5-4494-843C-18E137FDE824}"/>
              </a:ext>
            </a:extLst>
          </p:cNvPr>
          <p:cNvSpPr txBox="1"/>
          <p:nvPr/>
        </p:nvSpPr>
        <p:spPr>
          <a:xfrm>
            <a:off x="5956959" y="3117067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S</a:t>
            </a:r>
            <a:r>
              <a:rPr lang="en-IN" baseline="-25000" dirty="0">
                <a:solidFill>
                  <a:srgbClr val="FF0000"/>
                </a:solidFill>
              </a:rPr>
              <a:t>1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D783F68-A044-4568-9178-9D3D07B25EE4}"/>
              </a:ext>
            </a:extLst>
          </p:cNvPr>
          <p:cNvSpPr txBox="1"/>
          <p:nvPr/>
        </p:nvSpPr>
        <p:spPr>
          <a:xfrm>
            <a:off x="7930926" y="3099842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S</a:t>
            </a:r>
            <a:r>
              <a:rPr lang="en-IN" baseline="-25000" dirty="0">
                <a:solidFill>
                  <a:srgbClr val="FF0000"/>
                </a:solidFill>
              </a:rPr>
              <a:t>2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0DC0F81-1F30-419E-AC98-84ECB998AED4}"/>
              </a:ext>
            </a:extLst>
          </p:cNvPr>
          <p:cNvSpPr txBox="1"/>
          <p:nvPr/>
        </p:nvSpPr>
        <p:spPr>
          <a:xfrm>
            <a:off x="10218013" y="3117067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S</a:t>
            </a:r>
            <a:r>
              <a:rPr lang="en-IN" baseline="-25000" dirty="0">
                <a:solidFill>
                  <a:srgbClr val="FF0000"/>
                </a:solidFill>
              </a:rPr>
              <a:t>3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34" grpId="0" animBg="1"/>
      <p:bldP spid="35" grpId="0" animBg="1"/>
      <p:bldP spid="36" grpId="0"/>
      <p:bldP spid="37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52" grpId="0" animBg="1"/>
      <p:bldP spid="53" grpId="0" animBg="1"/>
      <p:bldP spid="54" grpId="0"/>
      <p:bldP spid="56" grpId="0" animBg="1"/>
      <p:bldP spid="70" grpId="0"/>
      <p:bldP spid="71" grpId="0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4610-5643-4FBE-BAB4-679A62A9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Comparing control design techniques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B2FC6-BD56-467E-B439-FAE2AB56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LQR control design</a:t>
            </a:r>
          </a:p>
          <a:p>
            <a:pPr lvl="1"/>
            <a:r>
              <a:rPr lang="en-IN" dirty="0"/>
              <a:t>When only worst-case timing information available</a:t>
            </a:r>
          </a:p>
          <a:p>
            <a:pPr lvl="1"/>
            <a:endParaRPr lang="en-IN" dirty="0"/>
          </a:p>
          <a:p>
            <a:endParaRPr lang="en-IN" dirty="0"/>
          </a:p>
          <a:p>
            <a:r>
              <a:rPr lang="en-IN" dirty="0"/>
              <a:t>Switched linear control (SLC)</a:t>
            </a:r>
          </a:p>
          <a:p>
            <a:pPr lvl="1"/>
            <a:r>
              <a:rPr lang="en-IN" dirty="0"/>
              <a:t>Identify system scenarios </a:t>
            </a:r>
          </a:p>
          <a:p>
            <a:pPr lvl="2"/>
            <a:r>
              <a:rPr lang="en-IN" sz="2400" dirty="0"/>
              <a:t>From frequently occurring workload information (e.g. PERT distribution)</a:t>
            </a:r>
          </a:p>
          <a:p>
            <a:pPr lvl="1"/>
            <a:r>
              <a:rPr lang="en-IN" dirty="0"/>
              <a:t>Design LQR controller for each identified system scenario</a:t>
            </a:r>
          </a:p>
          <a:p>
            <a:pPr lvl="1"/>
            <a:r>
              <a:rPr lang="en-IN" dirty="0"/>
              <a:t>Prove stability (common/switched quadratic Lyapunov function)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D5D65D-CC6E-455E-8D29-2AC79A8AFAD8}"/>
              </a:ext>
            </a:extLst>
          </p:cNvPr>
          <p:cNvSpPr/>
          <p:nvPr/>
        </p:nvSpPr>
        <p:spPr>
          <a:xfrm>
            <a:off x="3798607" y="6371531"/>
            <a:ext cx="275214" cy="324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FBC93-83DE-496D-AA81-3C42475C9860}"/>
              </a:ext>
            </a:extLst>
          </p:cNvPr>
          <p:cNvSpPr/>
          <p:nvPr/>
        </p:nvSpPr>
        <p:spPr>
          <a:xfrm>
            <a:off x="1741145" y="6371531"/>
            <a:ext cx="2044092" cy="324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9CE8A1-E45D-4572-ABC9-D6EF421E0326}"/>
              </a:ext>
            </a:extLst>
          </p:cNvPr>
          <p:cNvSpPr/>
          <p:nvPr/>
        </p:nvSpPr>
        <p:spPr>
          <a:xfrm>
            <a:off x="4087660" y="6371531"/>
            <a:ext cx="273092" cy="324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B5C7C-D8A4-4394-A8C7-C4FA42690C1B}"/>
              </a:ext>
            </a:extLst>
          </p:cNvPr>
          <p:cNvSpPr/>
          <p:nvPr/>
        </p:nvSpPr>
        <p:spPr>
          <a:xfrm>
            <a:off x="5869831" y="6371531"/>
            <a:ext cx="288584" cy="324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646056-6BF3-45F1-B9FA-BE4468D90EA7}"/>
              </a:ext>
            </a:extLst>
          </p:cNvPr>
          <p:cNvSpPr/>
          <p:nvPr/>
        </p:nvSpPr>
        <p:spPr>
          <a:xfrm>
            <a:off x="4375182" y="6371531"/>
            <a:ext cx="1485930" cy="324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C42A45-E6BA-4893-A430-D30A5E37AED4}"/>
              </a:ext>
            </a:extLst>
          </p:cNvPr>
          <p:cNvCxnSpPr/>
          <p:nvPr/>
        </p:nvCxnSpPr>
        <p:spPr>
          <a:xfrm flipV="1">
            <a:off x="1738781" y="6165094"/>
            <a:ext cx="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C1879E-63D2-42FD-AAF9-39FA5BFCD1FD}"/>
              </a:ext>
            </a:extLst>
          </p:cNvPr>
          <p:cNvCxnSpPr/>
          <p:nvPr/>
        </p:nvCxnSpPr>
        <p:spPr>
          <a:xfrm flipV="1">
            <a:off x="4372326" y="6165094"/>
            <a:ext cx="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CC171-3A5B-4C82-8E17-52BF3232FCD4}"/>
              </a:ext>
            </a:extLst>
          </p:cNvPr>
          <p:cNvSpPr/>
          <p:nvPr/>
        </p:nvSpPr>
        <p:spPr>
          <a:xfrm>
            <a:off x="6169857" y="6371531"/>
            <a:ext cx="273092" cy="324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8327D4-BEAD-484F-A056-35DC5C6E63BD}"/>
              </a:ext>
            </a:extLst>
          </p:cNvPr>
          <p:cNvSpPr/>
          <p:nvPr/>
        </p:nvSpPr>
        <p:spPr>
          <a:xfrm>
            <a:off x="7290238" y="6371531"/>
            <a:ext cx="276902" cy="324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739B8F-29EF-4B4C-875F-4A654E626AD9}"/>
              </a:ext>
            </a:extLst>
          </p:cNvPr>
          <p:cNvSpPr/>
          <p:nvPr/>
        </p:nvSpPr>
        <p:spPr>
          <a:xfrm>
            <a:off x="6467161" y="6371531"/>
            <a:ext cx="808647" cy="324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5BD29A-63EC-4177-9DB7-64B60FF52960}"/>
              </a:ext>
            </a:extLst>
          </p:cNvPr>
          <p:cNvSpPr/>
          <p:nvPr/>
        </p:nvSpPr>
        <p:spPr>
          <a:xfrm>
            <a:off x="7581571" y="6371531"/>
            <a:ext cx="273092" cy="324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>
              <a:defRPr/>
            </a:pPr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7DFF52-0257-4C6B-8D26-D46390792765}"/>
              </a:ext>
            </a:extLst>
          </p:cNvPr>
          <p:cNvCxnSpPr/>
          <p:nvPr/>
        </p:nvCxnSpPr>
        <p:spPr>
          <a:xfrm flipV="1">
            <a:off x="6465684" y="6165094"/>
            <a:ext cx="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397636-14C1-4005-9523-CC3F47301FD7}"/>
              </a:ext>
            </a:extLst>
          </p:cNvPr>
          <p:cNvCxnSpPr/>
          <p:nvPr/>
        </p:nvCxnSpPr>
        <p:spPr>
          <a:xfrm flipV="1">
            <a:off x="7863868" y="6165094"/>
            <a:ext cx="0" cy="5400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8D1017-9286-484D-AF0D-054ABB53EFF8}"/>
              </a:ext>
            </a:extLst>
          </p:cNvPr>
          <p:cNvCxnSpPr/>
          <p:nvPr/>
        </p:nvCxnSpPr>
        <p:spPr>
          <a:xfrm>
            <a:off x="1736418" y="6695531"/>
            <a:ext cx="6480000" cy="3926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EB68914-CCEE-483E-AC41-73C1CE5B49B1}"/>
              </a:ext>
            </a:extLst>
          </p:cNvPr>
          <p:cNvSpPr/>
          <p:nvPr/>
        </p:nvSpPr>
        <p:spPr>
          <a:xfrm>
            <a:off x="3799184" y="5695256"/>
            <a:ext cx="274637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9E3906-180F-41D7-9207-A47BA692E229}"/>
              </a:ext>
            </a:extLst>
          </p:cNvPr>
          <p:cNvSpPr/>
          <p:nvPr/>
        </p:nvSpPr>
        <p:spPr>
          <a:xfrm>
            <a:off x="1741784" y="5695256"/>
            <a:ext cx="20447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08B798-D68F-4FD8-9F75-8E3F34FEE3DF}"/>
              </a:ext>
            </a:extLst>
          </p:cNvPr>
          <p:cNvSpPr/>
          <p:nvPr/>
        </p:nvSpPr>
        <p:spPr>
          <a:xfrm>
            <a:off x="4094458" y="5687319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cxnSp>
        <p:nvCxnSpPr>
          <p:cNvPr id="21" name="Straight Arrow Connector 13">
            <a:extLst>
              <a:ext uri="{FF2B5EF4-FFF2-40B4-BE49-F238E27FC236}">
                <a16:creationId xmlns:a16="http://schemas.microsoft.com/office/drawing/2014/main" id="{72F1C868-2459-46C7-B8C7-86B961A4F48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35434" y="5479356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457CD71-12DE-458F-9662-15ECF73D570C}"/>
              </a:ext>
            </a:extLst>
          </p:cNvPr>
          <p:cNvSpPr/>
          <p:nvPr/>
        </p:nvSpPr>
        <p:spPr>
          <a:xfrm>
            <a:off x="5869019" y="5702555"/>
            <a:ext cx="2889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28E78F-8CAF-4150-9699-BFA979BA41E6}"/>
              </a:ext>
            </a:extLst>
          </p:cNvPr>
          <p:cNvSpPr/>
          <p:nvPr/>
        </p:nvSpPr>
        <p:spPr>
          <a:xfrm>
            <a:off x="4375182" y="5702555"/>
            <a:ext cx="14859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291228-C4C1-43D8-A3CC-EE9A5994DD91}"/>
              </a:ext>
            </a:extLst>
          </p:cNvPr>
          <p:cNvSpPr/>
          <p:nvPr/>
        </p:nvSpPr>
        <p:spPr>
          <a:xfrm>
            <a:off x="6770719" y="5702555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874895-9BC1-4073-9DE8-AB98B3AE3892}"/>
              </a:ext>
            </a:extLst>
          </p:cNvPr>
          <p:cNvSpPr/>
          <p:nvPr/>
        </p:nvSpPr>
        <p:spPr>
          <a:xfrm>
            <a:off x="6161119" y="5702555"/>
            <a:ext cx="611188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B6FA7E-3C07-4C2B-AE33-105EE477D447}"/>
              </a:ext>
            </a:extLst>
          </p:cNvPr>
          <p:cNvCxnSpPr/>
          <p:nvPr/>
        </p:nvCxnSpPr>
        <p:spPr>
          <a:xfrm flipV="1">
            <a:off x="9739344" y="5486655"/>
            <a:ext cx="0" cy="539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ACEC921-3BBB-47BA-B07F-8E4457AB43E0}"/>
              </a:ext>
            </a:extLst>
          </p:cNvPr>
          <p:cNvSpPr/>
          <p:nvPr/>
        </p:nvSpPr>
        <p:spPr>
          <a:xfrm>
            <a:off x="7886732" y="5702555"/>
            <a:ext cx="2762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CB7FFF-B6F1-42BB-9C58-71C72988F15C}"/>
              </a:ext>
            </a:extLst>
          </p:cNvPr>
          <p:cNvSpPr/>
          <p:nvPr/>
        </p:nvSpPr>
        <p:spPr>
          <a:xfrm>
            <a:off x="7062819" y="5702555"/>
            <a:ext cx="808038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AB9100D-575F-4606-9517-77B1672BAB5B}"/>
              </a:ext>
            </a:extLst>
          </p:cNvPr>
          <p:cNvCxnSpPr/>
          <p:nvPr/>
        </p:nvCxnSpPr>
        <p:spPr>
          <a:xfrm>
            <a:off x="1729084" y="6019106"/>
            <a:ext cx="8716962" cy="127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6DF06CC-B6D7-4307-B326-2EAAC6BE7EA2}"/>
              </a:ext>
            </a:extLst>
          </p:cNvPr>
          <p:cNvSpPr/>
          <p:nvPr/>
        </p:nvSpPr>
        <p:spPr>
          <a:xfrm>
            <a:off x="9452007" y="5702555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89C528-D788-4B51-BDED-BF6B03F047D9}"/>
              </a:ext>
            </a:extLst>
          </p:cNvPr>
          <p:cNvSpPr/>
          <p:nvPr/>
        </p:nvSpPr>
        <p:spPr>
          <a:xfrm>
            <a:off x="8166132" y="5702555"/>
            <a:ext cx="1281112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32" name="Straight Arrow Connector 20">
            <a:extLst>
              <a:ext uri="{FF2B5EF4-FFF2-40B4-BE49-F238E27FC236}">
                <a16:creationId xmlns:a16="http://schemas.microsoft.com/office/drawing/2014/main" id="{200AF193-4C3E-4625-BA7D-B57903B71E0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56469" y="548665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14">
            <a:extLst>
              <a:ext uri="{FF2B5EF4-FFF2-40B4-BE49-F238E27FC236}">
                <a16:creationId xmlns:a16="http://schemas.microsoft.com/office/drawing/2014/main" id="{BD02E2E9-AB4B-47E1-9A38-170EC987F49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67244" y="548665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7CE04A8-06E3-4EDF-873D-2F04B655A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506" y="2209228"/>
            <a:ext cx="4782974" cy="776162"/>
          </a:xfrm>
          <a:prstGeom prst="rect">
            <a:avLst/>
          </a:prstGeom>
        </p:spPr>
      </p:pic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D94C39AA-B416-46B3-8CBB-73E1C07119C8}"/>
              </a:ext>
            </a:extLst>
          </p:cNvPr>
          <p:cNvSpPr txBox="1">
            <a:spLocks/>
          </p:cNvSpPr>
          <p:nvPr/>
        </p:nvSpPr>
        <p:spPr>
          <a:xfrm>
            <a:off x="661988" y="63941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5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3"/>
          <p:cNvSpPr/>
          <p:nvPr/>
        </p:nvSpPr>
        <p:spPr>
          <a:xfrm>
            <a:off x="1780372" y="2847335"/>
            <a:ext cx="1500188" cy="1597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8650"/>
          </a:xfrm>
        </p:spPr>
        <p:txBody>
          <a:bodyPr/>
          <a:lstStyle/>
          <a:p>
            <a:pPr algn="l"/>
            <a:r>
              <a:rPr lang="en-IN" altLang="en-US" sz="3200" dirty="0">
                <a:solidFill>
                  <a:srgbClr val="2F528F"/>
                </a:solidFill>
              </a:rPr>
              <a:t>Image-based control (IBC) system – an example </a:t>
            </a:r>
            <a:endParaRPr lang="en-IN" altLang="en-US" sz="3200" dirty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61988" y="638810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5BE96E-679A-4446-A0D7-C05EBB65AD6C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GB" altLang="en-US">
              <a:solidFill>
                <a:srgbClr val="4472C4"/>
              </a:solidFill>
            </a:endParaRPr>
          </a:p>
        </p:txBody>
      </p:sp>
      <p:pic>
        <p:nvPicPr>
          <p:cNvPr id="9251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2" y="1318765"/>
            <a:ext cx="224313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bject 4"/>
          <p:cNvSpPr/>
          <p:nvPr/>
        </p:nvSpPr>
        <p:spPr>
          <a:xfrm>
            <a:off x="5450474" y="3015920"/>
            <a:ext cx="1339453" cy="892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5"/>
          <p:cNvSpPr/>
          <p:nvPr/>
        </p:nvSpPr>
        <p:spPr>
          <a:xfrm>
            <a:off x="5307599" y="2908764"/>
            <a:ext cx="1625203" cy="12858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4"/>
          <p:cNvSpPr txBox="1"/>
          <p:nvPr/>
        </p:nvSpPr>
        <p:spPr>
          <a:xfrm>
            <a:off x="5428454" y="2759123"/>
            <a:ext cx="1382762" cy="2055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336" b="1" spc="42" dirty="0">
                <a:solidFill>
                  <a:srgbClr val="29221E"/>
                </a:solidFill>
                <a:latin typeface="Cambria"/>
                <a:cs typeface="Cambria"/>
              </a:rPr>
              <a:t>v</a:t>
            </a:r>
            <a:r>
              <a:rPr sz="1336" b="1" spc="77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r>
              <a:rPr sz="1336" b="1" spc="70" dirty="0">
                <a:solidFill>
                  <a:srgbClr val="29221E"/>
                </a:solidFill>
                <a:latin typeface="Cambria"/>
                <a:cs typeface="Cambria"/>
              </a:rPr>
              <a:t>hic</a:t>
            </a:r>
            <a:r>
              <a:rPr sz="1336" b="1" spc="53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336" b="1" spc="77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r>
              <a:rPr sz="1336" b="1" spc="134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336" b="1" spc="105" dirty="0">
                <a:solidFill>
                  <a:srgbClr val="29221E"/>
                </a:solidFill>
                <a:latin typeface="Cambria"/>
                <a:cs typeface="Cambria"/>
              </a:rPr>
              <a:t>o</a:t>
            </a:r>
            <a:r>
              <a:rPr sz="1336" b="1" spc="95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1336" b="1" spc="134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336" b="1" spc="28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336" b="1" spc="105" dirty="0">
                <a:solidFill>
                  <a:srgbClr val="29221E"/>
                </a:solidFill>
                <a:latin typeface="Cambria"/>
                <a:cs typeface="Cambria"/>
              </a:rPr>
              <a:t>oa</a:t>
            </a:r>
            <a:r>
              <a:rPr sz="1336" b="1" spc="84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endParaRPr sz="1336">
              <a:latin typeface="Cambria"/>
              <a:cs typeface="Cambria"/>
            </a:endParaRPr>
          </a:p>
        </p:txBody>
      </p:sp>
      <p:sp>
        <p:nvSpPr>
          <p:cNvPr id="36" name="object 16"/>
          <p:cNvSpPr txBox="1"/>
          <p:nvPr/>
        </p:nvSpPr>
        <p:spPr>
          <a:xfrm>
            <a:off x="126649" y="3387165"/>
            <a:ext cx="1131838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de</a:t>
            </a:r>
            <a:r>
              <a:rPr sz="1406" spc="-46" dirty="0">
                <a:solidFill>
                  <a:srgbClr val="29221E"/>
                </a:solidFill>
                <a:latin typeface="Cambria"/>
                <a:cs typeface="Cambria"/>
              </a:rPr>
              <a:t>si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re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r>
              <a:rPr sz="1406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-7" dirty="0">
                <a:solidFill>
                  <a:srgbClr val="29221E"/>
                </a:solidFill>
                <a:latin typeface="Cambria"/>
                <a:cs typeface="Cambria"/>
              </a:rPr>
              <a:t>te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endParaRPr sz="1406">
              <a:latin typeface="Cambria"/>
              <a:cs typeface="Cambria"/>
            </a:endParaRPr>
          </a:p>
        </p:txBody>
      </p:sp>
      <p:sp>
        <p:nvSpPr>
          <p:cNvPr id="37" name="object 17"/>
          <p:cNvSpPr/>
          <p:nvPr/>
        </p:nvSpPr>
        <p:spPr>
          <a:xfrm>
            <a:off x="2349520" y="3618796"/>
            <a:ext cx="4947047" cy="1482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8"/>
          <p:cNvSpPr/>
          <p:nvPr/>
        </p:nvSpPr>
        <p:spPr>
          <a:xfrm>
            <a:off x="2531825" y="3703859"/>
            <a:ext cx="4624239" cy="1232297"/>
          </a:xfrm>
          <a:custGeom>
            <a:avLst/>
            <a:gdLst/>
            <a:ahLst/>
            <a:cxnLst/>
            <a:rect l="l" t="t" r="r" b="b"/>
            <a:pathLst>
              <a:path w="6576695" h="1752600">
                <a:moveTo>
                  <a:pt x="6576667" y="0"/>
                </a:moveTo>
                <a:lnTo>
                  <a:pt x="6569645" y="1752599"/>
                </a:lnTo>
                <a:lnTo>
                  <a:pt x="7310" y="1752599"/>
                </a:lnTo>
                <a:lnTo>
                  <a:pt x="387" y="1070410"/>
                </a:lnTo>
                <a:lnTo>
                  <a:pt x="0" y="1032311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2425490" y="4295765"/>
            <a:ext cx="214313" cy="215652"/>
          </a:xfrm>
          <a:custGeom>
            <a:avLst/>
            <a:gdLst/>
            <a:ahLst/>
            <a:cxnLst/>
            <a:rect l="l" t="t" r="r" b="b"/>
            <a:pathLst>
              <a:path w="304800" h="306704">
                <a:moveTo>
                  <a:pt x="149298" y="0"/>
                </a:moveTo>
                <a:lnTo>
                  <a:pt x="0" y="306330"/>
                </a:lnTo>
                <a:lnTo>
                  <a:pt x="151618" y="228588"/>
                </a:lnTo>
                <a:lnTo>
                  <a:pt x="266508" y="228588"/>
                </a:lnTo>
                <a:lnTo>
                  <a:pt x="149298" y="0"/>
                </a:lnTo>
                <a:close/>
              </a:path>
              <a:path w="304800" h="306704">
                <a:moveTo>
                  <a:pt x="266508" y="228588"/>
                </a:moveTo>
                <a:lnTo>
                  <a:pt x="151618" y="228588"/>
                </a:lnTo>
                <a:lnTo>
                  <a:pt x="304784" y="303237"/>
                </a:lnTo>
                <a:lnTo>
                  <a:pt x="266508" y="228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0"/>
          <p:cNvSpPr/>
          <p:nvPr/>
        </p:nvSpPr>
        <p:spPr>
          <a:xfrm>
            <a:off x="30153" y="3542771"/>
            <a:ext cx="1830586" cy="4018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1"/>
          <p:cNvSpPr/>
          <p:nvPr/>
        </p:nvSpPr>
        <p:spPr>
          <a:xfrm>
            <a:off x="119152" y="3708200"/>
            <a:ext cx="1480096" cy="0"/>
          </a:xfrm>
          <a:custGeom>
            <a:avLst/>
            <a:gdLst/>
            <a:ahLst/>
            <a:cxnLst/>
            <a:rect l="l" t="t" r="r" b="b"/>
            <a:pathLst>
              <a:path w="2105025">
                <a:moveTo>
                  <a:pt x="0" y="0"/>
                </a:moveTo>
                <a:lnTo>
                  <a:pt x="2066362" y="5"/>
                </a:lnTo>
                <a:lnTo>
                  <a:pt x="2104462" y="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2"/>
          <p:cNvSpPr/>
          <p:nvPr/>
        </p:nvSpPr>
        <p:spPr>
          <a:xfrm>
            <a:off x="1518485" y="3601047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199" y="152401"/>
                </a:lnTo>
                <a:lnTo>
                  <a:pt x="0" y="304800"/>
                </a:lnTo>
                <a:lnTo>
                  <a:pt x="304800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3"/>
          <p:cNvSpPr/>
          <p:nvPr/>
        </p:nvSpPr>
        <p:spPr>
          <a:xfrm>
            <a:off x="3226982" y="3542771"/>
            <a:ext cx="2223492" cy="4018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4"/>
          <p:cNvSpPr/>
          <p:nvPr/>
        </p:nvSpPr>
        <p:spPr>
          <a:xfrm>
            <a:off x="3309034" y="3705806"/>
            <a:ext cx="1880146" cy="0"/>
          </a:xfrm>
          <a:custGeom>
            <a:avLst/>
            <a:gdLst/>
            <a:ahLst/>
            <a:cxnLst/>
            <a:rect l="l" t="t" r="r" b="b"/>
            <a:pathLst>
              <a:path w="2673984">
                <a:moveTo>
                  <a:pt x="0" y="0"/>
                </a:moveTo>
                <a:lnTo>
                  <a:pt x="2635512" y="8"/>
                </a:lnTo>
                <a:lnTo>
                  <a:pt x="2673612" y="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5"/>
          <p:cNvSpPr/>
          <p:nvPr/>
        </p:nvSpPr>
        <p:spPr>
          <a:xfrm>
            <a:off x="5108549" y="3598655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201" y="152401"/>
                </a:lnTo>
                <a:lnTo>
                  <a:pt x="0" y="304800"/>
                </a:lnTo>
                <a:lnTo>
                  <a:pt x="304801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6"/>
          <p:cNvSpPr/>
          <p:nvPr/>
        </p:nvSpPr>
        <p:spPr>
          <a:xfrm>
            <a:off x="6834575" y="3542771"/>
            <a:ext cx="2080617" cy="401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7"/>
          <p:cNvSpPr/>
          <p:nvPr/>
        </p:nvSpPr>
        <p:spPr>
          <a:xfrm>
            <a:off x="6923858" y="3705819"/>
            <a:ext cx="1732806" cy="0"/>
          </a:xfrm>
          <a:custGeom>
            <a:avLst/>
            <a:gdLst/>
            <a:ahLst/>
            <a:cxnLst/>
            <a:rect l="l" t="t" r="r" b="b"/>
            <a:pathLst>
              <a:path w="2464434">
                <a:moveTo>
                  <a:pt x="0" y="0"/>
                </a:moveTo>
                <a:lnTo>
                  <a:pt x="2425735" y="8"/>
                </a:lnTo>
                <a:lnTo>
                  <a:pt x="2463835" y="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8"/>
          <p:cNvSpPr/>
          <p:nvPr/>
        </p:nvSpPr>
        <p:spPr>
          <a:xfrm>
            <a:off x="8575875" y="3598669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199" y="152401"/>
                </a:lnTo>
                <a:lnTo>
                  <a:pt x="0" y="304800"/>
                </a:lnTo>
                <a:lnTo>
                  <a:pt x="304796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9"/>
          <p:cNvSpPr/>
          <p:nvPr/>
        </p:nvSpPr>
        <p:spPr>
          <a:xfrm>
            <a:off x="4084232" y="2998060"/>
            <a:ext cx="1366242" cy="4018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0"/>
          <p:cNvSpPr/>
          <p:nvPr/>
        </p:nvSpPr>
        <p:spPr>
          <a:xfrm>
            <a:off x="4168636" y="3167028"/>
            <a:ext cx="1020663" cy="0"/>
          </a:xfrm>
          <a:custGeom>
            <a:avLst/>
            <a:gdLst/>
            <a:ahLst/>
            <a:cxnLst/>
            <a:rect l="l" t="t" r="r" b="b"/>
            <a:pathLst>
              <a:path w="1451609">
                <a:moveTo>
                  <a:pt x="0" y="0"/>
                </a:moveTo>
                <a:lnTo>
                  <a:pt x="1412967" y="0"/>
                </a:lnTo>
                <a:lnTo>
                  <a:pt x="1451067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31"/>
          <p:cNvSpPr/>
          <p:nvPr/>
        </p:nvSpPr>
        <p:spPr>
          <a:xfrm>
            <a:off x="5108550" y="3059872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76200" y="152400"/>
                </a:lnTo>
                <a:lnTo>
                  <a:pt x="0" y="304800"/>
                </a:lnTo>
                <a:lnTo>
                  <a:pt x="30480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bject 32"/>
              <p:cNvSpPr txBox="1"/>
              <p:nvPr/>
            </p:nvSpPr>
            <p:spPr>
              <a:xfrm>
                <a:off x="126649" y="3806351"/>
                <a:ext cx="1409998" cy="21634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:r>
                  <a:rPr lang="en-IN" sz="1406" dirty="0">
                    <a:solidFill>
                      <a:srgbClr val="29221E"/>
                    </a:solidFill>
                    <a:latin typeface="Cambria"/>
                    <a:cs typeface="Cambria"/>
                  </a:rPr>
                  <a:t>deviation </a:t>
                </a:r>
                <a:r>
                  <a:rPr lang="en-IN" sz="1406" spc="11" dirty="0">
                    <a:solidFill>
                      <a:srgbClr val="29221E"/>
                    </a:solidFill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1406" b="0" i="1" spc="11" smtClean="0">
                        <a:solidFill>
                          <a:srgbClr val="29221E"/>
                        </a:solidFill>
                        <a:latin typeface="Cambria Math" panose="02040503050406030204" pitchFamily="18" charset="0"/>
                        <a:cs typeface="Cambria"/>
                      </a:rPr>
                      <m:t>𝑟</m:t>
                    </m:r>
                  </m:oMath>
                </a14:m>
                <a:endParaRPr sz="2109" baseline="5555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54" name="object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49" y="3806351"/>
                <a:ext cx="1409998" cy="216341"/>
              </a:xfrm>
              <a:prstGeom prst="rect">
                <a:avLst/>
              </a:prstGeom>
              <a:blipFill>
                <a:blip r:embed="rId13"/>
                <a:stretch>
                  <a:fillRect l="-7359" t="-27778" b="-4444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bject 33"/>
          <p:cNvSpPr txBox="1"/>
          <p:nvPr/>
        </p:nvSpPr>
        <p:spPr>
          <a:xfrm>
            <a:off x="6963300" y="3465457"/>
            <a:ext cx="1593503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-7" dirty="0">
                <a:solidFill>
                  <a:srgbClr val="29221E"/>
                </a:solidFill>
                <a:latin typeface="Cambria"/>
                <a:cs typeface="Cambria"/>
              </a:rPr>
              <a:t>te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406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r>
              <a:rPr lang="en-IN" sz="1406" dirty="0" err="1">
                <a:solidFill>
                  <a:srgbClr val="29221E"/>
                </a:solidFill>
                <a:latin typeface="Cambria"/>
                <a:cs typeface="Cambria"/>
              </a:rPr>
              <a:t>eviation</a:t>
            </a:r>
            <a:endParaRPr sz="1406" dirty="0">
              <a:latin typeface="Cambria"/>
              <a:cs typeface="Cambria"/>
            </a:endParaRPr>
          </a:p>
        </p:txBody>
      </p:sp>
      <p:sp>
        <p:nvSpPr>
          <p:cNvPr id="56" name="object 34"/>
          <p:cNvSpPr txBox="1"/>
          <p:nvPr/>
        </p:nvSpPr>
        <p:spPr>
          <a:xfrm>
            <a:off x="3711811" y="3219233"/>
            <a:ext cx="1177379" cy="47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572" algn="r"/>
            <a:endParaRPr sz="1406" dirty="0">
              <a:latin typeface="Garamond"/>
              <a:cs typeface="Garamond"/>
            </a:endParaRPr>
          </a:p>
          <a:p>
            <a:pPr marL="8929">
              <a:spcBef>
                <a:spcPts val="305"/>
              </a:spcBef>
            </a:pPr>
            <a:r>
              <a:rPr sz="1406" spc="-46" dirty="0">
                <a:solidFill>
                  <a:srgbClr val="29221E"/>
                </a:solidFill>
                <a:latin typeface="Cambria"/>
                <a:cs typeface="Cambria"/>
              </a:rPr>
              <a:t>s</a:t>
            </a:r>
            <a:r>
              <a:rPr sz="1406" spc="-7" dirty="0">
                <a:solidFill>
                  <a:srgbClr val="29221E"/>
                </a:solidFill>
                <a:latin typeface="Cambria"/>
                <a:cs typeface="Cambria"/>
              </a:rPr>
              <a:t>tee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ri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1406" spc="32" dirty="0">
                <a:solidFill>
                  <a:srgbClr val="29221E"/>
                </a:solidFill>
                <a:latin typeface="Cambria"/>
                <a:cs typeface="Cambria"/>
              </a:rPr>
              <a:t>g</a:t>
            </a:r>
            <a:r>
              <a:rPr sz="1406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1406" spc="32" dirty="0">
                <a:solidFill>
                  <a:srgbClr val="29221E"/>
                </a:solidFill>
                <a:latin typeface="Cambria"/>
                <a:cs typeface="Cambria"/>
              </a:rPr>
              <a:t>g</a:t>
            </a:r>
            <a:r>
              <a:rPr sz="1406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406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endParaRPr sz="1406" dirty="0">
              <a:latin typeface="Cambria"/>
              <a:cs typeface="Cambria"/>
            </a:endParaRPr>
          </a:p>
        </p:txBody>
      </p:sp>
      <p:sp>
        <p:nvSpPr>
          <p:cNvPr id="57" name="object 40"/>
          <p:cNvSpPr txBox="1"/>
          <p:nvPr/>
        </p:nvSpPr>
        <p:spPr>
          <a:xfrm>
            <a:off x="4192800" y="2927157"/>
            <a:ext cx="925116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di</a:t>
            </a:r>
            <a:r>
              <a:rPr sz="1406" spc="-46" dirty="0">
                <a:solidFill>
                  <a:srgbClr val="29221E"/>
                </a:solidFill>
                <a:latin typeface="Cambria"/>
                <a:cs typeface="Cambria"/>
              </a:rPr>
              <a:t>s</a:t>
            </a:r>
            <a:r>
              <a:rPr sz="1406" spc="4" dirty="0">
                <a:solidFill>
                  <a:srgbClr val="29221E"/>
                </a:solidFill>
                <a:latin typeface="Cambria"/>
                <a:cs typeface="Cambria"/>
              </a:rPr>
              <a:t>tu</a:t>
            </a:r>
            <a:r>
              <a:rPr sz="1406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406" spc="-18" dirty="0">
                <a:solidFill>
                  <a:srgbClr val="29221E"/>
                </a:solidFill>
                <a:latin typeface="Cambria"/>
                <a:cs typeface="Cambria"/>
              </a:rPr>
              <a:t>b</a:t>
            </a:r>
            <a:r>
              <a:rPr sz="1406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1406" spc="7" dirty="0">
                <a:solidFill>
                  <a:srgbClr val="29221E"/>
                </a:solidFill>
                <a:latin typeface="Cambria"/>
                <a:cs typeface="Cambria"/>
              </a:rPr>
              <a:t>nce</a:t>
            </a:r>
            <a:endParaRPr sz="1406">
              <a:latin typeface="Cambria"/>
              <a:cs typeface="Cambr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bject 41"/>
              <p:cNvSpPr txBox="1"/>
              <p:nvPr/>
            </p:nvSpPr>
            <p:spPr>
              <a:xfrm>
                <a:off x="4132452" y="3801945"/>
                <a:ext cx="323255" cy="21634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𝑢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1406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58" name="object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452" y="3801945"/>
                <a:ext cx="323255" cy="216341"/>
              </a:xfrm>
              <a:prstGeom prst="rect">
                <a:avLst/>
              </a:prstGeom>
              <a:blipFill>
                <a:blip r:embed="rId14"/>
                <a:stretch>
                  <a:fillRect l="-13208" t="-5714" r="-32075" b="-342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42"/>
              <p:cNvSpPr txBox="1"/>
              <p:nvPr/>
            </p:nvSpPr>
            <p:spPr>
              <a:xfrm>
                <a:off x="7500311" y="3812968"/>
                <a:ext cx="308520" cy="21634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6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𝑦</m:t>
                      </m:r>
                      <m:r>
                        <a:rPr lang="en-IN" sz="1406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[</m:t>
                      </m:r>
                      <m:r>
                        <a:rPr lang="en-IN" sz="1406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𝑘</m:t>
                      </m:r>
                      <m:r>
                        <a:rPr lang="en-IN" sz="1406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]</m:t>
                      </m:r>
                    </m:oMath>
                  </m:oMathPara>
                </a14:m>
                <a:endParaRPr sz="1406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59" name="object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311" y="3812968"/>
                <a:ext cx="308520" cy="216341"/>
              </a:xfrm>
              <a:prstGeom prst="rect">
                <a:avLst/>
              </a:prstGeom>
              <a:blipFill>
                <a:blip r:embed="rId15"/>
                <a:stretch>
                  <a:fillRect l="-17647" t="-2778" r="-21569" b="-305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bject 33"/>
          <p:cNvSpPr txBox="1"/>
          <p:nvPr/>
        </p:nvSpPr>
        <p:spPr>
          <a:xfrm>
            <a:off x="4092438" y="4649304"/>
            <a:ext cx="1593503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IN" sz="1406" spc="14" dirty="0">
                <a:solidFill>
                  <a:srgbClr val="29221E"/>
                </a:solidFill>
                <a:latin typeface="Cambria"/>
                <a:cs typeface="Cambria"/>
              </a:rPr>
              <a:t>measure states </a:t>
            </a:r>
            <a:endParaRPr sz="1406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3838" y="3233298"/>
            <a:ext cx="1090805" cy="7796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/>
              <a:t>Control Strategies</a:t>
            </a:r>
          </a:p>
        </p:txBody>
      </p:sp>
      <p:sp>
        <p:nvSpPr>
          <p:cNvPr id="63" name="object 14"/>
          <p:cNvSpPr txBox="1"/>
          <p:nvPr/>
        </p:nvSpPr>
        <p:spPr>
          <a:xfrm>
            <a:off x="1953240" y="2822160"/>
            <a:ext cx="1152000" cy="4111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IN" sz="1336" b="1" spc="42" dirty="0">
                <a:solidFill>
                  <a:srgbClr val="29221E"/>
                </a:solidFill>
                <a:latin typeface="Cambria"/>
                <a:cs typeface="Cambria"/>
              </a:rPr>
              <a:t>electronic </a:t>
            </a:r>
          </a:p>
          <a:p>
            <a:pPr marL="8929" algn="ctr"/>
            <a:r>
              <a:rPr lang="en-IN" sz="1336" b="1" spc="42" dirty="0">
                <a:solidFill>
                  <a:srgbClr val="29221E"/>
                </a:solidFill>
                <a:latin typeface="Cambria"/>
                <a:cs typeface="Cambria"/>
              </a:rPr>
              <a:t>control unit</a:t>
            </a:r>
            <a:endParaRPr sz="1336" dirty="0">
              <a:latin typeface="Cambria"/>
              <a:cs typeface="Cambria"/>
            </a:endParaRPr>
          </a:p>
        </p:txBody>
      </p:sp>
      <p:grpSp>
        <p:nvGrpSpPr>
          <p:cNvPr id="64" name="Camera7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4569781" y="5139823"/>
            <a:ext cx="395462" cy="316609"/>
            <a:chOff x="2478" y="994"/>
            <a:chExt cx="2648" cy="2120"/>
          </a:xfrm>
          <a:solidFill>
            <a:schemeClr val="accent1">
              <a:lumMod val="50000"/>
            </a:schemeClr>
          </a:solidFill>
        </p:grpSpPr>
        <p:sp>
          <p:nvSpPr>
            <p:cNvPr id="65" name="Camera7"/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Camera7"/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452" y="2476267"/>
            <a:ext cx="4068000" cy="3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Vision-based lateral control of a vehicle</a:t>
            </a:r>
          </a:p>
        </p:txBody>
      </p:sp>
      <p:sp>
        <p:nvSpPr>
          <p:cNvPr id="67" name="object 15"/>
          <p:cNvSpPr/>
          <p:nvPr/>
        </p:nvSpPr>
        <p:spPr>
          <a:xfrm>
            <a:off x="1831646" y="3233263"/>
            <a:ext cx="1404000" cy="1008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3"/>
          <p:cNvSpPr/>
          <p:nvPr/>
        </p:nvSpPr>
        <p:spPr>
          <a:xfrm>
            <a:off x="1699949" y="5598527"/>
            <a:ext cx="7233047" cy="10358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object 6"/>
              <p:cNvSpPr txBox="1"/>
              <p:nvPr/>
            </p:nvSpPr>
            <p:spPr>
              <a:xfrm>
                <a:off x="1930756" y="5778150"/>
                <a:ext cx="6624000" cy="56425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 marR="3572">
                  <a:lnSpc>
                    <a:spcPts val="2180"/>
                  </a:lnSpc>
                </a:pPr>
                <a:r>
                  <a:rPr lang="en-IN" sz="1828" b="1" spc="63" dirty="0">
                    <a:latin typeface="Cambria"/>
                    <a:cs typeface="Cambria"/>
                  </a:rPr>
                  <a:t>H</a:t>
                </a:r>
                <a:r>
                  <a:rPr lang="en-IN" sz="1828" b="1" spc="4" dirty="0">
                    <a:latin typeface="Cambria"/>
                    <a:cs typeface="Cambria"/>
                  </a:rPr>
                  <a:t>o</a:t>
                </a:r>
                <a:r>
                  <a:rPr lang="en-IN" sz="1828" b="1" dirty="0">
                    <a:latin typeface="Cambria"/>
                    <a:cs typeface="Cambria"/>
                  </a:rPr>
                  <a:t>w</a:t>
                </a:r>
                <a:r>
                  <a:rPr lang="en-IN" sz="1828" b="1" spc="127" dirty="0">
                    <a:latin typeface="Cambria"/>
                    <a:cs typeface="Cambria"/>
                  </a:rPr>
                  <a:t> </a:t>
                </a:r>
                <a:r>
                  <a:rPr lang="en-IN" sz="1828" b="1" spc="-14" dirty="0">
                    <a:latin typeface="Cambria"/>
                    <a:cs typeface="Cambria"/>
                  </a:rPr>
                  <a:t>t</a:t>
                </a:r>
                <a:r>
                  <a:rPr lang="en-IN" sz="1828" b="1" spc="7" dirty="0">
                    <a:latin typeface="Cambria"/>
                    <a:cs typeface="Cambria"/>
                  </a:rPr>
                  <a:t>o</a:t>
                </a:r>
                <a:r>
                  <a:rPr lang="en-IN" sz="1828" b="1" spc="127" dirty="0">
                    <a:latin typeface="Cambria"/>
                    <a:cs typeface="Cambria"/>
                  </a:rPr>
                  <a:t> </a:t>
                </a:r>
                <a:r>
                  <a:rPr lang="en-IN" sz="1828" b="1" spc="7" dirty="0">
                    <a:solidFill>
                      <a:srgbClr val="B51A00"/>
                    </a:solidFill>
                    <a:latin typeface="Cambria"/>
                    <a:cs typeface="Cambria"/>
                  </a:rPr>
                  <a:t>c</a:t>
                </a:r>
                <a:r>
                  <a:rPr lang="en-IN" sz="1828" b="1" spc="4" dirty="0">
                    <a:solidFill>
                      <a:srgbClr val="B51A00"/>
                    </a:solidFill>
                    <a:latin typeface="Cambria"/>
                    <a:cs typeface="Cambria"/>
                  </a:rPr>
                  <a:t>o</a:t>
                </a:r>
                <a:r>
                  <a:rPr lang="en-IN" sz="1828" b="1" spc="-11" dirty="0">
                    <a:solidFill>
                      <a:srgbClr val="B51A00"/>
                    </a:solidFill>
                    <a:latin typeface="Cambria"/>
                    <a:cs typeface="Cambria"/>
                  </a:rPr>
                  <a:t>nt</a:t>
                </a:r>
                <a:r>
                  <a:rPr lang="en-IN" sz="1828" b="1" spc="-77" dirty="0">
                    <a:solidFill>
                      <a:srgbClr val="B51A00"/>
                    </a:solidFill>
                    <a:latin typeface="Cambria"/>
                    <a:cs typeface="Cambria"/>
                  </a:rPr>
                  <a:t>r</a:t>
                </a:r>
                <a:r>
                  <a:rPr lang="en-IN" sz="1828" b="1" spc="4" dirty="0">
                    <a:solidFill>
                      <a:srgbClr val="B51A00"/>
                    </a:solidFill>
                    <a:latin typeface="Cambria"/>
                    <a:cs typeface="Cambria"/>
                  </a:rPr>
                  <a:t>o</a:t>
                </a:r>
                <a:r>
                  <a:rPr lang="en-IN" sz="1828" b="1" spc="-14" dirty="0">
                    <a:solidFill>
                      <a:srgbClr val="B51A00"/>
                    </a:solidFill>
                    <a:latin typeface="Cambria"/>
                    <a:cs typeface="Cambria"/>
                  </a:rPr>
                  <a:t>l</a:t>
                </a:r>
                <a:r>
                  <a:rPr lang="en-IN" sz="1828" b="1" spc="127" dirty="0">
                    <a:solidFill>
                      <a:srgbClr val="B51A00"/>
                    </a:solidFill>
                    <a:latin typeface="Cambria"/>
                    <a:cs typeface="Cambria"/>
                  </a:rPr>
                  <a:t> </a:t>
                </a:r>
                <a:r>
                  <a:rPr lang="en-IN" sz="1828" b="1" spc="-14" dirty="0">
                    <a:latin typeface="Cambria"/>
                    <a:cs typeface="Cambria"/>
                  </a:rPr>
                  <a:t>t</a:t>
                </a:r>
                <a:r>
                  <a:rPr lang="en-IN" sz="1828" b="1" dirty="0">
                    <a:latin typeface="Cambria"/>
                    <a:cs typeface="Cambria"/>
                  </a:rPr>
                  <a:t>h</a:t>
                </a:r>
                <a:r>
                  <a:rPr lang="en-IN" sz="1828" b="1" spc="-21" dirty="0">
                    <a:latin typeface="Cambria"/>
                    <a:cs typeface="Cambria"/>
                  </a:rPr>
                  <a:t>e</a:t>
                </a:r>
                <a:r>
                  <a:rPr lang="en-IN" sz="1828" b="1" spc="127" dirty="0">
                    <a:latin typeface="Cambria"/>
                    <a:cs typeface="Cambria"/>
                  </a:rPr>
                  <a:t> </a:t>
                </a:r>
                <a:r>
                  <a:rPr lang="en-IN" sz="1828" b="1" spc="-18" dirty="0">
                    <a:latin typeface="Cambria"/>
                    <a:cs typeface="Cambria"/>
                  </a:rPr>
                  <a:t>i</a:t>
                </a:r>
                <a:r>
                  <a:rPr lang="en-IN" sz="1828" b="1" spc="-14" dirty="0">
                    <a:latin typeface="Cambria"/>
                    <a:cs typeface="Cambria"/>
                  </a:rPr>
                  <a:t>np</a:t>
                </a:r>
                <a:r>
                  <a:rPr lang="en-IN" sz="1828" b="1" dirty="0">
                    <a:latin typeface="Cambria"/>
                    <a:cs typeface="Cambria"/>
                  </a:rPr>
                  <a:t>u</a:t>
                </a:r>
                <a:r>
                  <a:rPr lang="en-IN" sz="1828" b="1" spc="-14" dirty="0">
                    <a:latin typeface="Cambria"/>
                    <a:cs typeface="Cambria"/>
                  </a:rPr>
                  <a:t>t</a:t>
                </a:r>
                <a:r>
                  <a:rPr lang="en-IN" sz="1828" b="1" spc="-28" dirty="0">
                    <a:latin typeface="Cambria"/>
                    <a:cs typeface="Cambria"/>
                  </a:rPr>
                  <a:t>s</a:t>
                </a:r>
                <a:r>
                  <a:rPr lang="en-IN" sz="1828" b="1" spc="127" dirty="0"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1828" b="0" i="1" spc="127" smtClean="0">
                        <a:latin typeface="Cambria Math" panose="02040503050406030204" pitchFamily="18" charset="0"/>
                        <a:cs typeface="Cambria"/>
                      </a:rPr>
                      <m:t>𝑢</m:t>
                    </m:r>
                    <m:r>
                      <a:rPr lang="en-IN" sz="1828" b="0" i="1" spc="127" smtClean="0">
                        <a:latin typeface="Cambria Math" panose="02040503050406030204" pitchFamily="18" charset="0"/>
                        <a:cs typeface="Cambria"/>
                      </a:rPr>
                      <m:t>[</m:t>
                    </m:r>
                    <m:r>
                      <a:rPr lang="en-IN" sz="1828" b="0" i="1" spc="127" smtClean="0">
                        <a:latin typeface="Cambria Math" panose="02040503050406030204" pitchFamily="18" charset="0"/>
                        <a:cs typeface="Cambria"/>
                      </a:rPr>
                      <m:t>𝑘</m:t>
                    </m:r>
                    <m:r>
                      <a:rPr lang="en-IN" sz="1828" b="0" i="1" spc="127" smtClean="0">
                        <a:latin typeface="Cambria Math" panose="02040503050406030204" pitchFamily="18" charset="0"/>
                        <a:cs typeface="Cambria"/>
                      </a:rPr>
                      <m:t>]</m:t>
                    </m:r>
                  </m:oMath>
                </a14:m>
                <a:r>
                  <a:rPr lang="en-IN" sz="1828" spc="74" dirty="0">
                    <a:solidFill>
                      <a:srgbClr val="29221E"/>
                    </a:solidFill>
                    <a:latin typeface="Garamond"/>
                    <a:cs typeface="Garamond"/>
                  </a:rPr>
                  <a:t> </a:t>
                </a:r>
                <a:r>
                  <a:rPr lang="en-IN" sz="1828" b="1" spc="-4" dirty="0">
                    <a:latin typeface="Cambria"/>
                    <a:cs typeface="Cambria"/>
                  </a:rPr>
                  <a:t>automatically</a:t>
                </a:r>
                <a:r>
                  <a:rPr lang="en-IN" sz="1828" b="1" spc="-4" dirty="0">
                    <a:solidFill>
                      <a:srgbClr val="B51A00"/>
                    </a:solidFill>
                    <a:latin typeface="Cambria"/>
                    <a:cs typeface="Cambria"/>
                  </a:rPr>
                  <a:t> </a:t>
                </a:r>
                <a:br>
                  <a:rPr lang="en-IN" sz="1828" b="1" spc="-4" dirty="0">
                    <a:solidFill>
                      <a:srgbClr val="B51A00"/>
                    </a:solidFill>
                    <a:latin typeface="Cambria"/>
                    <a:cs typeface="Cambria"/>
                  </a:rPr>
                </a:br>
                <a:r>
                  <a:rPr lang="en-IN" sz="1828" b="1" spc="-14" dirty="0">
                    <a:latin typeface="Cambria"/>
                    <a:cs typeface="Cambria"/>
                  </a:rPr>
                  <a:t>such that</a:t>
                </a:r>
                <a:r>
                  <a:rPr lang="en-IN" sz="1828" b="1" spc="127" dirty="0">
                    <a:latin typeface="Cambria"/>
                    <a:cs typeface="Cambria"/>
                  </a:rPr>
                  <a:t> </a:t>
                </a:r>
                <a:r>
                  <a:rPr lang="en-IN" sz="1828" b="1" spc="-14" dirty="0">
                    <a:latin typeface="Cambria"/>
                    <a:cs typeface="Cambria"/>
                  </a:rPr>
                  <a:t>t</a:t>
                </a:r>
                <a:r>
                  <a:rPr lang="en-IN" sz="1828" b="1" dirty="0">
                    <a:latin typeface="Cambria"/>
                    <a:cs typeface="Cambria"/>
                  </a:rPr>
                  <a:t>h</a:t>
                </a:r>
                <a:r>
                  <a:rPr lang="en-IN" sz="1828" b="1" spc="-21" dirty="0">
                    <a:latin typeface="Cambria"/>
                    <a:cs typeface="Cambria"/>
                  </a:rPr>
                  <a:t>e</a:t>
                </a:r>
                <a:r>
                  <a:rPr lang="en-IN" sz="1828" b="1" spc="127" dirty="0">
                    <a:latin typeface="Cambria"/>
                    <a:cs typeface="Cambria"/>
                  </a:rPr>
                  <a:t> </a:t>
                </a:r>
                <a:r>
                  <a:rPr lang="en-IN" sz="1828" b="1" spc="4" dirty="0">
                    <a:latin typeface="Cambria"/>
                    <a:cs typeface="Cambria"/>
                  </a:rPr>
                  <a:t>o</a:t>
                </a:r>
                <a:r>
                  <a:rPr lang="en-IN" sz="1828" b="1" dirty="0">
                    <a:latin typeface="Cambria"/>
                    <a:cs typeface="Cambria"/>
                  </a:rPr>
                  <a:t>u</a:t>
                </a:r>
                <a:r>
                  <a:rPr lang="en-IN" sz="1828" b="1" spc="-18" dirty="0">
                    <a:latin typeface="Cambria"/>
                    <a:cs typeface="Cambria"/>
                  </a:rPr>
                  <a:t>tp</a:t>
                </a:r>
                <a:r>
                  <a:rPr lang="en-IN" sz="1828" b="1" dirty="0">
                    <a:latin typeface="Cambria"/>
                    <a:cs typeface="Cambria"/>
                  </a:rPr>
                  <a:t>u</a:t>
                </a:r>
                <a:r>
                  <a:rPr lang="en-IN" sz="1828" b="1" spc="-14" dirty="0">
                    <a:latin typeface="Cambria"/>
                    <a:cs typeface="Cambria"/>
                  </a:rPr>
                  <a:t>t</a:t>
                </a:r>
                <a:r>
                  <a:rPr lang="en-IN" sz="1828" b="1" spc="130" dirty="0"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1828" b="0" i="1" spc="130" smtClean="0">
                        <a:latin typeface="Cambria Math" panose="02040503050406030204" pitchFamily="18" charset="0"/>
                        <a:cs typeface="Cambria"/>
                      </a:rPr>
                      <m:t>𝑦</m:t>
                    </m:r>
                    <m:r>
                      <a:rPr lang="en-IN" sz="1828" b="0" i="1" spc="130" smtClean="0">
                        <a:latin typeface="Cambria Math" panose="02040503050406030204" pitchFamily="18" charset="0"/>
                        <a:cs typeface="Cambria"/>
                      </a:rPr>
                      <m:t>[</m:t>
                    </m:r>
                    <m:r>
                      <a:rPr lang="en-IN" sz="1828" b="0" i="1" spc="130" smtClean="0">
                        <a:latin typeface="Cambria Math" panose="02040503050406030204" pitchFamily="18" charset="0"/>
                        <a:cs typeface="Cambria"/>
                      </a:rPr>
                      <m:t>𝑘</m:t>
                    </m:r>
                    <m:r>
                      <a:rPr lang="en-IN" sz="1828" b="0" i="1" spc="130" smtClean="0">
                        <a:latin typeface="Cambria Math" panose="02040503050406030204" pitchFamily="18" charset="0"/>
                        <a:cs typeface="Cambria"/>
                      </a:rPr>
                      <m:t>]</m:t>
                    </m:r>
                  </m:oMath>
                </a14:m>
                <a:r>
                  <a:rPr lang="en-IN" sz="1828" spc="151" dirty="0">
                    <a:solidFill>
                      <a:srgbClr val="29221E"/>
                    </a:solidFill>
                    <a:latin typeface="Garamond"/>
                    <a:cs typeface="Garamond"/>
                  </a:rPr>
                  <a:t> </a:t>
                </a:r>
                <a:r>
                  <a:rPr lang="en-IN" sz="1828" spc="151" dirty="0">
                    <a:solidFill>
                      <a:srgbClr val="29221E"/>
                    </a:solidFill>
                    <a:latin typeface="Garamond"/>
                    <a:cs typeface="Garamond"/>
                    <a:sym typeface="Wingdings" panose="05000000000000000000" pitchFamily="2" charset="2"/>
                  </a:rPr>
                  <a:t></a:t>
                </a:r>
                <a:r>
                  <a:rPr lang="en-IN" sz="1828" b="1" spc="127" dirty="0">
                    <a:latin typeface="Cambria"/>
                    <a:cs typeface="Cambria"/>
                  </a:rPr>
                  <a:t> </a:t>
                </a:r>
                <a:r>
                  <a:rPr lang="en-IN" sz="1828" b="1" spc="-77" dirty="0">
                    <a:latin typeface="Cambria"/>
                    <a:cs typeface="Cambria"/>
                  </a:rPr>
                  <a:t>r</a:t>
                </a:r>
                <a:r>
                  <a:rPr lang="en-IN" sz="1828" b="1" spc="-21" dirty="0">
                    <a:latin typeface="Cambria"/>
                    <a:cs typeface="Cambria"/>
                  </a:rPr>
                  <a:t>e</a:t>
                </a:r>
                <a:r>
                  <a:rPr lang="en-IN" sz="1828" b="1" spc="21" dirty="0">
                    <a:latin typeface="Cambria"/>
                    <a:cs typeface="Cambria"/>
                  </a:rPr>
                  <a:t>f</a:t>
                </a:r>
                <a:r>
                  <a:rPr lang="en-IN" sz="1828" b="1" spc="-21" dirty="0">
                    <a:latin typeface="Cambria"/>
                    <a:cs typeface="Cambria"/>
                  </a:rPr>
                  <a:t>e</a:t>
                </a:r>
                <a:r>
                  <a:rPr lang="en-IN" sz="1828" b="1" spc="-77" dirty="0">
                    <a:latin typeface="Cambria"/>
                    <a:cs typeface="Cambria"/>
                  </a:rPr>
                  <a:t>r</a:t>
                </a:r>
                <a:r>
                  <a:rPr lang="en-IN" sz="1828" b="1" spc="-21" dirty="0">
                    <a:latin typeface="Cambria"/>
                    <a:cs typeface="Cambria"/>
                  </a:rPr>
                  <a:t>e</a:t>
                </a:r>
                <a:r>
                  <a:rPr lang="en-IN" sz="1828" b="1" dirty="0">
                    <a:latin typeface="Cambria"/>
                    <a:cs typeface="Cambria"/>
                  </a:rPr>
                  <a:t>nc</a:t>
                </a:r>
                <a:r>
                  <a:rPr lang="en-IN" sz="1828" b="1" spc="-21" dirty="0">
                    <a:latin typeface="Cambria"/>
                    <a:cs typeface="Cambria"/>
                  </a:rPr>
                  <a:t>e</a:t>
                </a:r>
                <a:r>
                  <a:rPr lang="en-IN" sz="1828" b="1" spc="127" dirty="0"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1828" b="0" i="1" spc="127" smtClean="0">
                        <a:latin typeface="Cambria Math" panose="02040503050406030204" pitchFamily="18" charset="0"/>
                        <a:cs typeface="Cambria"/>
                      </a:rPr>
                      <m:t>𝑟</m:t>
                    </m:r>
                  </m:oMath>
                </a14:m>
                <a:r>
                  <a:rPr lang="en-IN" sz="1828" b="1" spc="56" dirty="0">
                    <a:latin typeface="Cambria"/>
                    <a:cs typeface="Cambria"/>
                  </a:rPr>
                  <a:t> as </a:t>
                </a:r>
                <a14:m>
                  <m:oMath xmlns:m="http://schemas.openxmlformats.org/officeDocument/2006/math">
                    <m:r>
                      <a:rPr lang="en-IN" sz="1828" b="0" i="1" spc="130">
                        <a:latin typeface="Cambria Math" panose="02040503050406030204" pitchFamily="18" charset="0"/>
                        <a:cs typeface="Cambria"/>
                      </a:rPr>
                      <m:t>𝑘</m:t>
                    </m:r>
                  </m:oMath>
                </a14:m>
                <a:r>
                  <a:rPr lang="en-IN" sz="1828" spc="151" dirty="0">
                    <a:solidFill>
                      <a:srgbClr val="29221E"/>
                    </a:solidFill>
                    <a:latin typeface="Garamond"/>
                    <a:cs typeface="Garamond"/>
                  </a:rPr>
                  <a:t> </a:t>
                </a:r>
                <a:r>
                  <a:rPr lang="en-IN" sz="1828" spc="151" dirty="0">
                    <a:solidFill>
                      <a:srgbClr val="29221E"/>
                    </a:solidFill>
                    <a:latin typeface="Garamond"/>
                    <a:cs typeface="Garamond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IN" sz="1828" b="0" i="1" spc="1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"/>
                      </a:rPr>
                      <m:t>∞</m:t>
                    </m:r>
                  </m:oMath>
                </a14:m>
                <a:r>
                  <a:rPr lang="en-IN" sz="1828" b="1" spc="56" dirty="0">
                    <a:latin typeface="Cambria"/>
                    <a:cs typeface="Cambria"/>
                  </a:rPr>
                  <a:t>?</a:t>
                </a:r>
                <a:endParaRPr sz="1828" dirty="0">
                  <a:latin typeface="Cambria"/>
                  <a:cs typeface="Cambria"/>
                </a:endParaRPr>
              </a:p>
            </p:txBody>
          </p:sp>
        </mc:Choice>
        <mc:Fallback xmlns="">
          <p:sp>
            <p:nvSpPr>
              <p:cNvPr id="72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756" y="5778150"/>
                <a:ext cx="6624000" cy="564257"/>
              </a:xfrm>
              <a:prstGeom prst="rect">
                <a:avLst/>
              </a:prstGeom>
              <a:blipFill>
                <a:blip r:embed="rId18"/>
                <a:stretch>
                  <a:fillRect l="-2118" t="-17391" b="-2173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bject 40"/>
          <p:cNvSpPr txBox="1"/>
          <p:nvPr/>
        </p:nvSpPr>
        <p:spPr>
          <a:xfrm>
            <a:off x="9101296" y="5759324"/>
            <a:ext cx="1355080" cy="562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IN" sz="1828" b="1" i="1" spc="-25" dirty="0">
                <a:solidFill>
                  <a:srgbClr val="00B050"/>
                </a:solidFill>
                <a:latin typeface="Cambria"/>
                <a:cs typeface="Cambria"/>
              </a:rPr>
              <a:t>Control objective</a:t>
            </a:r>
            <a:endParaRPr sz="1828" dirty="0">
              <a:solidFill>
                <a:srgbClr val="00B050"/>
              </a:solidFill>
              <a:latin typeface="Cambria"/>
              <a:cs typeface="Cambria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17061AF-C83A-4F25-B340-BE09A455894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41" y="797160"/>
            <a:ext cx="6337481" cy="2096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bject 41">
                <a:extLst>
                  <a:ext uri="{FF2B5EF4-FFF2-40B4-BE49-F238E27FC236}">
                    <a16:creationId xmlns:a16="http://schemas.microsoft.com/office/drawing/2014/main" id="{A7596F50-A0D9-48B4-A9C4-F61EB4A2065B}"/>
                  </a:ext>
                </a:extLst>
              </p:cNvPr>
              <p:cNvSpPr txBox="1"/>
              <p:nvPr/>
            </p:nvSpPr>
            <p:spPr>
              <a:xfrm rot="1770851">
                <a:off x="10098471" y="1679757"/>
                <a:ext cx="215444" cy="216341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  <a:cs typeface="Garamond"/>
                        </a:rPr>
                        <m:t>𝑢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1400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44" name="object 41">
                <a:extLst>
                  <a:ext uri="{FF2B5EF4-FFF2-40B4-BE49-F238E27FC236}">
                    <a16:creationId xmlns:a16="http://schemas.microsoft.com/office/drawing/2014/main" id="{A7596F50-A0D9-48B4-A9C4-F61EB4A20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70851">
                <a:off x="10098471" y="1679757"/>
                <a:ext cx="215444" cy="216341"/>
              </a:xfrm>
              <a:prstGeom prst="rect">
                <a:avLst/>
              </a:prstGeom>
              <a:blipFill>
                <a:blip r:embed="rId22"/>
                <a:stretch>
                  <a:fillRect t="-24490" r="-142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object 41">
                <a:extLst>
                  <a:ext uri="{FF2B5EF4-FFF2-40B4-BE49-F238E27FC236}">
                    <a16:creationId xmlns:a16="http://schemas.microsoft.com/office/drawing/2014/main" id="{CEFC8C9F-9600-4AC8-8B6C-A1ADD917D503}"/>
                  </a:ext>
                </a:extLst>
              </p:cNvPr>
              <p:cNvSpPr txBox="1"/>
              <p:nvPr/>
            </p:nvSpPr>
            <p:spPr>
              <a:xfrm rot="1341633">
                <a:off x="8434535" y="1679757"/>
                <a:ext cx="215444" cy="216341"/>
              </a:xfrm>
              <a:prstGeom prst="rect">
                <a:avLst/>
              </a:prstGeom>
            </p:spPr>
            <p:txBody>
              <a:bodyPr vert="vert270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  <a:cs typeface="Garamond"/>
                        </a:rPr>
                        <m:t>𝑥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1400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60" name="object 41">
                <a:extLst>
                  <a:ext uri="{FF2B5EF4-FFF2-40B4-BE49-F238E27FC236}">
                    <a16:creationId xmlns:a16="http://schemas.microsoft.com/office/drawing/2014/main" id="{CEFC8C9F-9600-4AC8-8B6C-A1ADD917D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41633">
                <a:off x="8434535" y="1679757"/>
                <a:ext cx="215444" cy="216341"/>
              </a:xfrm>
              <a:prstGeom prst="rect">
                <a:avLst/>
              </a:prstGeom>
              <a:blipFill>
                <a:blip r:embed="rId23"/>
                <a:stretch>
                  <a:fillRect t="-27660" r="-85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bject 41">
                <a:extLst>
                  <a:ext uri="{FF2B5EF4-FFF2-40B4-BE49-F238E27FC236}">
                    <a16:creationId xmlns:a16="http://schemas.microsoft.com/office/drawing/2014/main" id="{C0319D58-47DD-4523-8D18-37848FAEAD1D}"/>
                  </a:ext>
                </a:extLst>
              </p:cNvPr>
              <p:cNvSpPr txBox="1"/>
              <p:nvPr/>
            </p:nvSpPr>
            <p:spPr>
              <a:xfrm>
                <a:off x="5307599" y="4649303"/>
                <a:ext cx="323255" cy="21634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𝑥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1406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1406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70" name="object 41">
                <a:extLst>
                  <a:ext uri="{FF2B5EF4-FFF2-40B4-BE49-F238E27FC236}">
                    <a16:creationId xmlns:a16="http://schemas.microsoft.com/office/drawing/2014/main" id="{C0319D58-47DD-4523-8D18-37848FAEA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599" y="4649303"/>
                <a:ext cx="323255" cy="216341"/>
              </a:xfrm>
              <a:prstGeom prst="rect">
                <a:avLst/>
              </a:prstGeom>
              <a:blipFill>
                <a:blip r:embed="rId24"/>
                <a:stretch>
                  <a:fillRect l="-13208" t="-5714" r="-30189" b="-342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379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  <p:bldP spid="62" grpId="0"/>
      <p:bldP spid="2" grpId="0" animBg="1"/>
      <p:bldP spid="63" grpId="0"/>
      <p:bldP spid="67" grpId="0" animBg="1"/>
      <p:bldP spid="71" grpId="0" animBg="1"/>
      <p:bldP spid="72" grpId="0"/>
      <p:bldP spid="74" grpId="0"/>
      <p:bldP spid="44" grpId="0"/>
      <p:bldP spid="60" grpId="0"/>
      <p:bldP spid="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000" dirty="0"/>
              <a:t>Which Quality-of-Control (</a:t>
            </a:r>
            <a:r>
              <a:rPr lang="en-IN" sz="4000" dirty="0" err="1"/>
              <a:t>QoC</a:t>
            </a:r>
            <a:r>
              <a:rPr lang="en-IN" sz="4000" dirty="0"/>
              <a:t>) metric to use?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IN" dirty="0"/>
                  <a:t>Control performance</a:t>
                </a:r>
              </a:p>
              <a:p>
                <a:pPr lvl="1"/>
                <a:r>
                  <a:rPr lang="en-IN" dirty="0"/>
                  <a:t>Settling time (ST)</a:t>
                </a:r>
              </a:p>
              <a:p>
                <a:pPr lvl="2"/>
                <a:r>
                  <a:rPr lang="en-IN" sz="2400" dirty="0"/>
                  <a:t>vision-guided braking</a:t>
                </a:r>
              </a:p>
              <a:p>
                <a:pPr lvl="1"/>
                <a:r>
                  <a:rPr lang="en-IN" dirty="0"/>
                  <a:t>Mean-square error (MSE)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IN" sz="24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IN" sz="24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I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I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I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IN" sz="2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IN" sz="24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24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IN" sz="24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IN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N" sz="24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IN" sz="24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IN" sz="24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IN" sz="24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IN" sz="24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IN" sz="2400" dirty="0"/>
              </a:p>
              <a:p>
                <a:pPr lvl="1"/>
                <a:r>
                  <a:rPr lang="en-IN" dirty="0"/>
                  <a:t>…</a:t>
                </a:r>
              </a:p>
              <a:p>
                <a:pPr lvl="1"/>
                <a:endParaRPr lang="en-IN" dirty="0"/>
              </a:p>
              <a:p>
                <a:r>
                  <a:rPr lang="en-IN" dirty="0"/>
                  <a:t>Control energy/effort</a:t>
                </a:r>
              </a:p>
              <a:p>
                <a:pPr lvl="1"/>
                <a:r>
                  <a:rPr lang="en-IN" dirty="0"/>
                  <a:t>Power spectral density (PSD)</a:t>
                </a:r>
              </a:p>
              <a:p>
                <a:pPr lvl="1"/>
                <a:r>
                  <a:rPr lang="en-IN" dirty="0"/>
                  <a:t>Maximum control effort (MCE)</a:t>
                </a:r>
              </a:p>
              <a:p>
                <a:pPr lvl="1"/>
                <a:r>
                  <a:rPr lang="en-IN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99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40" y="3991787"/>
            <a:ext cx="4430925" cy="249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21F44-5B35-4D39-AF3F-9545DCF1E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358" y="1274885"/>
            <a:ext cx="4261607" cy="2236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FEBF5B-DC78-4315-BF01-2C174B4C622D}"/>
              </a:ext>
            </a:extLst>
          </p:cNvPr>
          <p:cNvSpPr txBox="1"/>
          <p:nvPr/>
        </p:nvSpPr>
        <p:spPr>
          <a:xfrm>
            <a:off x="7266943" y="3321819"/>
            <a:ext cx="1381104" cy="337081"/>
          </a:xfrm>
          <a:prstGeom prst="rect">
            <a:avLst/>
          </a:prstGeom>
        </p:spPr>
        <p:txBody>
          <a:bodyPr wrap="none" rtlCol="0" anchor="t"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Settling time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576B75-8A65-48FE-98A6-42B0DDA4AF81}"/>
              </a:ext>
            </a:extLst>
          </p:cNvPr>
          <p:cNvCxnSpPr/>
          <p:nvPr/>
        </p:nvCxnSpPr>
        <p:spPr>
          <a:xfrm>
            <a:off x="6772157" y="3593753"/>
            <a:ext cx="2370676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09FAAA-96E0-440D-BB32-717BEFA24582}"/>
              </a:ext>
            </a:extLst>
          </p:cNvPr>
          <p:cNvCxnSpPr/>
          <p:nvPr/>
        </p:nvCxnSpPr>
        <p:spPr>
          <a:xfrm flipV="1">
            <a:off x="9142833" y="2001229"/>
            <a:ext cx="0" cy="1657671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D354F6-6E9E-48CE-BB6E-AB276A37F749}"/>
              </a:ext>
            </a:extLst>
          </p:cNvPr>
          <p:cNvCxnSpPr/>
          <p:nvPr/>
        </p:nvCxnSpPr>
        <p:spPr>
          <a:xfrm flipV="1">
            <a:off x="6772157" y="2071174"/>
            <a:ext cx="0" cy="1657671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9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Design guidelines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0" y="3886046"/>
            <a:ext cx="5720696" cy="286717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154"/>
            <a:ext cx="12192000" cy="2742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71" y="3861334"/>
            <a:ext cx="5239749" cy="288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70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365125"/>
            <a:ext cx="10515600" cy="6286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IN" sz="2800" spc="-38" dirty="0"/>
              <a:t>Conclusion</a:t>
            </a:r>
            <a:endParaRPr lang="en-IN" sz="2800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61988" y="638810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5BE96E-679A-4446-A0D7-C05EBB65AD6C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GB" altLang="en-US">
              <a:solidFill>
                <a:srgbClr val="4472C4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9841" y="1120291"/>
            <a:ext cx="6494462" cy="5141997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IN" sz="2400" dirty="0"/>
              <a:t>How to cope with long image sensing delay?</a:t>
            </a:r>
          </a:p>
          <a:p>
            <a:pPr marL="257175" indent="-257175">
              <a:spcBef>
                <a:spcPts val="0"/>
              </a:spcBef>
              <a:defRPr/>
            </a:pPr>
            <a:endParaRPr lang="en-IN" sz="2400" dirty="0"/>
          </a:p>
          <a:p>
            <a:pPr marL="257175" indent="-257175">
              <a:spcBef>
                <a:spcPts val="0"/>
              </a:spcBef>
              <a:defRPr/>
            </a:pPr>
            <a:r>
              <a:rPr lang="en-IN" sz="2400" dirty="0"/>
              <a:t>A scenario- and platform-aware design approach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/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400" dirty="0"/>
              <a:t>Considering workload variations is beneficial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IN" sz="24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N" sz="2400" b="1" dirty="0"/>
              <a:t>Ongoing work</a:t>
            </a:r>
            <a:r>
              <a:rPr lang="en-IN" sz="2400" dirty="0"/>
              <a:t>: </a:t>
            </a:r>
          </a:p>
          <a:p>
            <a:pPr>
              <a:spcBef>
                <a:spcPts val="0"/>
              </a:spcBef>
              <a:defRPr/>
            </a:pPr>
            <a:endParaRPr lang="en-IN" sz="2400" dirty="0"/>
          </a:p>
          <a:p>
            <a:pPr>
              <a:spcBef>
                <a:spcPts val="0"/>
              </a:spcBef>
              <a:defRPr/>
            </a:pPr>
            <a:r>
              <a:rPr lang="en-IN" sz="2400" dirty="0"/>
              <a:t>A </a:t>
            </a:r>
            <a:r>
              <a:rPr lang="en-IN" sz="2400" dirty="0" err="1"/>
              <a:t>SiL</a:t>
            </a:r>
            <a:r>
              <a:rPr lang="en-IN" sz="2400" dirty="0"/>
              <a:t>/</a:t>
            </a:r>
            <a:r>
              <a:rPr lang="en-IN" sz="2400" dirty="0" err="1"/>
              <a:t>HiL</a:t>
            </a:r>
            <a:r>
              <a:rPr lang="en-IN" sz="2400" dirty="0"/>
              <a:t> framework* for validation</a:t>
            </a:r>
          </a:p>
          <a:p>
            <a:pPr lvl="1">
              <a:spcBef>
                <a:spcPts val="0"/>
              </a:spcBef>
              <a:defRPr/>
            </a:pPr>
            <a:r>
              <a:rPr lang="en-IN" sz="2000" dirty="0"/>
              <a:t>Consider parallelisation, pipelining and approximation of sensing tasks</a:t>
            </a:r>
          </a:p>
          <a:p>
            <a:pPr>
              <a:spcBef>
                <a:spcPts val="0"/>
              </a:spcBef>
              <a:defRPr/>
            </a:pPr>
            <a:endParaRPr lang="en-IN" sz="2400" dirty="0"/>
          </a:p>
          <a:p>
            <a:pPr>
              <a:spcBef>
                <a:spcPts val="0"/>
              </a:spcBef>
              <a:defRPr/>
            </a:pPr>
            <a:r>
              <a:rPr lang="en-IN" sz="2400" dirty="0"/>
              <a:t>Develop I</a:t>
            </a:r>
            <a:r>
              <a:rPr lang="en-IN" sz="2400" baseline="30000" dirty="0"/>
              <a:t>2</a:t>
            </a:r>
            <a:r>
              <a:rPr lang="en-IN" sz="2400" dirty="0"/>
              <a:t>C tool based on this approach</a:t>
            </a:r>
          </a:p>
          <a:p>
            <a:pPr lvl="1">
              <a:spcBef>
                <a:spcPts val="0"/>
              </a:spcBef>
              <a:defRPr/>
            </a:pPr>
            <a:r>
              <a:rPr lang="en-IN" sz="2000" dirty="0"/>
              <a:t>Inputs: application and platform model, requirements and constraints</a:t>
            </a:r>
          </a:p>
          <a:p>
            <a:pPr lvl="1">
              <a:spcBef>
                <a:spcPts val="0"/>
              </a:spcBef>
              <a:defRPr/>
            </a:pPr>
            <a:r>
              <a:rPr lang="en-IN" sz="2000" dirty="0"/>
              <a:t>Output: system configurations and controller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687C6-3531-410D-A18A-D15B4BC2A7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3"/>
          <a:stretch/>
        </p:blipFill>
        <p:spPr>
          <a:xfrm>
            <a:off x="6557912" y="1181489"/>
            <a:ext cx="5488753" cy="1264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51A72-C766-46F0-AE9F-AB03272B59F8}"/>
              </a:ext>
            </a:extLst>
          </p:cNvPr>
          <p:cNvSpPr txBox="1"/>
          <p:nvPr/>
        </p:nvSpPr>
        <p:spPr>
          <a:xfrm>
            <a:off x="1251404" y="6388100"/>
            <a:ext cx="421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*www.es.ele.tue.nl/~dgoswami/test/imacs</a:t>
            </a:r>
          </a:p>
        </p:txBody>
      </p:sp>
      <p:pic>
        <p:nvPicPr>
          <p:cNvPr id="7" name="demo">
            <a:hlinkClick r:id="" action="ppaction://media"/>
            <a:extLst>
              <a:ext uri="{FF2B5EF4-FFF2-40B4-BE49-F238E27FC236}">
                <a16:creationId xmlns:a16="http://schemas.microsoft.com/office/drawing/2014/main" id="{AC3C9709-832D-439B-A430-B4C0448D2C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7327" y="2503782"/>
            <a:ext cx="5410261" cy="27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8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4" b="10824"/>
          <a:stretch>
            <a:fillRect/>
          </a:stretch>
        </p:blipFill>
        <p:spPr>
          <a:xfrm>
            <a:off x="-2" y="562870"/>
            <a:ext cx="12192001" cy="5179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44"/>
            <a:ext cx="2503990" cy="58063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8C15D6-B579-4E27-B3F4-464DFF17E5DF}"/>
              </a:ext>
            </a:extLst>
          </p:cNvPr>
          <p:cNvSpPr txBox="1">
            <a:spLocks/>
          </p:cNvSpPr>
          <p:nvPr/>
        </p:nvSpPr>
        <p:spPr>
          <a:xfrm>
            <a:off x="5079617" y="5403275"/>
            <a:ext cx="3262071" cy="1098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1800" dirty="0"/>
              <a:t>S.Mohamed@tue.nl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1800" dirty="0"/>
              <a:t>linkedin.com/in/</a:t>
            </a:r>
            <a:r>
              <a:rPr lang="en-IN" sz="1800" dirty="0" err="1"/>
              <a:t>sajidmohamed</a:t>
            </a: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800" dirty="0"/>
          </a:p>
          <a:p>
            <a:endParaRPr lang="en-IN" sz="1800" dirty="0"/>
          </a:p>
        </p:txBody>
      </p:sp>
      <p:pic>
        <p:nvPicPr>
          <p:cNvPr id="12" name="Picture 10" descr="http://www.iconsdb.com/icons/preview/caribbean-blue/email-xxl.png">
            <a:extLst>
              <a:ext uri="{FF2B5EF4-FFF2-40B4-BE49-F238E27FC236}">
                <a16:creationId xmlns:a16="http://schemas.microsoft.com/office/drawing/2014/main" id="{135D6D34-A8BC-41A7-A58E-CAE9B88BB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0675" y="5757433"/>
            <a:ext cx="265848" cy="26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linkedin icon">
            <a:extLst>
              <a:ext uri="{FF2B5EF4-FFF2-40B4-BE49-F238E27FC236}">
                <a16:creationId xmlns:a16="http://schemas.microsoft.com/office/drawing/2014/main" id="{F02C4175-F58A-4B63-B691-E28D5D1A2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85" y="6187453"/>
            <a:ext cx="268628" cy="26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489B8C-B624-44AE-8733-51C90CD1AA11}"/>
              </a:ext>
            </a:extLst>
          </p:cNvPr>
          <p:cNvSpPr txBox="1">
            <a:spLocks/>
          </p:cNvSpPr>
          <p:nvPr/>
        </p:nvSpPr>
        <p:spPr>
          <a:xfrm>
            <a:off x="112574" y="5742353"/>
            <a:ext cx="3262071" cy="432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1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3200" dirty="0"/>
              <a:t>Questions?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1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00" dirty="0"/>
          </a:p>
          <a:p>
            <a:endParaRPr lang="en-IN" sz="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CBD67-F39B-47EC-A8A3-9E52A80EE446}"/>
              </a:ext>
            </a:extLst>
          </p:cNvPr>
          <p:cNvSpPr txBox="1"/>
          <p:nvPr/>
        </p:nvSpPr>
        <p:spPr>
          <a:xfrm>
            <a:off x="2797701" y="44755"/>
            <a:ext cx="764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Designing image-based control systems considering workload variations</a:t>
            </a:r>
          </a:p>
          <a:p>
            <a:endParaRPr lang="nl-NL" sz="2000" dirty="0"/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6E361C-29B2-43DE-9249-D83486473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170" y="4197511"/>
            <a:ext cx="8039163" cy="2660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810140-2376-4DE0-B3D0-65D01977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IBC system: characteristics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973F-438B-4F88-9EE1-C790F4F19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717"/>
            <a:ext cx="10515600" cy="4902078"/>
          </a:xfrm>
        </p:spPr>
        <p:txBody>
          <a:bodyPr/>
          <a:lstStyle/>
          <a:p>
            <a:r>
              <a:rPr lang="en-IN" dirty="0"/>
              <a:t>Sensing delay is relatively long</a:t>
            </a:r>
          </a:p>
          <a:p>
            <a:pPr lvl="1"/>
            <a:r>
              <a:rPr lang="en-IN" dirty="0"/>
              <a:t>applicable for 30 or 1000 frames per second (fps)</a:t>
            </a:r>
          </a:p>
          <a:p>
            <a:r>
              <a:rPr lang="nl-NL" dirty="0"/>
              <a:t>Sensing delay more than frame rate</a:t>
            </a:r>
          </a:p>
          <a:p>
            <a:pPr lvl="1"/>
            <a:r>
              <a:rPr lang="nl-NL" dirty="0"/>
              <a:t> dropped camera frames</a:t>
            </a:r>
          </a:p>
          <a:p>
            <a:r>
              <a:rPr lang="nl-NL" dirty="0"/>
              <a:t>Sensing delay is variable</a:t>
            </a:r>
          </a:p>
          <a:p>
            <a:pPr lvl="1"/>
            <a:r>
              <a:rPr lang="nl-NL" dirty="0"/>
              <a:t>workload variations</a:t>
            </a:r>
          </a:p>
          <a:p>
            <a:pPr lvl="1"/>
            <a:r>
              <a:rPr lang="nl-NL" dirty="0"/>
              <a:t>do not know the exact sequence of occurrence apriori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450F1-01CD-4DC5-A4F6-9B76AF685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97" y="1274885"/>
            <a:ext cx="3854048" cy="20495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716CF2D-368E-4203-BD52-3010100A899D}"/>
              </a:ext>
            </a:extLst>
          </p:cNvPr>
          <p:cNvSpPr/>
          <p:nvPr/>
        </p:nvSpPr>
        <p:spPr>
          <a:xfrm>
            <a:off x="9022466" y="1649392"/>
            <a:ext cx="237281" cy="619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7CC767-C32F-4787-886A-0579FBD35200}"/>
              </a:ext>
            </a:extLst>
          </p:cNvPr>
          <p:cNvSpPr/>
          <p:nvPr/>
        </p:nvSpPr>
        <p:spPr>
          <a:xfrm>
            <a:off x="10676441" y="1649392"/>
            <a:ext cx="237281" cy="619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BDEF0A-8416-4652-B956-334EE547086B}"/>
              </a:ext>
            </a:extLst>
          </p:cNvPr>
          <p:cNvSpPr/>
          <p:nvPr/>
        </p:nvSpPr>
        <p:spPr>
          <a:xfrm>
            <a:off x="9849454" y="1649392"/>
            <a:ext cx="237281" cy="619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DF82EB-E1F9-4A3B-9D00-256B72AE1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" y="0"/>
            <a:ext cx="3082724" cy="1019692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DDDF52C-A0EA-42BD-8351-2EE2A25E7F29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2C053E7B-3F7A-4CA1-913F-9FC38F47F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0027" y="3139788"/>
            <a:ext cx="614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D89E2C88-6144-4D91-8BBC-11BC62569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102" y="2770456"/>
            <a:ext cx="381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P</a:t>
            </a:r>
            <a:r>
              <a:rPr lang="en-IN" altLang="en-US" baseline="-25000" dirty="0">
                <a:solidFill>
                  <a:srgbClr val="000000"/>
                </a:solidFill>
              </a:rPr>
              <a:t>0</a:t>
            </a:r>
            <a:endParaRPr lang="en-I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0140-2376-4DE0-B3D0-65D01977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IBC system: characteristics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973F-438B-4F88-9EE1-C790F4F19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717"/>
            <a:ext cx="10515600" cy="4902078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Sensing delay is relatively long</a:t>
            </a:r>
          </a:p>
          <a:p>
            <a:pPr lvl="1"/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applicable for 30 or 1000 frames per second (fps)</a:t>
            </a:r>
          </a:p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Sensing delay more than frame rate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dropped camera frames</a:t>
            </a:r>
          </a:p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Sensing delay is variable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workload variations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 not know the exact sequence of occurrence apriori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450F1-01CD-4DC5-A4F6-9B76AF685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97" y="1274885"/>
            <a:ext cx="3854048" cy="204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DF82EB-E1F9-4A3B-9D00-256B72AE1A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" y="0"/>
            <a:ext cx="3082724" cy="1019692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DDDF52C-A0EA-42BD-8351-2EE2A25E7F29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2C053E7B-3F7A-4CA1-913F-9FC38F47F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0027" y="3139788"/>
            <a:ext cx="614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D89E2C88-6144-4D91-8BBC-11BC62569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102" y="2770456"/>
            <a:ext cx="381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P</a:t>
            </a:r>
            <a:r>
              <a:rPr lang="en-IN" altLang="en-US" baseline="-25000" dirty="0">
                <a:solidFill>
                  <a:srgbClr val="000000"/>
                </a:solidFill>
              </a:rPr>
              <a:t>0</a:t>
            </a:r>
            <a:endParaRPr lang="en-IN" altLang="en-US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B1724-FB97-4F38-BB10-E6D47DD28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230" y="4251041"/>
            <a:ext cx="102275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sz="2800" dirty="0">
                <a:solidFill>
                  <a:srgbClr val="FF0000"/>
                </a:solidFill>
              </a:rPr>
              <a:t>How to cope with this long, variable sensing delay </a:t>
            </a:r>
            <a:br>
              <a:rPr lang="en-IN" altLang="en-US" sz="2800" dirty="0">
                <a:solidFill>
                  <a:srgbClr val="FF0000"/>
                </a:solidFill>
              </a:rPr>
            </a:br>
            <a:r>
              <a:rPr lang="en-IN" altLang="en-US" sz="2800" dirty="0">
                <a:solidFill>
                  <a:srgbClr val="FF0000"/>
                </a:solidFill>
              </a:rPr>
              <a:t>to improve system performance?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B80D63-3BBC-434F-A4BB-4D26427904B8}"/>
              </a:ext>
            </a:extLst>
          </p:cNvPr>
          <p:cNvGrpSpPr/>
          <p:nvPr/>
        </p:nvGrpSpPr>
        <p:grpSpPr>
          <a:xfrm>
            <a:off x="4836941" y="5259950"/>
            <a:ext cx="2518119" cy="1463272"/>
            <a:chOff x="4912430" y="5259950"/>
            <a:chExt cx="2518119" cy="146327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54DCAC3-83A8-472B-98A8-436E0869DB18}"/>
                </a:ext>
              </a:extLst>
            </p:cNvPr>
            <p:cNvCxnSpPr/>
            <p:nvPr/>
          </p:nvCxnSpPr>
          <p:spPr>
            <a:xfrm flipH="1" flipV="1">
              <a:off x="6387656" y="5569600"/>
              <a:ext cx="10886" cy="596639"/>
            </a:xfrm>
            <a:prstGeom prst="straightConnector1">
              <a:avLst/>
            </a:prstGeom>
            <a:ln w="25400">
              <a:solidFill>
                <a:srgbClr val="00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41027EF-FCDC-4534-8FF1-FA90A1A76EFC}"/>
                </a:ext>
              </a:extLst>
            </p:cNvPr>
            <p:cNvCxnSpPr>
              <a:cxnSpLocks/>
            </p:cNvCxnSpPr>
            <p:nvPr/>
          </p:nvCxnSpPr>
          <p:spPr>
            <a:xfrm>
              <a:off x="6393099" y="6161227"/>
              <a:ext cx="504000" cy="252000"/>
            </a:xfrm>
            <a:prstGeom prst="straightConnector1">
              <a:avLst/>
            </a:prstGeom>
            <a:ln w="25400">
              <a:solidFill>
                <a:srgbClr val="00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E73C28A-D34E-470C-BAB7-47EBE94719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770" y="6163403"/>
              <a:ext cx="504000" cy="252000"/>
            </a:xfrm>
            <a:prstGeom prst="straightConnector1">
              <a:avLst/>
            </a:prstGeom>
            <a:ln w="25400">
              <a:solidFill>
                <a:srgbClr val="00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68">
              <a:extLst>
                <a:ext uri="{FF2B5EF4-FFF2-40B4-BE49-F238E27FC236}">
                  <a16:creationId xmlns:a16="http://schemas.microsoft.com/office/drawing/2014/main" id="{31F4C085-0196-4E25-A1AD-4F215449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9105" y="5259950"/>
              <a:ext cx="4680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2100" b="0" i="0" u="none" strike="noStrike" cap="none" normalizeH="0" baseline="0" dirty="0">
                  <a:ln>
                    <a:noFill/>
                  </a:ln>
                  <a:solidFill>
                    <a:srgbClr val="0066CC"/>
                  </a:solidFill>
                  <a:effectLst/>
                  <a:latin typeface="Calibri" panose="020F0502020204030204" pitchFamily="34" charset="0"/>
                </a:rPr>
                <a:t>QoC</a:t>
              </a:r>
              <a:endParaRPr kumimoji="0" lang="nl-NL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68">
              <a:extLst>
                <a:ext uri="{FF2B5EF4-FFF2-40B4-BE49-F238E27FC236}">
                  <a16:creationId xmlns:a16="http://schemas.microsoft.com/office/drawing/2014/main" id="{392B65EE-5416-4A65-A43C-C2908FD4A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430" y="6400057"/>
              <a:ext cx="111799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2100" b="0" i="0" u="none" strike="noStrike" cap="none" normalizeH="0" baseline="0" dirty="0">
                  <a:ln>
                    <a:noFill/>
                  </a:ln>
                  <a:solidFill>
                    <a:srgbClr val="0066CC"/>
                  </a:solidFill>
                  <a:effectLst/>
                  <a:latin typeface="Calibri" panose="020F0502020204030204" pitchFamily="34" charset="0"/>
                </a:rPr>
                <a:t>Utilisation</a:t>
              </a:r>
              <a:endParaRPr kumimoji="0" lang="nl-NL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68">
              <a:extLst>
                <a:ext uri="{FF2B5EF4-FFF2-40B4-BE49-F238E27FC236}">
                  <a16:creationId xmlns:a16="http://schemas.microsoft.com/office/drawing/2014/main" id="{DDF655CD-3E04-4430-88E2-23E7A81E8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3998" y="6400057"/>
              <a:ext cx="74655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2100" b="0" i="0" u="none" strike="noStrike" cap="none" normalizeH="0" baseline="0" dirty="0">
                  <a:ln>
                    <a:noFill/>
                  </a:ln>
                  <a:solidFill>
                    <a:srgbClr val="0066CC"/>
                  </a:solidFill>
                  <a:effectLst/>
                  <a:latin typeface="Calibri" panose="020F0502020204030204" pitchFamily="34" charset="0"/>
                </a:rPr>
                <a:t>Energy</a:t>
              </a:r>
              <a:endParaRPr kumimoji="0" lang="nl-NL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746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0FC94-0AAA-44FB-9E5F-AE6A69212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B5387C-3C19-48AE-91C0-9775C59C77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03725" y="490602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FCEBE0-0D41-4673-8B45-9577A8DAB008}"/>
              </a:ext>
            </a:extLst>
          </p:cNvPr>
          <p:cNvCxnSpPr/>
          <p:nvPr/>
        </p:nvCxnSpPr>
        <p:spPr>
          <a:xfrm>
            <a:off x="1403158" y="5445775"/>
            <a:ext cx="9900000" cy="127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20">
            <a:extLst>
              <a:ext uri="{FF2B5EF4-FFF2-40B4-BE49-F238E27FC236}">
                <a16:creationId xmlns:a16="http://schemas.microsoft.com/office/drawing/2014/main" id="{D2E2898B-A5A0-4FD7-8BF8-5EE67FB6784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268686" y="490602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5042-F591-4B9B-ABEB-4E7CFF716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01" y="1721792"/>
            <a:ext cx="4464000" cy="2974836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8AF8F645-C325-45E4-9DFF-547032D5A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4907" y="5089143"/>
            <a:ext cx="614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9DF62B-2690-4237-A978-3FB57C41BE10}"/>
              </a:ext>
            </a:extLst>
          </p:cNvPr>
          <p:cNvSpPr/>
          <p:nvPr/>
        </p:nvSpPr>
        <p:spPr>
          <a:xfrm>
            <a:off x="1410076" y="5121798"/>
            <a:ext cx="297190" cy="323977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0BDFD4-CE61-46C6-8A07-F5A0782FD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88" y="1721792"/>
            <a:ext cx="4032000" cy="302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299DCE-ACB9-44F9-A9E9-B3B9B0223099}"/>
              </a:ext>
            </a:extLst>
          </p:cNvPr>
          <p:cNvSpPr/>
          <p:nvPr/>
        </p:nvSpPr>
        <p:spPr>
          <a:xfrm>
            <a:off x="6275036" y="5121798"/>
            <a:ext cx="4500000" cy="323977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D007595-CCBE-4E9D-9A1A-226443B92468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A458EB-D11D-40BE-886C-625FE309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86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N" dirty="0"/>
              <a:t>Workload Variations</a:t>
            </a:r>
          </a:p>
        </p:txBody>
      </p:sp>
    </p:spTree>
    <p:extLst>
      <p:ext uri="{BB962C8B-B14F-4D97-AF65-F5344CB8AC3E}">
        <p14:creationId xmlns:p14="http://schemas.microsoft.com/office/powerpoint/2010/main" val="27150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29"/>
          <p:cNvSpPr txBox="1">
            <a:spLocks noChangeArrowheads="1"/>
          </p:cNvSpPr>
          <p:nvPr/>
        </p:nvSpPr>
        <p:spPr bwMode="auto">
          <a:xfrm>
            <a:off x="1696228" y="2599526"/>
            <a:ext cx="1134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>
                <a:solidFill>
                  <a:srgbClr val="000000"/>
                </a:solidFill>
              </a:rPr>
              <a:t>best-case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1" y="1155700"/>
            <a:ext cx="2519362" cy="1444625"/>
          </a:xfrm>
          <a:prstGeom prst="rect">
            <a:avLst/>
          </a:prstGeom>
        </p:spPr>
      </p:pic>
      <p:cxnSp>
        <p:nvCxnSpPr>
          <p:cNvPr id="11268" name="Straight Arrow Connector 5"/>
          <p:cNvCxnSpPr>
            <a:cxnSpLocks noChangeShapeType="1"/>
          </p:cNvCxnSpPr>
          <p:nvPr/>
        </p:nvCxnSpPr>
        <p:spPr bwMode="auto">
          <a:xfrm flipV="1">
            <a:off x="1798638" y="4289515"/>
            <a:ext cx="0" cy="539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/>
          <p:nvPr/>
        </p:nvCxnSpPr>
        <p:spPr>
          <a:xfrm flipV="1">
            <a:off x="2693988" y="4289515"/>
            <a:ext cx="0" cy="539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70" name="Straight Arrow Connector 7"/>
          <p:cNvCxnSpPr>
            <a:cxnSpLocks noChangeShapeType="1"/>
          </p:cNvCxnSpPr>
          <p:nvPr/>
        </p:nvCxnSpPr>
        <p:spPr bwMode="auto">
          <a:xfrm flipV="1">
            <a:off x="3590925" y="428951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/>
          <p:cNvCxnSpPr/>
          <p:nvPr/>
        </p:nvCxnSpPr>
        <p:spPr>
          <a:xfrm flipV="1">
            <a:off x="4487863" y="4289515"/>
            <a:ext cx="0" cy="5397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68738" y="3709814"/>
            <a:ext cx="274637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11338" y="3709814"/>
            <a:ext cx="20447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16400" y="3709814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3375" y="3709814"/>
            <a:ext cx="65088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11277" name="Straight Arrow Connector 13"/>
          <p:cNvCxnSpPr>
            <a:cxnSpLocks noChangeShapeType="1"/>
          </p:cNvCxnSpPr>
          <p:nvPr/>
        </p:nvCxnSpPr>
        <p:spPr bwMode="auto">
          <a:xfrm flipV="1">
            <a:off x="1804988" y="3493914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8" name="Straight Arrow Connector 16"/>
          <p:cNvCxnSpPr>
            <a:cxnSpLocks noChangeShapeType="1"/>
          </p:cNvCxnSpPr>
          <p:nvPr/>
        </p:nvCxnSpPr>
        <p:spPr bwMode="auto">
          <a:xfrm flipV="1">
            <a:off x="5384800" y="428951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/>
          <p:nvPr/>
        </p:nvCxnSpPr>
        <p:spPr>
          <a:xfrm flipV="1">
            <a:off x="6281738" y="4289515"/>
            <a:ext cx="0" cy="539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80" name="Straight Arrow Connector 18"/>
          <p:cNvCxnSpPr>
            <a:cxnSpLocks noChangeShapeType="1"/>
          </p:cNvCxnSpPr>
          <p:nvPr/>
        </p:nvCxnSpPr>
        <p:spPr bwMode="auto">
          <a:xfrm flipV="1">
            <a:off x="7177088" y="4289515"/>
            <a:ext cx="0" cy="539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/>
          <p:nvPr/>
        </p:nvCxnSpPr>
        <p:spPr>
          <a:xfrm flipV="1">
            <a:off x="8074025" y="4289515"/>
            <a:ext cx="0" cy="539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97575" y="3709814"/>
            <a:ext cx="2889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03738" y="3709814"/>
            <a:ext cx="14859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99275" y="3709814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89675" y="3709814"/>
            <a:ext cx="611188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970963" y="4289515"/>
            <a:ext cx="0" cy="539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87" name="Straight Arrow Connector 26"/>
          <p:cNvCxnSpPr>
            <a:cxnSpLocks noChangeShapeType="1"/>
          </p:cNvCxnSpPr>
          <p:nvPr/>
        </p:nvCxnSpPr>
        <p:spPr bwMode="auto">
          <a:xfrm flipV="1">
            <a:off x="9867900" y="4289515"/>
            <a:ext cx="0" cy="539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8" name="TextBox 28"/>
          <p:cNvSpPr txBox="1">
            <a:spLocks noChangeArrowheads="1"/>
          </p:cNvSpPr>
          <p:nvPr/>
        </p:nvSpPr>
        <p:spPr bwMode="auto">
          <a:xfrm>
            <a:off x="4225925" y="4818152"/>
            <a:ext cx="53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>
                <a:solidFill>
                  <a:srgbClr val="000000"/>
                </a:solidFill>
              </a:rPr>
              <a:t>100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9867900" y="3493914"/>
            <a:ext cx="0" cy="539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290" name="TextBox 29"/>
          <p:cNvSpPr txBox="1">
            <a:spLocks noChangeArrowheads="1"/>
          </p:cNvSpPr>
          <p:nvPr/>
        </p:nvSpPr>
        <p:spPr bwMode="auto">
          <a:xfrm>
            <a:off x="9796463" y="4818152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time (</a:t>
            </a:r>
            <a:r>
              <a:rPr lang="en-IN" altLang="en-US" dirty="0" err="1">
                <a:solidFill>
                  <a:srgbClr val="000000"/>
                </a:solidFill>
              </a:rPr>
              <a:t>ms</a:t>
            </a:r>
            <a:r>
              <a:rPr lang="en-IN" alt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291" name="TextBox 30"/>
          <p:cNvSpPr txBox="1">
            <a:spLocks noChangeArrowheads="1"/>
          </p:cNvSpPr>
          <p:nvPr/>
        </p:nvSpPr>
        <p:spPr bwMode="auto">
          <a:xfrm>
            <a:off x="1674813" y="4818152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1292" name="TextBox 31"/>
          <p:cNvSpPr txBox="1">
            <a:spLocks noChangeArrowheads="1"/>
          </p:cNvSpPr>
          <p:nvPr/>
        </p:nvSpPr>
        <p:spPr bwMode="auto">
          <a:xfrm>
            <a:off x="6915150" y="4818152"/>
            <a:ext cx="53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>
                <a:solidFill>
                  <a:srgbClr val="000000"/>
                </a:solidFill>
              </a:rPr>
              <a:t>200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015288" y="3709814"/>
            <a:ext cx="2762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91375" y="3709814"/>
            <a:ext cx="808038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798638" y="4033664"/>
            <a:ext cx="8716962" cy="127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9580563" y="3709814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294688" y="3709814"/>
            <a:ext cx="1281112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11300" name="Picture 39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1155700"/>
            <a:ext cx="25193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40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155700"/>
            <a:ext cx="25193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302" name="Straight Arrow Connector 4"/>
          <p:cNvCxnSpPr>
            <a:cxnSpLocks noChangeShapeType="1"/>
          </p:cNvCxnSpPr>
          <p:nvPr/>
        </p:nvCxnSpPr>
        <p:spPr bwMode="auto">
          <a:xfrm>
            <a:off x="1768475" y="4834027"/>
            <a:ext cx="8747125" cy="0"/>
          </a:xfrm>
          <a:prstGeom prst="straightConnector1">
            <a:avLst/>
          </a:prstGeom>
          <a:noFill/>
          <a:ln w="19050" algn="ctr">
            <a:solidFill>
              <a:srgbClr val="0A0A0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3" name="Straight Arrow Connector 20"/>
          <p:cNvCxnSpPr>
            <a:cxnSpLocks noChangeShapeType="1"/>
          </p:cNvCxnSpPr>
          <p:nvPr/>
        </p:nvCxnSpPr>
        <p:spPr bwMode="auto">
          <a:xfrm flipV="1">
            <a:off x="7185025" y="3493914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4" name="Straight Arrow Connector 14"/>
          <p:cNvCxnSpPr>
            <a:cxnSpLocks noChangeShapeType="1"/>
          </p:cNvCxnSpPr>
          <p:nvPr/>
        </p:nvCxnSpPr>
        <p:spPr bwMode="auto">
          <a:xfrm flipV="1">
            <a:off x="4495800" y="3493914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Box 29"/>
          <p:cNvSpPr txBox="1">
            <a:spLocks noChangeArrowheads="1"/>
          </p:cNvSpPr>
          <p:nvPr/>
        </p:nvSpPr>
        <p:spPr bwMode="auto">
          <a:xfrm>
            <a:off x="4787882" y="2704689"/>
            <a:ext cx="1868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Average workload</a:t>
            </a:r>
          </a:p>
        </p:txBody>
      </p:sp>
      <p:sp>
        <p:nvSpPr>
          <p:cNvPr id="3" name="Rounded Rectangular Callout 2"/>
          <p:cNvSpPr/>
          <p:nvPr/>
        </p:nvSpPr>
        <p:spPr>
          <a:xfrm rot="10800000">
            <a:off x="4765767" y="2683070"/>
            <a:ext cx="1912755" cy="390951"/>
          </a:xfrm>
          <a:prstGeom prst="wedgeRoundRectCallou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TextBox 29"/>
          <p:cNvSpPr txBox="1">
            <a:spLocks noChangeArrowheads="1"/>
          </p:cNvSpPr>
          <p:nvPr/>
        </p:nvSpPr>
        <p:spPr bwMode="auto">
          <a:xfrm>
            <a:off x="7453294" y="2704689"/>
            <a:ext cx="189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Minimal workload</a:t>
            </a:r>
          </a:p>
        </p:txBody>
      </p:sp>
      <p:sp>
        <p:nvSpPr>
          <p:cNvPr id="45" name="Rounded Rectangular Callout 44"/>
          <p:cNvSpPr/>
          <p:nvPr/>
        </p:nvSpPr>
        <p:spPr>
          <a:xfrm rot="10800000">
            <a:off x="7431179" y="2683070"/>
            <a:ext cx="1912755" cy="390951"/>
          </a:xfrm>
          <a:prstGeom prst="wedgeRoundRectCallou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TextBox 29"/>
          <p:cNvSpPr txBox="1">
            <a:spLocks noChangeArrowheads="1"/>
          </p:cNvSpPr>
          <p:nvPr/>
        </p:nvSpPr>
        <p:spPr bwMode="auto">
          <a:xfrm>
            <a:off x="2840903" y="1229300"/>
            <a:ext cx="1302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>
                <a:solidFill>
                  <a:srgbClr val="000000"/>
                </a:solidFill>
              </a:rPr>
              <a:t>Workload distribution</a:t>
            </a:r>
          </a:p>
        </p:txBody>
      </p:sp>
      <p:sp>
        <p:nvSpPr>
          <p:cNvPr id="55" name="TextBox 29"/>
          <p:cNvSpPr txBox="1">
            <a:spLocks noChangeArrowheads="1"/>
          </p:cNvSpPr>
          <p:nvPr/>
        </p:nvSpPr>
        <p:spPr bwMode="auto">
          <a:xfrm>
            <a:off x="2974319" y="2599526"/>
            <a:ext cx="1232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>
                <a:solidFill>
                  <a:srgbClr val="000000"/>
                </a:solidFill>
              </a:rPr>
              <a:t>worst-case</a:t>
            </a:r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1930184" y="2531855"/>
            <a:ext cx="190775" cy="185197"/>
          </a:xfrm>
          <a:prstGeom prst="curvedConnector3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3389183" y="2529261"/>
            <a:ext cx="190774" cy="190387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86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N" dirty="0"/>
              <a:t>Workload Variations</a:t>
            </a:r>
          </a:p>
        </p:txBody>
      </p:sp>
      <p:sp>
        <p:nvSpPr>
          <p:cNvPr id="50" name="Content Placeholder 1"/>
          <p:cNvSpPr txBox="1">
            <a:spLocks/>
          </p:cNvSpPr>
          <p:nvPr/>
        </p:nvSpPr>
        <p:spPr>
          <a:xfrm>
            <a:off x="1674813" y="5339363"/>
            <a:ext cx="8816975" cy="12969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IN" sz="2400" dirty="0"/>
              <a:t>Execution time of ‘S’ depends on workload variation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IN" sz="2400" dirty="0"/>
              <a:t>A constant sensor-to-actuator delay </a:t>
            </a:r>
            <a:r>
              <a:rPr lang="el-GR" sz="2400" dirty="0">
                <a:latin typeface="+mn-lt"/>
              </a:rPr>
              <a:t>τ</a:t>
            </a:r>
            <a:r>
              <a:rPr lang="en-IN" sz="2400" dirty="0">
                <a:latin typeface="+mn-lt"/>
              </a:rPr>
              <a:t> </a:t>
            </a:r>
            <a:r>
              <a:rPr lang="en-IN" sz="2400" dirty="0"/>
              <a:t>and sampling period </a:t>
            </a:r>
            <a:r>
              <a:rPr lang="en-IN" sz="2400" i="1" dirty="0">
                <a:latin typeface="+mn-lt"/>
              </a:rPr>
              <a:t>h</a:t>
            </a:r>
            <a:r>
              <a:rPr lang="en-IN" sz="2400" dirty="0"/>
              <a:t> </a:t>
            </a:r>
            <a:br>
              <a:rPr lang="en-IN" sz="2400" dirty="0"/>
            </a:br>
            <a:r>
              <a:rPr lang="en-IN" sz="2400" dirty="0">
                <a:sym typeface="Wingdings" panose="05000000000000000000" pitchFamily="2" charset="2"/>
              </a:rPr>
              <a:t> </a:t>
            </a:r>
            <a:r>
              <a:rPr lang="en-IN" sz="2400" dirty="0"/>
              <a:t>to guarantee system stability</a:t>
            </a:r>
          </a:p>
        </p:txBody>
      </p:sp>
      <p:sp>
        <p:nvSpPr>
          <p:cNvPr id="5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61988" y="638810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5BE96E-679A-4446-A0D7-C05EBB65AD6C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 altLang="en-US" dirty="0">
              <a:solidFill>
                <a:srgbClr val="4472C4"/>
              </a:solidFill>
            </a:endParaRPr>
          </a:p>
        </p:txBody>
      </p:sp>
      <p:cxnSp>
        <p:nvCxnSpPr>
          <p:cNvPr id="51" name="Straight Arrow Connector 50"/>
          <p:cNvCxnSpPr>
            <a:cxnSpLocks noChangeShapeType="1"/>
          </p:cNvCxnSpPr>
          <p:nvPr/>
        </p:nvCxnSpPr>
        <p:spPr bwMode="auto">
          <a:xfrm flipV="1">
            <a:off x="7185025" y="3615743"/>
            <a:ext cx="2700000" cy="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8397808" y="331618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8636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1" grpId="0" animBg="1"/>
      <p:bldP spid="12" grpId="0" animBg="1"/>
      <p:bldP spid="13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11288" grpId="0"/>
      <p:bldP spid="11290" grpId="0"/>
      <p:bldP spid="11291" grpId="0"/>
      <p:bldP spid="11292" grpId="0"/>
      <p:bldP spid="34" grpId="0" animBg="1"/>
      <p:bldP spid="35" grpId="0" animBg="1"/>
      <p:bldP spid="36" grpId="0" animBg="1"/>
      <p:bldP spid="37" grpId="0" animBg="1"/>
      <p:bldP spid="46" grpId="0"/>
      <p:bldP spid="55" grpId="0"/>
      <p:bldP spid="50" grpId="0" uiExpand="1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29"/>
          <p:cNvSpPr txBox="1">
            <a:spLocks noChangeArrowheads="1"/>
          </p:cNvSpPr>
          <p:nvPr/>
        </p:nvSpPr>
        <p:spPr bwMode="auto">
          <a:xfrm>
            <a:off x="1696228" y="2599526"/>
            <a:ext cx="1134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>
                <a:solidFill>
                  <a:srgbClr val="000000"/>
                </a:solidFill>
              </a:rPr>
              <a:t>best-case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1" y="1155700"/>
            <a:ext cx="2519362" cy="1444625"/>
          </a:xfrm>
          <a:prstGeom prst="rect">
            <a:avLst/>
          </a:prstGeom>
        </p:spPr>
      </p:pic>
      <p:cxnSp>
        <p:nvCxnSpPr>
          <p:cNvPr id="11268" name="Straight Arrow Connector 5"/>
          <p:cNvCxnSpPr>
            <a:cxnSpLocks noChangeShapeType="1"/>
          </p:cNvCxnSpPr>
          <p:nvPr/>
        </p:nvCxnSpPr>
        <p:spPr bwMode="auto">
          <a:xfrm flipV="1">
            <a:off x="1798638" y="4289515"/>
            <a:ext cx="0" cy="539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/>
          <p:nvPr/>
        </p:nvCxnSpPr>
        <p:spPr>
          <a:xfrm flipV="1">
            <a:off x="2693988" y="4289515"/>
            <a:ext cx="0" cy="539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70" name="Straight Arrow Connector 7"/>
          <p:cNvCxnSpPr>
            <a:cxnSpLocks noChangeShapeType="1"/>
          </p:cNvCxnSpPr>
          <p:nvPr/>
        </p:nvCxnSpPr>
        <p:spPr bwMode="auto">
          <a:xfrm flipV="1">
            <a:off x="3590925" y="428951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/>
          <p:cNvCxnSpPr/>
          <p:nvPr/>
        </p:nvCxnSpPr>
        <p:spPr>
          <a:xfrm flipV="1">
            <a:off x="4487863" y="4289515"/>
            <a:ext cx="0" cy="5397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68738" y="3709814"/>
            <a:ext cx="274637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11338" y="3709814"/>
            <a:ext cx="20447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16400" y="3709814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3375" y="3709814"/>
            <a:ext cx="65088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11277" name="Straight Arrow Connector 13"/>
          <p:cNvCxnSpPr>
            <a:cxnSpLocks noChangeShapeType="1"/>
          </p:cNvCxnSpPr>
          <p:nvPr/>
        </p:nvCxnSpPr>
        <p:spPr bwMode="auto">
          <a:xfrm flipV="1">
            <a:off x="1804988" y="3493914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8" name="Straight Arrow Connector 16"/>
          <p:cNvCxnSpPr>
            <a:cxnSpLocks noChangeShapeType="1"/>
          </p:cNvCxnSpPr>
          <p:nvPr/>
        </p:nvCxnSpPr>
        <p:spPr bwMode="auto">
          <a:xfrm flipV="1">
            <a:off x="5384800" y="428951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/>
          <p:nvPr/>
        </p:nvCxnSpPr>
        <p:spPr>
          <a:xfrm flipV="1">
            <a:off x="6281738" y="4289515"/>
            <a:ext cx="0" cy="539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80" name="Straight Arrow Connector 18"/>
          <p:cNvCxnSpPr>
            <a:cxnSpLocks noChangeShapeType="1"/>
          </p:cNvCxnSpPr>
          <p:nvPr/>
        </p:nvCxnSpPr>
        <p:spPr bwMode="auto">
          <a:xfrm flipV="1">
            <a:off x="7177088" y="4289515"/>
            <a:ext cx="0" cy="539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/>
          <p:nvPr/>
        </p:nvCxnSpPr>
        <p:spPr>
          <a:xfrm flipV="1">
            <a:off x="8074025" y="4289515"/>
            <a:ext cx="0" cy="539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97575" y="3709814"/>
            <a:ext cx="2889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03738" y="3709814"/>
            <a:ext cx="1485900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99275" y="3709814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89675" y="3709814"/>
            <a:ext cx="611188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970963" y="4289515"/>
            <a:ext cx="0" cy="539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87" name="Straight Arrow Connector 26"/>
          <p:cNvCxnSpPr>
            <a:cxnSpLocks noChangeShapeType="1"/>
          </p:cNvCxnSpPr>
          <p:nvPr/>
        </p:nvCxnSpPr>
        <p:spPr bwMode="auto">
          <a:xfrm flipV="1">
            <a:off x="9867900" y="4289515"/>
            <a:ext cx="0" cy="539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8" name="TextBox 28"/>
          <p:cNvSpPr txBox="1">
            <a:spLocks noChangeArrowheads="1"/>
          </p:cNvSpPr>
          <p:nvPr/>
        </p:nvSpPr>
        <p:spPr bwMode="auto">
          <a:xfrm>
            <a:off x="4225925" y="4818152"/>
            <a:ext cx="53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>
                <a:solidFill>
                  <a:srgbClr val="000000"/>
                </a:solidFill>
              </a:rPr>
              <a:t>100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9867900" y="3493914"/>
            <a:ext cx="0" cy="539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290" name="TextBox 29"/>
          <p:cNvSpPr txBox="1">
            <a:spLocks noChangeArrowheads="1"/>
          </p:cNvSpPr>
          <p:nvPr/>
        </p:nvSpPr>
        <p:spPr bwMode="auto">
          <a:xfrm>
            <a:off x="9796463" y="4818152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time (</a:t>
            </a:r>
            <a:r>
              <a:rPr lang="en-IN" altLang="en-US" dirty="0" err="1">
                <a:solidFill>
                  <a:srgbClr val="000000"/>
                </a:solidFill>
              </a:rPr>
              <a:t>ms</a:t>
            </a:r>
            <a:r>
              <a:rPr lang="en-IN" alt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291" name="TextBox 30"/>
          <p:cNvSpPr txBox="1">
            <a:spLocks noChangeArrowheads="1"/>
          </p:cNvSpPr>
          <p:nvPr/>
        </p:nvSpPr>
        <p:spPr bwMode="auto">
          <a:xfrm>
            <a:off x="1674813" y="4818152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1292" name="TextBox 31"/>
          <p:cNvSpPr txBox="1">
            <a:spLocks noChangeArrowheads="1"/>
          </p:cNvSpPr>
          <p:nvPr/>
        </p:nvSpPr>
        <p:spPr bwMode="auto">
          <a:xfrm>
            <a:off x="6915150" y="4818152"/>
            <a:ext cx="53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>
                <a:solidFill>
                  <a:srgbClr val="000000"/>
                </a:solidFill>
              </a:rPr>
              <a:t>200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015288" y="3709814"/>
            <a:ext cx="276225" cy="32385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91375" y="3709814"/>
            <a:ext cx="808038" cy="32385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798638" y="4033664"/>
            <a:ext cx="8716962" cy="127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9580563" y="3709814"/>
            <a:ext cx="273050" cy="32385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294688" y="3709814"/>
            <a:ext cx="1281112" cy="32385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ysDash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11300" name="Picture 39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1155700"/>
            <a:ext cx="25193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40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155700"/>
            <a:ext cx="25193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302" name="Straight Arrow Connector 4"/>
          <p:cNvCxnSpPr>
            <a:cxnSpLocks noChangeShapeType="1"/>
          </p:cNvCxnSpPr>
          <p:nvPr/>
        </p:nvCxnSpPr>
        <p:spPr bwMode="auto">
          <a:xfrm>
            <a:off x="1768475" y="4834027"/>
            <a:ext cx="8747125" cy="0"/>
          </a:xfrm>
          <a:prstGeom prst="straightConnector1">
            <a:avLst/>
          </a:prstGeom>
          <a:noFill/>
          <a:ln w="19050" algn="ctr">
            <a:solidFill>
              <a:srgbClr val="0A0A0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3" name="Straight Arrow Connector 20"/>
          <p:cNvCxnSpPr>
            <a:cxnSpLocks noChangeShapeType="1"/>
          </p:cNvCxnSpPr>
          <p:nvPr/>
        </p:nvCxnSpPr>
        <p:spPr bwMode="auto">
          <a:xfrm flipV="1">
            <a:off x="7185025" y="3493914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4" name="Straight Arrow Connector 14"/>
          <p:cNvCxnSpPr>
            <a:cxnSpLocks noChangeShapeType="1"/>
          </p:cNvCxnSpPr>
          <p:nvPr/>
        </p:nvCxnSpPr>
        <p:spPr bwMode="auto">
          <a:xfrm flipV="1">
            <a:off x="4495800" y="3493914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Box 29"/>
          <p:cNvSpPr txBox="1">
            <a:spLocks noChangeArrowheads="1"/>
          </p:cNvSpPr>
          <p:nvPr/>
        </p:nvSpPr>
        <p:spPr bwMode="auto">
          <a:xfrm>
            <a:off x="4787882" y="2704689"/>
            <a:ext cx="1868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Average workload</a:t>
            </a:r>
          </a:p>
        </p:txBody>
      </p:sp>
      <p:sp>
        <p:nvSpPr>
          <p:cNvPr id="3" name="Rounded Rectangular Callout 2"/>
          <p:cNvSpPr/>
          <p:nvPr/>
        </p:nvSpPr>
        <p:spPr>
          <a:xfrm rot="10800000">
            <a:off x="4765767" y="2683070"/>
            <a:ext cx="1912755" cy="390951"/>
          </a:xfrm>
          <a:prstGeom prst="wedgeRoundRectCallou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TextBox 29"/>
          <p:cNvSpPr txBox="1">
            <a:spLocks noChangeArrowheads="1"/>
          </p:cNvSpPr>
          <p:nvPr/>
        </p:nvSpPr>
        <p:spPr bwMode="auto">
          <a:xfrm>
            <a:off x="7453294" y="2704689"/>
            <a:ext cx="189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Minimal workload</a:t>
            </a:r>
          </a:p>
        </p:txBody>
      </p:sp>
      <p:sp>
        <p:nvSpPr>
          <p:cNvPr id="45" name="Rounded Rectangular Callout 44"/>
          <p:cNvSpPr/>
          <p:nvPr/>
        </p:nvSpPr>
        <p:spPr>
          <a:xfrm rot="10800000">
            <a:off x="7431179" y="2683070"/>
            <a:ext cx="1912755" cy="390951"/>
          </a:xfrm>
          <a:prstGeom prst="wedgeRoundRectCallou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TextBox 29"/>
          <p:cNvSpPr txBox="1">
            <a:spLocks noChangeArrowheads="1"/>
          </p:cNvSpPr>
          <p:nvPr/>
        </p:nvSpPr>
        <p:spPr bwMode="auto">
          <a:xfrm>
            <a:off x="2840903" y="1229300"/>
            <a:ext cx="1302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>
                <a:solidFill>
                  <a:srgbClr val="000000"/>
                </a:solidFill>
              </a:rPr>
              <a:t>Workload distribution</a:t>
            </a:r>
          </a:p>
        </p:txBody>
      </p:sp>
      <p:sp>
        <p:nvSpPr>
          <p:cNvPr id="55" name="TextBox 29"/>
          <p:cNvSpPr txBox="1">
            <a:spLocks noChangeArrowheads="1"/>
          </p:cNvSpPr>
          <p:nvPr/>
        </p:nvSpPr>
        <p:spPr bwMode="auto">
          <a:xfrm>
            <a:off x="2974319" y="2599526"/>
            <a:ext cx="1232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>
                <a:solidFill>
                  <a:srgbClr val="000000"/>
                </a:solidFill>
              </a:rPr>
              <a:t>worst-case</a:t>
            </a:r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1930184" y="2531855"/>
            <a:ext cx="190775" cy="185197"/>
          </a:xfrm>
          <a:prstGeom prst="curvedConnector3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3389183" y="2529261"/>
            <a:ext cx="190774" cy="190387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29"/>
          <p:cNvSpPr txBox="1">
            <a:spLocks noChangeArrowheads="1"/>
          </p:cNvSpPr>
          <p:nvPr/>
        </p:nvSpPr>
        <p:spPr bwMode="auto">
          <a:xfrm>
            <a:off x="2759428" y="2993357"/>
            <a:ext cx="1662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>
                <a:solidFill>
                  <a:srgbClr val="FF0000"/>
                </a:solidFill>
              </a:rPr>
              <a:t>rarely happens</a:t>
            </a:r>
          </a:p>
        </p:txBody>
      </p:sp>
      <p:sp>
        <p:nvSpPr>
          <p:cNvPr id="21" name="Right Brace 20"/>
          <p:cNvSpPr/>
          <p:nvPr/>
        </p:nvSpPr>
        <p:spPr>
          <a:xfrm rot="5400000">
            <a:off x="3520670" y="2346825"/>
            <a:ext cx="139860" cy="1110808"/>
          </a:xfrm>
          <a:prstGeom prst="rightBrace">
            <a:avLst>
              <a:gd name="adj1" fmla="val 32996"/>
              <a:gd name="adj2" fmla="val 4895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0" name="Curved Connector 29"/>
          <p:cNvCxnSpPr>
            <a:stCxn id="63" idx="2"/>
            <a:endCxn id="12" idx="0"/>
          </p:cNvCxnSpPr>
          <p:nvPr/>
        </p:nvCxnSpPr>
        <p:spPr>
          <a:xfrm rot="5400000">
            <a:off x="3038582" y="3157795"/>
            <a:ext cx="347125" cy="756912"/>
          </a:xfrm>
          <a:prstGeom prst="curved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86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N" dirty="0"/>
              <a:t>The Design-Implementation Gap</a:t>
            </a:r>
          </a:p>
        </p:txBody>
      </p:sp>
      <p:sp>
        <p:nvSpPr>
          <p:cNvPr id="50" name="Content Placeholder 1"/>
          <p:cNvSpPr txBox="1">
            <a:spLocks/>
          </p:cNvSpPr>
          <p:nvPr/>
        </p:nvSpPr>
        <p:spPr>
          <a:xfrm>
            <a:off x="1674813" y="5335588"/>
            <a:ext cx="8816975" cy="12969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IN" sz="2400" dirty="0"/>
              <a:t>Controllers designed for worst-case workload </a:t>
            </a:r>
            <a:r>
              <a:rPr lang="en-IN" sz="2400" dirty="0">
                <a:sym typeface="Wingdings" panose="05000000000000000000" pitchFamily="2" charset="2"/>
              </a:rPr>
              <a:t> rarely happens</a:t>
            </a:r>
            <a:endParaRPr lang="en-IN" sz="2400" dirty="0"/>
          </a:p>
          <a:p>
            <a:pPr fontAlgn="auto">
              <a:spcAft>
                <a:spcPts val="0"/>
              </a:spcAft>
              <a:defRPr/>
            </a:pPr>
            <a:r>
              <a:rPr lang="en-IN" sz="2400" dirty="0"/>
              <a:t>Idle resources for less workload </a:t>
            </a:r>
            <a:r>
              <a:rPr lang="en-IN" sz="2400" dirty="0">
                <a:sym typeface="Wingdings" panose="05000000000000000000" pitchFamily="2" charset="2"/>
              </a:rPr>
              <a:t> </a:t>
            </a:r>
            <a:r>
              <a:rPr lang="en-IN" sz="2400" dirty="0"/>
              <a:t>inefficient resource utilisation</a:t>
            </a:r>
          </a:p>
        </p:txBody>
      </p:sp>
      <p:sp>
        <p:nvSpPr>
          <p:cNvPr id="51" name="TextBox 29"/>
          <p:cNvSpPr txBox="1">
            <a:spLocks noChangeArrowheads="1"/>
          </p:cNvSpPr>
          <p:nvPr/>
        </p:nvSpPr>
        <p:spPr bwMode="auto">
          <a:xfrm>
            <a:off x="7289383" y="3139164"/>
            <a:ext cx="1002130" cy="3693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dirty="0">
                <a:solidFill>
                  <a:srgbClr val="FF0000"/>
                </a:solidFill>
              </a:rPr>
              <a:t>idle time</a:t>
            </a:r>
          </a:p>
        </p:txBody>
      </p:sp>
      <p:cxnSp>
        <p:nvCxnSpPr>
          <p:cNvPr id="52" name="Curved Connector 51"/>
          <p:cNvCxnSpPr>
            <a:stCxn id="51" idx="3"/>
            <a:endCxn id="37" idx="0"/>
          </p:cNvCxnSpPr>
          <p:nvPr/>
        </p:nvCxnSpPr>
        <p:spPr>
          <a:xfrm>
            <a:off x="8291513" y="3323830"/>
            <a:ext cx="643731" cy="385984"/>
          </a:xfrm>
          <a:prstGeom prst="curved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51" idx="1"/>
            <a:endCxn id="25" idx="0"/>
          </p:cNvCxnSpPr>
          <p:nvPr/>
        </p:nvCxnSpPr>
        <p:spPr>
          <a:xfrm rot="10800000" flipV="1">
            <a:off x="6595269" y="3323830"/>
            <a:ext cx="694114" cy="385984"/>
          </a:xfrm>
          <a:prstGeom prst="curved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61988" y="638810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5BE96E-679A-4446-A0D7-C05EBB65AD6C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GB" altLang="en-US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1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1" grpId="0" animBg="1"/>
      <p:bldP spid="12" grpId="0" animBg="1"/>
      <p:bldP spid="13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11288" grpId="0"/>
      <p:bldP spid="11290" grpId="0"/>
      <p:bldP spid="11291" grpId="0"/>
      <p:bldP spid="11292" grpId="0"/>
      <p:bldP spid="34" grpId="0" animBg="1"/>
      <p:bldP spid="35" grpId="0" animBg="1"/>
      <p:bldP spid="36" grpId="0" animBg="1"/>
      <p:bldP spid="37" grpId="0" animBg="1"/>
      <p:bldP spid="42" grpId="0"/>
      <p:bldP spid="3" grpId="0" animBg="1"/>
      <p:bldP spid="44" grpId="0"/>
      <p:bldP spid="45" grpId="0" animBg="1"/>
      <p:bldP spid="46" grpId="0"/>
      <p:bldP spid="55" grpId="0"/>
      <p:bldP spid="63" grpId="0"/>
      <p:bldP spid="21" grpId="0" animBg="1"/>
      <p:bldP spid="50" grpId="0" uiExpand="1" build="p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4884"/>
            <a:ext cx="10515600" cy="5368983"/>
          </a:xfrm>
        </p:spPr>
        <p:txBody>
          <a:bodyPr>
            <a:normAutofit lnSpcReduction="10000"/>
          </a:bodyPr>
          <a:lstStyle/>
          <a:p>
            <a:r>
              <a:rPr lang="en-IN" dirty="0"/>
              <a:t>Control domain</a:t>
            </a:r>
          </a:p>
          <a:p>
            <a:pPr lvl="1"/>
            <a:r>
              <a:rPr lang="en-IN" dirty="0"/>
              <a:t>Robust design</a:t>
            </a:r>
          </a:p>
          <a:p>
            <a:pPr lvl="1"/>
            <a:r>
              <a:rPr lang="en-IN" dirty="0"/>
              <a:t>Reconfigurable pipelining</a:t>
            </a:r>
          </a:p>
          <a:p>
            <a:pPr lvl="1"/>
            <a:r>
              <a:rPr lang="en-IN" dirty="0"/>
              <a:t>Model predictive control</a:t>
            </a:r>
          </a:p>
          <a:p>
            <a:pPr lvl="1"/>
            <a:r>
              <a:rPr lang="en-IN" dirty="0"/>
              <a:t>State estimators</a:t>
            </a:r>
          </a:p>
          <a:p>
            <a:pPr lvl="1"/>
            <a:r>
              <a:rPr lang="en-IN" dirty="0"/>
              <a:t>…</a:t>
            </a:r>
          </a:p>
          <a:p>
            <a:r>
              <a:rPr lang="en-IN" dirty="0"/>
              <a:t>Embedded domain</a:t>
            </a:r>
          </a:p>
          <a:p>
            <a:pPr lvl="1"/>
            <a:r>
              <a:rPr lang="en-IN" dirty="0"/>
              <a:t>Model-based design</a:t>
            </a:r>
          </a:p>
          <a:p>
            <a:pPr lvl="1"/>
            <a:r>
              <a:rPr lang="en-IN" dirty="0"/>
              <a:t>System-scenario based design</a:t>
            </a:r>
          </a:p>
          <a:p>
            <a:pPr lvl="1"/>
            <a:r>
              <a:rPr lang="en-IN" dirty="0"/>
              <a:t>…</a:t>
            </a:r>
          </a:p>
          <a:p>
            <a:r>
              <a:rPr lang="en-IN" dirty="0"/>
              <a:t>Co-design </a:t>
            </a:r>
          </a:p>
          <a:p>
            <a:pPr lvl="1"/>
            <a:r>
              <a:rPr lang="en-IN" dirty="0"/>
              <a:t>Platform-aware switched systems</a:t>
            </a:r>
          </a:p>
          <a:p>
            <a:pPr lvl="1"/>
            <a:r>
              <a:rPr lang="en-IN" dirty="0"/>
              <a:t>…</a:t>
            </a:r>
          </a:p>
          <a:p>
            <a:pPr marL="457200" lvl="1" indent="0">
              <a:buNone/>
            </a:pPr>
            <a:endParaRPr lang="en-IN" dirty="0"/>
          </a:p>
          <a:p>
            <a:pPr lvl="1"/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>
                <a:solidFill>
                  <a:srgbClr val="4472C4"/>
                </a:solidFill>
              </a:rPr>
              <a:pPr/>
              <a:t>8</a:t>
            </a:fld>
            <a:endParaRPr lang="en-GB">
              <a:solidFill>
                <a:srgbClr val="4472C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3393" y="1531195"/>
            <a:ext cx="5116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0000"/>
                </a:solidFill>
              </a:rPr>
              <a:t>Does not model and explicitly consider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0000"/>
                </a:solidFill>
              </a:rPr>
              <a:t>platform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0000"/>
                </a:solidFill>
              </a:rPr>
              <a:t>workload variations </a:t>
            </a:r>
            <a:br>
              <a:rPr lang="en-IN" sz="2400" dirty="0">
                <a:solidFill>
                  <a:srgbClr val="FF0000"/>
                </a:solidFill>
              </a:rPr>
            </a:br>
            <a:r>
              <a:rPr lang="en-IN" sz="2400" dirty="0">
                <a:solidFill>
                  <a:srgbClr val="FF0000"/>
                </a:solidFill>
              </a:rPr>
              <a:t>(exact sequence not known </a:t>
            </a:r>
            <a:r>
              <a:rPr lang="en-IN" sz="2400" dirty="0" err="1">
                <a:solidFill>
                  <a:srgbClr val="FF0000"/>
                </a:solidFill>
              </a:rPr>
              <a:t>apriori</a:t>
            </a:r>
            <a:r>
              <a:rPr lang="en-IN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3393" y="3587573"/>
            <a:ext cx="5208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0000"/>
                </a:solidFill>
              </a:rPr>
              <a:t>Does not optimise for Quality-of-Control considering workload variations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F9F3D-19A0-4C8E-B4A1-690E85352EC4}"/>
              </a:ext>
            </a:extLst>
          </p:cNvPr>
          <p:cNvSpPr txBox="1"/>
          <p:nvPr/>
        </p:nvSpPr>
        <p:spPr>
          <a:xfrm>
            <a:off x="6983392" y="5394673"/>
            <a:ext cx="520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0000"/>
                </a:solidFill>
              </a:rPr>
              <a:t>Difficult to guarantee stability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9E7A2-E717-4F7A-A46C-529EA566B333}"/>
              </a:ext>
            </a:extLst>
          </p:cNvPr>
          <p:cNvSpPr txBox="1"/>
          <p:nvPr/>
        </p:nvSpPr>
        <p:spPr>
          <a:xfrm>
            <a:off x="1289849" y="6388424"/>
            <a:ext cx="56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*see paper for references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141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901D-DAA8-4D75-8016-44A30137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IN" dirty="0"/>
              <a:t>Contributions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C055F-7C6A-4E4E-A92E-0DF24DED9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363" y="1161067"/>
            <a:ext cx="11553637" cy="5331807"/>
          </a:xfrm>
        </p:spPr>
        <p:txBody>
          <a:bodyPr>
            <a:normAutofit/>
          </a:bodyPr>
          <a:lstStyle/>
          <a:p>
            <a:endParaRPr lang="en-IN" dirty="0"/>
          </a:p>
          <a:p>
            <a:endParaRPr lang="en-IN" dirty="0"/>
          </a:p>
          <a:p>
            <a:r>
              <a:rPr lang="en-IN" dirty="0"/>
              <a:t>Platform-aware controller synthesis</a:t>
            </a:r>
          </a:p>
          <a:p>
            <a:pPr lvl="1"/>
            <a:r>
              <a:rPr lang="en-IN" dirty="0"/>
              <a:t>based on Markovian jump linear system (MJLS) formulation</a:t>
            </a:r>
          </a:p>
          <a:p>
            <a:pPr lvl="1"/>
            <a:r>
              <a:rPr lang="en-IN" dirty="0"/>
              <a:t>comparison: </a:t>
            </a:r>
          </a:p>
          <a:p>
            <a:pPr lvl="2"/>
            <a:r>
              <a:rPr lang="en-IN" sz="2400" dirty="0"/>
              <a:t>optimal control (LQR) </a:t>
            </a:r>
          </a:p>
          <a:p>
            <a:pPr lvl="2"/>
            <a:r>
              <a:rPr lang="en-IN" sz="2400" dirty="0"/>
              <a:t>platform-aware switched linear control (SLC)</a:t>
            </a:r>
          </a:p>
          <a:p>
            <a:r>
              <a:rPr lang="en-IN" dirty="0"/>
              <a:t>Design guidelines for given</a:t>
            </a:r>
          </a:p>
          <a:p>
            <a:pPr lvl="1"/>
            <a:r>
              <a:rPr lang="en-IN" dirty="0"/>
              <a:t>requirements: performance and/or energy</a:t>
            </a:r>
          </a:p>
          <a:p>
            <a:pPr lvl="1"/>
            <a:r>
              <a:rPr lang="en-IN" dirty="0"/>
              <a:t>implementation constraints: camera fps, platform allocation, mapping</a:t>
            </a:r>
          </a:p>
          <a:p>
            <a:pPr lvl="1"/>
            <a:r>
              <a:rPr lang="en-IN" dirty="0"/>
              <a:t>system knowledge: probability of workload occurrences and transition probabilities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1DDDB-BD57-470E-B75D-FC42E6BB3D15}"/>
              </a:ext>
            </a:extLst>
          </p:cNvPr>
          <p:cNvSpPr txBox="1">
            <a:spLocks/>
          </p:cNvSpPr>
          <p:nvPr/>
        </p:nvSpPr>
        <p:spPr>
          <a:xfrm>
            <a:off x="661988" y="6388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5BE96E-679A-4446-A0D7-C05EBB65AD6C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491B7-9937-4FB1-8C94-021DCAAD4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704" y="1123414"/>
            <a:ext cx="99385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sz="2800" dirty="0">
                <a:solidFill>
                  <a:srgbClr val="002060"/>
                </a:solidFill>
                <a:latin typeface="Bebas"/>
                <a:ea typeface="+mj-ea"/>
                <a:cs typeface="+mj-cs"/>
              </a:rPr>
              <a:t>How can we optimise Quality-of-Control for given requirements, implementation constraints and system knowledge?</a:t>
            </a:r>
          </a:p>
        </p:txBody>
      </p:sp>
    </p:spTree>
    <p:extLst>
      <p:ext uri="{BB962C8B-B14F-4D97-AF65-F5344CB8AC3E}">
        <p14:creationId xmlns:p14="http://schemas.microsoft.com/office/powerpoint/2010/main" val="26294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-PPT-Template.potx" id="{397C268A-8F3E-42B3-8198-4A9839E4AFCD}" vid="{0D385A37-8960-4C45-805D-16C6C05C85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oCPS-ESRx_Surname</Template>
  <TotalTime>25890</TotalTime>
  <Words>1135</Words>
  <Application>Microsoft Office PowerPoint</Application>
  <PresentationFormat>Widescreen</PresentationFormat>
  <Paragraphs>442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Bebas</vt:lpstr>
      <vt:lpstr>Calibri</vt:lpstr>
      <vt:lpstr>Cambria</vt:lpstr>
      <vt:lpstr>Cambria Math</vt:lpstr>
      <vt:lpstr>Garamond</vt:lpstr>
      <vt:lpstr>Times New Roman</vt:lpstr>
      <vt:lpstr>Office Theme</vt:lpstr>
      <vt:lpstr>PowerPoint Presentation</vt:lpstr>
      <vt:lpstr>Image-based control (IBC) system – an example </vt:lpstr>
      <vt:lpstr>IBC system: characteristics</vt:lpstr>
      <vt:lpstr>IBC system: characteristics</vt:lpstr>
      <vt:lpstr>Workload Variations</vt:lpstr>
      <vt:lpstr>Workload Variations</vt:lpstr>
      <vt:lpstr>The Design-Implementation Gap</vt:lpstr>
      <vt:lpstr>Related Work</vt:lpstr>
      <vt:lpstr>Contributions</vt:lpstr>
      <vt:lpstr>Markovian jump linear system (MJS) formulation</vt:lpstr>
      <vt:lpstr>Markovian jump linear system (MJS) formulation</vt:lpstr>
      <vt:lpstr>A scenario- and platform-aware design approach</vt:lpstr>
      <vt:lpstr>Scenarios based on workload</vt:lpstr>
      <vt:lpstr>Model-of-Computation:  synchronous dataflow (SDF)</vt:lpstr>
      <vt:lpstr>Model-of-Computation:  synchronous dataflow (SDF)</vt:lpstr>
      <vt:lpstr>Why platform-aware?</vt:lpstr>
      <vt:lpstr>Workload scenarios</vt:lpstr>
      <vt:lpstr>System scenario identification</vt:lpstr>
      <vt:lpstr>Comparing control design techniques</vt:lpstr>
      <vt:lpstr>Which Quality-of-Control (QoC) metric to use?</vt:lpstr>
      <vt:lpstr>Design guidelines</vt:lpstr>
      <vt:lpstr>Conclusion</vt:lpstr>
      <vt:lpstr>PowerPoint Presentation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Goswami, D.</dc:creator>
  <cp:lastModifiedBy>Mohamed, S.</cp:lastModifiedBy>
  <cp:revision>206</cp:revision>
  <dcterms:created xsi:type="dcterms:W3CDTF">2017-01-09T11:25:06Z</dcterms:created>
  <dcterms:modified xsi:type="dcterms:W3CDTF">2019-12-12T14:20:24Z</dcterms:modified>
</cp:coreProperties>
</file>