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95" r:id="rId3"/>
    <p:sldId id="445" r:id="rId4"/>
    <p:sldId id="464" r:id="rId5"/>
    <p:sldId id="465" r:id="rId6"/>
    <p:sldId id="442" r:id="rId7"/>
    <p:sldId id="461" r:id="rId8"/>
    <p:sldId id="441" r:id="rId9"/>
    <p:sldId id="462" r:id="rId10"/>
    <p:sldId id="434" r:id="rId11"/>
    <p:sldId id="451" r:id="rId12"/>
    <p:sldId id="460" r:id="rId13"/>
    <p:sldId id="436" r:id="rId14"/>
    <p:sldId id="455" r:id="rId15"/>
    <p:sldId id="431" r:id="rId16"/>
    <p:sldId id="457" r:id="rId17"/>
    <p:sldId id="459" r:id="rId18"/>
    <p:sldId id="453" r:id="rId19"/>
    <p:sldId id="456" r:id="rId20"/>
    <p:sldId id="304" r:id="rId21"/>
    <p:sldId id="45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5E0B3"/>
    <a:srgbClr val="D8D8D8"/>
    <a:srgbClr val="4672C4"/>
    <a:srgbClr val="2BB8D5"/>
    <a:srgbClr val="2BB5D1"/>
    <a:srgbClr val="6FC1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2" autoAdjust="0"/>
    <p:restoredTop sz="83129" autoAdjust="0"/>
  </p:normalViewPr>
  <p:slideViewPr>
    <p:cSldViewPr snapToGrid="0">
      <p:cViewPr varScale="1">
        <p:scale>
          <a:sx n="56" d="100"/>
          <a:sy n="56" d="100"/>
        </p:scale>
        <p:origin x="437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68EDE-1CAC-4F5B-913D-0E5BDDA947FE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EFE8F-9FA4-4A9E-9A83-3ECD8707F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285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77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A4ACC2-E11A-42C8-B29A-81085EE81CC1}" type="slidenum">
              <a:rPr lang="en-IN" smtClean="0"/>
              <a:pPr>
                <a:defRPr/>
              </a:pPr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1350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n_c</a:t>
            </a:r>
            <a:r>
              <a:rPr lang="en-IN" dirty="0"/>
              <a:t>^{max} :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number of processing cores needed to realise the maximal pipelined implementation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077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input sequence that is optimized is typically restricted to fewer variables for trading-off control performance with computations via the control horizon (Nu) constraint.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 that the future values of parameters p can be incorporated as they may be known and in that case p represents p(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k+l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in the LPV model.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376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949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998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Specifically, the QP problem (5) is transformed to the following box-constrained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least-squares problem by eliminating equality constraints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 quadratic penalties with large weight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033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214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A4ACC2-E11A-42C8-B29A-81085EE81CC1}" type="slidenum">
              <a:rPr lang="en-IN" smtClean="0"/>
              <a:pPr>
                <a:defRPr/>
              </a:pPr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7839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69776"/>
            <a:ext cx="9144000" cy="888023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pic>
        <p:nvPicPr>
          <p:cNvPr id="11" name="Picture 2" descr="http://ocps-itn.eu/wp-content/uploads/2016/03/Logo-EC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1162661" y="0"/>
            <a:ext cx="1029339" cy="71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DE27404-93E2-4BE7-AA4D-CC3F12FE0D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1746" cy="66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ACA8710-C7F8-4431-BA19-E13548C64E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3524"/>
            <a:ext cx="1576358" cy="71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926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4885"/>
            <a:ext cx="10515600" cy="4902078"/>
          </a:xfrm>
        </p:spPr>
        <p:txBody>
          <a:bodyPr/>
          <a:lstStyle>
            <a:lvl4pPr marL="2057400" indent="-228600">
              <a:defRPr/>
            </a:lvl4pPr>
            <a:lvl5pPr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327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181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4pPr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4pPr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627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3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45" r="73745"/>
          <a:stretch/>
        </p:blipFill>
        <p:spPr>
          <a:xfrm>
            <a:off x="1" y="3507581"/>
            <a:ext cx="1943100" cy="335041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894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5"/>
                </a:solidFill>
              </a:defRPr>
            </a:lvl1pPr>
          </a:lstStyle>
          <a:p>
            <a:fld id="{246DB6E5-ECCD-45FF-934B-C99B3DF7924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Bild 4"/>
          <p:cNvPicPr/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26"/>
          <a:stretch/>
        </p:blipFill>
        <p:spPr>
          <a:xfrm rot="16200000">
            <a:off x="8687526" y="-1330099"/>
            <a:ext cx="2589347" cy="5249545"/>
          </a:xfrm>
          <a:prstGeom prst="rect">
            <a:avLst/>
          </a:prstGeom>
        </p:spPr>
      </p:pic>
      <p:pic>
        <p:nvPicPr>
          <p:cNvPr id="9" name="Bild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328" y="5869274"/>
            <a:ext cx="1004178" cy="88525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21059DB-316D-40A9-9DD2-D3B15AC6DF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1746" cy="66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29CC3DE-F4D2-427D-A6D4-961AC6207B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3524"/>
            <a:ext cx="1576358" cy="71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11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n-GB" sz="4400" b="1" i="0" u="none" strike="noStrike" kern="1200" cap="none" spc="0" baseline="0" dirty="0" smtClean="0">
          <a:solidFill>
            <a:srgbClr val="002060"/>
          </a:solidFill>
          <a:uFillTx/>
          <a:latin typeface="Bebas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b="0" i="0" u="none" strike="noStrike" kern="1200" cap="none" spc="0" baseline="0" dirty="0" smtClean="0">
          <a:solidFill>
            <a:srgbClr val="002060"/>
          </a:solidFill>
          <a:uFillTx/>
          <a:latin typeface="Bebas"/>
          <a:ea typeface="+mj-ea"/>
          <a:cs typeface="+mj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b="0" i="0" u="none" strike="noStrike" kern="1200" cap="none" spc="0" baseline="0" dirty="0" smtClean="0">
          <a:solidFill>
            <a:srgbClr val="002060"/>
          </a:solidFill>
          <a:uFillTx/>
          <a:latin typeface="Bebas"/>
          <a:ea typeface="+mj-ea"/>
          <a:cs typeface="+mj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u="none" strike="noStrike" kern="1200" cap="none" spc="0" baseline="0" dirty="0" smtClean="0">
          <a:solidFill>
            <a:srgbClr val="002060"/>
          </a:solidFill>
          <a:uFillTx/>
          <a:latin typeface="Bebas"/>
          <a:ea typeface="+mj-ea"/>
          <a:cs typeface="+mj-cs"/>
        </a:defRPr>
      </a:lvl3pPr>
      <a:lvl4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908.07247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9.png"/><Relationship Id="rId1" Type="http://schemas.openxmlformats.org/officeDocument/2006/relationships/tags" Target="../tags/tag5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0.png"/><Relationship Id="rId26" Type="http://schemas.openxmlformats.org/officeDocument/2006/relationships/image" Target="../media/image21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5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.jpg"/><Relationship Id="rId1" Type="http://schemas.openxmlformats.org/officeDocument/2006/relationships/tags" Target="../tags/tag1.xm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24" Type="http://schemas.openxmlformats.org/officeDocument/2006/relationships/image" Target="../media/image24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8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1.png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.png"/><Relationship Id="rId7" Type="http://schemas.openxmlformats.org/officeDocument/2006/relationships/image" Target="../media/image9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nkedin.com/in/sajidmohamed/" TargetMode="External"/><Relationship Id="rId5" Type="http://schemas.openxmlformats.org/officeDocument/2006/relationships/hyperlink" Target="mailto:S.Mohamed@tue.nl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2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27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5.png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7081" y="570401"/>
            <a:ext cx="10596943" cy="3410768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Adaptive predictive control for pipelined multiprocessor image-based control systems considering workload variations</a:t>
            </a:r>
          </a:p>
          <a:p>
            <a:endParaRPr lang="en-GB" sz="2000" u="sng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Sajid Mohamed</a:t>
            </a:r>
            <a:r>
              <a:rPr lang="en-GB" sz="2000" baseline="30000" dirty="0">
                <a:solidFill>
                  <a:schemeClr val="tx1"/>
                </a:solidFill>
              </a:rPr>
              <a:t>1</a:t>
            </a:r>
            <a:r>
              <a:rPr lang="en-GB" sz="2000" dirty="0">
                <a:solidFill>
                  <a:schemeClr val="tx1"/>
                </a:solidFill>
              </a:rPr>
              <a:t>, Nilay Saraf</a:t>
            </a:r>
            <a:r>
              <a:rPr lang="en-GB" sz="2000" baseline="30000" dirty="0">
                <a:solidFill>
                  <a:schemeClr val="tx1"/>
                </a:solidFill>
              </a:rPr>
              <a:t>2</a:t>
            </a:r>
            <a:r>
              <a:rPr lang="en-GB" sz="2000" dirty="0">
                <a:solidFill>
                  <a:schemeClr val="tx1"/>
                </a:solidFill>
              </a:rPr>
              <a:t>, Daniele Bernardini</a:t>
            </a:r>
            <a:r>
              <a:rPr lang="en-GB" sz="2000" baseline="30000" dirty="0">
                <a:solidFill>
                  <a:schemeClr val="tx1"/>
                </a:solidFill>
              </a:rPr>
              <a:t>3</a:t>
            </a:r>
            <a:r>
              <a:rPr lang="en-GB" sz="2000" dirty="0">
                <a:solidFill>
                  <a:schemeClr val="tx1"/>
                </a:solidFill>
              </a:rPr>
              <a:t>, Dip Goswami</a:t>
            </a:r>
            <a:r>
              <a:rPr lang="en-GB" sz="2000" baseline="30000" dirty="0">
                <a:solidFill>
                  <a:schemeClr val="tx1"/>
                </a:solidFill>
              </a:rPr>
              <a:t>1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dirty="0" err="1">
                <a:solidFill>
                  <a:schemeClr val="tx1"/>
                </a:solidFill>
              </a:rPr>
              <a:t>Twan</a:t>
            </a:r>
            <a:r>
              <a:rPr lang="en-GB" sz="2000" dirty="0">
                <a:solidFill>
                  <a:schemeClr val="tx1"/>
                </a:solidFill>
              </a:rPr>
              <a:t> Basten</a:t>
            </a:r>
            <a:r>
              <a:rPr lang="en-GB" sz="2000" baseline="30000" dirty="0">
                <a:solidFill>
                  <a:schemeClr val="tx1"/>
                </a:solidFill>
              </a:rPr>
              <a:t>1</a:t>
            </a:r>
            <a:r>
              <a:rPr lang="en-GB" sz="2000" dirty="0">
                <a:solidFill>
                  <a:schemeClr val="tx1"/>
                </a:solidFill>
              </a:rPr>
              <a:t>, Alberto Bemporad</a:t>
            </a:r>
            <a:r>
              <a:rPr lang="en-GB" sz="2000" baseline="30000" dirty="0">
                <a:solidFill>
                  <a:schemeClr val="tx1"/>
                </a:solidFill>
              </a:rPr>
              <a:t>2</a:t>
            </a:r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baseline="30000" dirty="0">
                <a:solidFill>
                  <a:schemeClr val="tx1"/>
                </a:solidFill>
              </a:rPr>
              <a:t>1</a:t>
            </a:r>
            <a:r>
              <a:rPr lang="en-GB" sz="2000" dirty="0">
                <a:solidFill>
                  <a:schemeClr val="tx1"/>
                </a:solidFill>
              </a:rPr>
              <a:t>Eindhoven University of Technology, The Netherlands</a:t>
            </a:r>
          </a:p>
          <a:p>
            <a:r>
              <a:rPr lang="en-GB" sz="2000" baseline="30000" dirty="0">
                <a:solidFill>
                  <a:schemeClr val="tx1"/>
                </a:solidFill>
              </a:rPr>
              <a:t>2</a:t>
            </a:r>
            <a:r>
              <a:rPr lang="en-GB" sz="2000" dirty="0">
                <a:solidFill>
                  <a:schemeClr val="tx1"/>
                </a:solidFill>
              </a:rPr>
              <a:t>IMT School for Advanced Studies, Lucca, Italy</a:t>
            </a:r>
          </a:p>
          <a:p>
            <a:r>
              <a:rPr lang="en-GB" sz="2000" baseline="30000" dirty="0">
                <a:solidFill>
                  <a:schemeClr val="tx1"/>
                </a:solidFill>
              </a:rPr>
              <a:t>3</a:t>
            </a:r>
            <a:r>
              <a:rPr lang="en-GB" sz="2000" dirty="0">
                <a:solidFill>
                  <a:schemeClr val="tx1"/>
                </a:solidFill>
              </a:rPr>
              <a:t>ODYS </a:t>
            </a:r>
            <a:r>
              <a:rPr lang="en-GB" sz="2000" dirty="0" err="1">
                <a:solidFill>
                  <a:schemeClr val="tx1"/>
                </a:solidFill>
              </a:rPr>
              <a:t>S.r.l</a:t>
            </a:r>
            <a:r>
              <a:rPr lang="en-GB" sz="2000" dirty="0">
                <a:solidFill>
                  <a:schemeClr val="tx1"/>
                </a:solidFill>
              </a:rPr>
              <a:t>., Italy</a:t>
            </a:r>
          </a:p>
          <a:p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5DF74C-6E99-49EA-B585-D69462120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58" y="4146193"/>
            <a:ext cx="3364714" cy="780223"/>
          </a:xfrm>
          <a:prstGeom prst="rect">
            <a:avLst/>
          </a:prstGeom>
        </p:spPr>
      </p:pic>
      <p:pic>
        <p:nvPicPr>
          <p:cNvPr id="1028" name="Picture 4" descr="Home">
            <a:extLst>
              <a:ext uri="{FF2B5EF4-FFF2-40B4-BE49-F238E27FC236}">
                <a16:creationId xmlns:a16="http://schemas.microsoft.com/office/drawing/2014/main" id="{6DBB5FD6-A8D3-4437-B926-6FA523EC5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375" y="4050254"/>
            <a:ext cx="2394338" cy="97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DYS - Embedded MPC and real-time optimization for next-gen controls">
            <a:extLst>
              <a:ext uri="{FF2B5EF4-FFF2-40B4-BE49-F238E27FC236}">
                <a16:creationId xmlns:a16="http://schemas.microsoft.com/office/drawing/2014/main" id="{D229F255-3A6D-4A8C-95AA-78957FEDC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216" y="4100767"/>
            <a:ext cx="2649019" cy="87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39CC6C-EA21-4C21-A3AB-280A4D6923D9}"/>
              </a:ext>
            </a:extLst>
          </p:cNvPr>
          <p:cNvSpPr txBox="1"/>
          <p:nvPr/>
        </p:nvSpPr>
        <p:spPr>
          <a:xfrm>
            <a:off x="1655618" y="6172200"/>
            <a:ext cx="935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research has received partial funding from the EU’s H2020 FP under GA no 674875 (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oCPS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and the ECSEL JU under GA no 783162 (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FitOptiVis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48877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5901D-DAA8-4D75-8016-44A30137E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rmAutofit fontScale="90000"/>
          </a:bodyPr>
          <a:lstStyle/>
          <a:p>
            <a:r>
              <a:rPr lang="en-IN" dirty="0"/>
              <a:t>Contributions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C055F-7C6A-4E4E-A92E-0DF24DED9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810" y="918297"/>
            <a:ext cx="11289349" cy="5331807"/>
          </a:xfrm>
        </p:spPr>
        <p:txBody>
          <a:bodyPr>
            <a:normAutofit fontScale="92500"/>
          </a:bodyPr>
          <a:lstStyle/>
          <a:p>
            <a:endParaRPr lang="en-IN" dirty="0"/>
          </a:p>
          <a:p>
            <a:endParaRPr lang="en-IN" dirty="0"/>
          </a:p>
          <a:p>
            <a:r>
              <a:rPr lang="en-GB" sz="2600" dirty="0"/>
              <a:t>An adaptive predictive control formulation for a pipelined multiprocessor IBC system implementation</a:t>
            </a:r>
          </a:p>
          <a:p>
            <a:pPr lvl="1">
              <a:lnSpc>
                <a:spcPct val="100000"/>
              </a:lnSpc>
            </a:pPr>
            <a:r>
              <a:rPr lang="en-GB" sz="2600" dirty="0"/>
              <a:t>based on linear parameter-varying (LPV) input/output (I/O) models of IBC systems</a:t>
            </a:r>
          </a:p>
          <a:p>
            <a:pPr lvl="1">
              <a:lnSpc>
                <a:spcPct val="100000"/>
              </a:lnSpc>
            </a:pPr>
            <a:r>
              <a:rPr lang="en-GB" sz="2600" dirty="0"/>
              <a:t>Considering</a:t>
            </a:r>
          </a:p>
          <a:p>
            <a:pPr lvl="2">
              <a:lnSpc>
                <a:spcPct val="100000"/>
              </a:lnSpc>
            </a:pPr>
            <a:r>
              <a:rPr lang="en-GB" sz="2600" dirty="0"/>
              <a:t>Workload variations</a:t>
            </a:r>
          </a:p>
          <a:p>
            <a:pPr lvl="2">
              <a:lnSpc>
                <a:spcPct val="100000"/>
              </a:lnSpc>
            </a:pPr>
            <a:r>
              <a:rPr lang="en-GB" sz="2600" dirty="0"/>
              <a:t>Inter-frame dependencies</a:t>
            </a:r>
          </a:p>
          <a:p>
            <a:pPr lvl="2">
              <a:lnSpc>
                <a:spcPct val="100000"/>
              </a:lnSpc>
            </a:pPr>
            <a:r>
              <a:rPr lang="en-GB" sz="2600" dirty="0"/>
              <a:t>System non-linearities</a:t>
            </a:r>
          </a:p>
          <a:p>
            <a:pPr lvl="2">
              <a:lnSpc>
                <a:spcPct val="100000"/>
              </a:lnSpc>
            </a:pPr>
            <a:r>
              <a:rPr lang="en-GB" sz="2600" dirty="0"/>
              <a:t>Constraints</a:t>
            </a:r>
          </a:p>
          <a:p>
            <a:pPr>
              <a:lnSpc>
                <a:spcPct val="100000"/>
              </a:lnSpc>
            </a:pPr>
            <a:r>
              <a:rPr lang="en-GB" sz="2600" dirty="0"/>
              <a:t>Tutorial overview of handling delay while using I/O models for MPC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3491B7-9937-4FB1-8C94-021DCAAD4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019" y="1163926"/>
            <a:ext cx="110306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IN" altLang="en-US" sz="2800" dirty="0">
                <a:solidFill>
                  <a:srgbClr val="002060"/>
                </a:solidFill>
                <a:latin typeface="Bebas"/>
                <a:ea typeface="+mj-ea"/>
                <a:cs typeface="+mj-cs"/>
              </a:rPr>
              <a:t>How can we optimise Quality-of-Control for a practical real-life IBC system?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50B1A-9F5C-4ED8-8643-2B043139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9477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47B15-A338-42DF-AF02-C21F05AEB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2800" dirty="0"/>
              <a:t>Is it feasible to use MPC in resource-constrained systems?</a:t>
            </a: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FC933-B7A9-4C8A-8916-A8CC2AC7F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2400" dirty="0"/>
              <a:t>Yes, due to </a:t>
            </a:r>
            <a:r>
              <a:rPr lang="en-IN" sz="2400" i="1" dirty="0"/>
              <a:t>recent advances in numerical optimization </a:t>
            </a:r>
            <a:r>
              <a:rPr lang="en-IN" sz="2400" dirty="0"/>
              <a:t>for MPC</a:t>
            </a:r>
          </a:p>
          <a:p>
            <a:pPr lvl="1"/>
            <a:r>
              <a:rPr lang="en-IN" dirty="0"/>
              <a:t>Implemented in automotive domain </a:t>
            </a:r>
          </a:p>
          <a:p>
            <a:pPr lvl="2"/>
            <a:r>
              <a:rPr lang="en-IN" sz="2400" dirty="0"/>
              <a:t>engine control</a:t>
            </a:r>
            <a:r>
              <a:rPr lang="en-IN" sz="2400" baseline="30000" dirty="0"/>
              <a:t>*</a:t>
            </a:r>
            <a:r>
              <a:rPr lang="en-IN" sz="2400" dirty="0"/>
              <a:t> and power train coordination</a:t>
            </a:r>
            <a:r>
              <a:rPr lang="en-IN" sz="2400" baseline="30000" dirty="0"/>
              <a:t>^</a:t>
            </a:r>
            <a:endParaRPr lang="en-GB" sz="2400" dirty="0"/>
          </a:p>
          <a:p>
            <a:r>
              <a:rPr lang="en-GB" sz="2400" dirty="0"/>
              <a:t>What about adaptive MPC?</a:t>
            </a:r>
          </a:p>
          <a:p>
            <a:pPr lvl="1"/>
            <a:r>
              <a:rPr lang="en-GB" dirty="0"/>
              <a:t>Model and MPC tuning parameters can be adapted at run time without reconstructing the optimization problem~</a:t>
            </a:r>
          </a:p>
          <a:p>
            <a:pPr lvl="1"/>
            <a:r>
              <a:rPr lang="en-GB" dirty="0"/>
              <a:t>Computational complexity is same as the non-adaptive case</a:t>
            </a:r>
          </a:p>
          <a:p>
            <a:pPr lvl="1"/>
            <a:r>
              <a:rPr lang="en-GB" dirty="0"/>
              <a:t>Fast enough for resource-constrained embedded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07360-90D2-4BDF-927B-9D061566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11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0FFE34-CA8F-4EFB-ADB7-45351CE11F57}"/>
              </a:ext>
            </a:extLst>
          </p:cNvPr>
          <p:cNvSpPr txBox="1"/>
          <p:nvPr/>
        </p:nvSpPr>
        <p:spPr>
          <a:xfrm>
            <a:off x="0" y="4899546"/>
            <a:ext cx="1234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aseline="30000" dirty="0"/>
              <a:t>*</a:t>
            </a:r>
            <a:r>
              <a:rPr lang="en-GB" dirty="0"/>
              <a:t>A. Bemporad et al., “Model predictive control of turbocharged gasoline engines for mass production,” </a:t>
            </a:r>
            <a:r>
              <a:rPr lang="en-GB" i="1" dirty="0"/>
              <a:t>SAE Technical Paper</a:t>
            </a:r>
            <a:r>
              <a:rPr lang="en-GB" dirty="0"/>
              <a:t>, 2018.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60BC67-20D2-4492-86BA-F5F2B13BCBBA}"/>
              </a:ext>
            </a:extLst>
          </p:cNvPr>
          <p:cNvSpPr txBox="1"/>
          <p:nvPr/>
        </p:nvSpPr>
        <p:spPr>
          <a:xfrm>
            <a:off x="0" y="5296650"/>
            <a:ext cx="12060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aseline="30000" dirty="0"/>
              <a:t>^</a:t>
            </a:r>
            <a:r>
              <a:rPr lang="en-GB" dirty="0"/>
              <a:t>A. Bemporad et al., “Supervisory MPC of a powertrain with a continuously variable transmission,” </a:t>
            </a:r>
            <a:r>
              <a:rPr lang="en-GB" i="1" dirty="0"/>
              <a:t>SAE Technical Paper</a:t>
            </a:r>
            <a:r>
              <a:rPr lang="en-GB" dirty="0"/>
              <a:t>, 2018.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F24E03-B61D-43CF-927E-A9A245DFD122}"/>
              </a:ext>
            </a:extLst>
          </p:cNvPr>
          <p:cNvSpPr txBox="1"/>
          <p:nvPr/>
        </p:nvSpPr>
        <p:spPr>
          <a:xfrm>
            <a:off x="-1" y="5636851"/>
            <a:ext cx="6527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~N. Saraf and </a:t>
            </a:r>
            <a:r>
              <a:rPr lang="en-GB" dirty="0"/>
              <a:t>A. Bemporad, </a:t>
            </a:r>
            <a:r>
              <a:rPr lang="en-GB" dirty="0">
                <a:hlinkClick r:id="rId2"/>
              </a:rPr>
              <a:t>https://arxiv.org/pdf/1908.07247</a:t>
            </a:r>
            <a:r>
              <a:rPr lang="en-GB" dirty="0"/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128280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4A7C7-974A-4DC4-9E63-45F5DE0BB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2800" dirty="0"/>
              <a:t>Considering inter-frame dependencies and platform constraints</a:t>
            </a:r>
            <a:endParaRPr lang="en-GB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58C119-36E9-4E19-BA05-6F3FEAD13F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5133" y="1295355"/>
                <a:ext cx="11601734" cy="4743779"/>
              </a:xfrm>
            </p:spPr>
            <p:txBody>
              <a:bodyPr>
                <a:normAutofit/>
              </a:bodyPr>
              <a:lstStyle/>
              <a:p>
                <a:r>
                  <a:rPr lang="en-IN" dirty="0"/>
                  <a:t>Adaptation with inter-frame dependencies and camera frame arrival period </a:t>
                </a:r>
                <a:r>
                  <a:rPr lang="en-IN" i="1" dirty="0" err="1"/>
                  <a:t>f</a:t>
                </a:r>
                <a:r>
                  <a:rPr lang="en-IN" i="1" baseline="-25000" dirty="0" err="1"/>
                  <a:t>h</a:t>
                </a:r>
                <a:endParaRPr lang="en-IN" i="1" baseline="-25000" dirty="0"/>
              </a:p>
              <a:p>
                <a:endParaRPr lang="en-IN" dirty="0"/>
              </a:p>
              <a:p>
                <a:endParaRPr lang="en-IN" dirty="0"/>
              </a:p>
              <a:p>
                <a:r>
                  <a:rPr lang="en-IN" dirty="0"/>
                  <a:t>Adaptation with available number of processing cores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I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𝑎𝑣𝑙</m:t>
                        </m:r>
                      </m:sup>
                    </m:sSubSup>
                  </m:oMath>
                </a14:m>
                <a:r>
                  <a:rPr lang="en-IN" dirty="0"/>
                  <a:t>and </a:t>
                </a:r>
                <a:r>
                  <a:rPr lang="en-IN" i="1" dirty="0" err="1"/>
                  <a:t>f</a:t>
                </a:r>
                <a:r>
                  <a:rPr lang="en-IN" i="1" baseline="-25000" dirty="0" err="1"/>
                  <a:t>h</a:t>
                </a:r>
                <a:endParaRPr lang="en-IN" i="1" baseline="-25000" dirty="0"/>
              </a:p>
              <a:p>
                <a:endParaRPr lang="en-IN" dirty="0"/>
              </a:p>
              <a:p>
                <a:endParaRPr lang="en-IN" dirty="0"/>
              </a:p>
              <a:p>
                <a:endParaRPr lang="en-IN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I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p>
                    </m:sSubSup>
                    <m:r>
                      <a:rPr lang="en-IN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IN" b="0" i="0" smtClean="0"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IN" dirty="0"/>
                  <a:t>#cores for maximal pipelined implementation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58C119-36E9-4E19-BA05-6F3FEAD13F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5133" y="1295355"/>
                <a:ext cx="11601734" cy="4743779"/>
              </a:xfrm>
              <a:blipFill>
                <a:blip r:embed="rId3"/>
                <a:stretch>
                  <a:fillRect l="-945" t="-2054" r="-3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5231F-A10A-487B-8FA5-CB3C56894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12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1A60E4-64AB-4674-BB21-190331FB3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672" y="1843081"/>
            <a:ext cx="4862655" cy="9274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CC98AB-D6B5-4529-A1EB-78E736BB8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672" y="3429000"/>
            <a:ext cx="6279107" cy="117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74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358CD-E5E7-4BF0-96A1-9F147F565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MPC formulation</a:t>
            </a:r>
            <a:endParaRPr lang="nl-N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F4C2A2-403F-4E0D-9A8B-8C14B31E552D}"/>
              </a:ext>
            </a:extLst>
          </p:cNvPr>
          <p:cNvSpPr/>
          <p:nvPr/>
        </p:nvSpPr>
        <p:spPr>
          <a:xfrm>
            <a:off x="4545759" y="3154982"/>
            <a:ext cx="3100482" cy="11324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3200" dirty="0"/>
              <a:t>MPC Formulation</a:t>
            </a:r>
            <a:endParaRPr lang="nl-NL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4B4CBA1-D61E-41BD-A569-6F91F6EE8931}"/>
              </a:ext>
            </a:extLst>
          </p:cNvPr>
          <p:cNvCxnSpPr/>
          <p:nvPr/>
        </p:nvCxnSpPr>
        <p:spPr>
          <a:xfrm>
            <a:off x="4802114" y="2549420"/>
            <a:ext cx="0" cy="58739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7340608-4369-4745-99D4-A2BEC39BF6A9}"/>
              </a:ext>
            </a:extLst>
          </p:cNvPr>
          <p:cNvCxnSpPr/>
          <p:nvPr/>
        </p:nvCxnSpPr>
        <p:spPr>
          <a:xfrm>
            <a:off x="7365663" y="2567586"/>
            <a:ext cx="0" cy="58739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09D8CF-ED43-4E7B-BBA1-570910CD7BAC}"/>
              </a:ext>
            </a:extLst>
          </p:cNvPr>
          <p:cNvCxnSpPr/>
          <p:nvPr/>
        </p:nvCxnSpPr>
        <p:spPr>
          <a:xfrm>
            <a:off x="6090954" y="4287385"/>
            <a:ext cx="0" cy="58739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5B461D9-4324-49A0-AE9E-A2E009B99465}"/>
              </a:ext>
            </a:extLst>
          </p:cNvPr>
          <p:cNvSpPr txBox="1"/>
          <p:nvPr/>
        </p:nvSpPr>
        <p:spPr>
          <a:xfrm>
            <a:off x="6447847" y="2213006"/>
            <a:ext cx="1835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I/O system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EF9CFF-BC9F-49E1-B2ED-D9ABFA4A335B}"/>
              </a:ext>
            </a:extLst>
          </p:cNvPr>
          <p:cNvSpPr txBox="1"/>
          <p:nvPr/>
        </p:nvSpPr>
        <p:spPr>
          <a:xfrm>
            <a:off x="1836597" y="1797508"/>
            <a:ext cx="5809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Platform constraints,</a:t>
            </a:r>
            <a:r>
              <a:rPr lang="en-IN" i="1" dirty="0"/>
              <a:t> </a:t>
            </a:r>
            <a:br>
              <a:rPr lang="en-IN" i="1" dirty="0"/>
            </a:br>
            <a:r>
              <a:rPr lang="en-IN" i="1" dirty="0" err="1"/>
              <a:t>f</a:t>
            </a:r>
            <a:r>
              <a:rPr lang="en-IN" i="1" baseline="-25000" dirty="0" err="1"/>
              <a:t>d</a:t>
            </a:r>
            <a:r>
              <a:rPr lang="en-IN" dirty="0"/>
              <a:t> </a:t>
            </a:r>
            <a:r>
              <a:rPr lang="en-IN" dirty="0">
                <a:sym typeface="Wingdings" panose="05000000000000000000" pitchFamily="2" charset="2"/>
              </a:rPr>
              <a:t> </a:t>
            </a:r>
            <a:r>
              <a:rPr lang="en-IN" dirty="0"/>
              <a:t>sampling period and delays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F26F8A-406A-49E8-98BD-929FA4FD18BE}"/>
              </a:ext>
            </a:extLst>
          </p:cNvPr>
          <p:cNvSpPr txBox="1"/>
          <p:nvPr/>
        </p:nvSpPr>
        <p:spPr>
          <a:xfrm>
            <a:off x="4386930" y="4874781"/>
            <a:ext cx="342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Adaptive predictive control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865A8B-22FD-49BB-A246-B0664BCBD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474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B2440A-E7FE-4D12-80C0-7E962837F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7" y="2966915"/>
            <a:ext cx="5317817" cy="3891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B98EC0-6BA0-4995-87ED-EF6B9B87B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MPC formulation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E54B6-A87A-4DE8-8CD4-C8B711263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Optimization problem formulation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19111-CD6D-445B-9589-62E930DC4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14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7B490-683A-4A18-B9C9-F3E62C384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738" y="1783447"/>
            <a:ext cx="5479119" cy="1582961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1F66BE91-09DD-4916-BEED-28223D614EDF}"/>
              </a:ext>
            </a:extLst>
          </p:cNvPr>
          <p:cNvSpPr/>
          <p:nvPr/>
        </p:nvSpPr>
        <p:spPr>
          <a:xfrm>
            <a:off x="8547792" y="1994307"/>
            <a:ext cx="184245" cy="36849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39C3DCE8-7391-4FAF-A050-4589EE6EE314}"/>
              </a:ext>
            </a:extLst>
          </p:cNvPr>
          <p:cNvSpPr/>
          <p:nvPr/>
        </p:nvSpPr>
        <p:spPr>
          <a:xfrm>
            <a:off x="8992734" y="2782670"/>
            <a:ext cx="184245" cy="36849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2B798D-B6D5-4F05-8736-06CAB34513CD}"/>
              </a:ext>
            </a:extLst>
          </p:cNvPr>
          <p:cNvSpPr txBox="1"/>
          <p:nvPr/>
        </p:nvSpPr>
        <p:spPr>
          <a:xfrm>
            <a:off x="8835825" y="1994307"/>
            <a:ext cx="2980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Penalise output tracking error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B44232-0582-4280-A396-CE9B07E11C3E}"/>
              </a:ext>
            </a:extLst>
          </p:cNvPr>
          <p:cNvSpPr txBox="1"/>
          <p:nvPr/>
        </p:nvSpPr>
        <p:spPr>
          <a:xfrm>
            <a:off x="9280767" y="2782669"/>
            <a:ext cx="2911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Penalise deviation of inputs from steady-state targets</a:t>
            </a:r>
            <a:endParaRPr lang="en-GB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FCA32F-13BB-45D5-92E8-87DB1DB52665}"/>
                  </a:ext>
                </a:extLst>
              </p:cNvPr>
              <p:cNvSpPr txBox="1"/>
              <p:nvPr/>
            </p:nvSpPr>
            <p:spPr>
              <a:xfrm>
                <a:off x="5586573" y="4265003"/>
                <a:ext cx="6498504" cy="950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,⋯,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N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N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</m:d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FCA32F-13BB-45D5-92E8-87DB1DB52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6573" y="4265003"/>
                <a:ext cx="6498504" cy="950773"/>
              </a:xfrm>
              <a:prstGeom prst="rect">
                <a:avLst/>
              </a:prstGeom>
              <a:blipFill>
                <a:blip r:embed="rId5"/>
                <a:stretch>
                  <a:fillRect l="-4690" t="-42949" r="-7505" b="-1025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1F42EC7-0257-4A03-961C-A2AD32BC7F39}"/>
              </a:ext>
            </a:extLst>
          </p:cNvPr>
          <p:cNvSpPr txBox="1"/>
          <p:nvPr/>
        </p:nvSpPr>
        <p:spPr>
          <a:xfrm>
            <a:off x="6620540" y="4182517"/>
            <a:ext cx="5955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Stack of known past sequence of outputs and inputs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0A2DBF3-5606-4D12-A5C1-F5D6407F169F}"/>
                  </a:ext>
                </a:extLst>
              </p:cNvPr>
              <p:cNvSpPr txBox="1"/>
              <p:nvPr/>
            </p:nvSpPr>
            <p:spPr>
              <a:xfrm>
                <a:off x="5570234" y="5404519"/>
                <a:ext cx="5955115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I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I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I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N" dirty="0">
                    <a:solidFill>
                      <a:schemeClr val="tx1"/>
                    </a:solidFill>
                  </a:rPr>
                  <a:t>: Prediction horizon; determines the #decision variables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0A2DBF3-5606-4D12-A5C1-F5D6407F16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234" y="5404519"/>
                <a:ext cx="5955115" cy="390748"/>
              </a:xfrm>
              <a:prstGeom prst="rect">
                <a:avLst/>
              </a:prstGeom>
              <a:blipFill>
                <a:blip r:embed="rId6"/>
                <a:stretch>
                  <a:fillRect t="-7813" r="-614" b="-203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B2F5CC-29ED-4928-8C5B-910E28BC6EBC}"/>
                  </a:ext>
                </a:extLst>
              </p:cNvPr>
              <p:cNvSpPr txBox="1"/>
              <p:nvPr/>
            </p:nvSpPr>
            <p:spPr>
              <a:xfrm>
                <a:off x="5570234" y="5837952"/>
                <a:ext cx="59551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I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IN" dirty="0">
                    <a:solidFill>
                      <a:schemeClr val="tx1"/>
                    </a:solidFill>
                  </a:rPr>
                  <a:t>: Control horizon; determines the #decision variables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B2F5CC-29ED-4928-8C5B-910E28BC6E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234" y="5837952"/>
                <a:ext cx="5955115" cy="369332"/>
              </a:xfrm>
              <a:prstGeom prst="rect">
                <a:avLst/>
              </a:prstGeom>
              <a:blipFill>
                <a:blip r:embed="rId7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931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84610-5643-4FBE-BAB4-679A62A99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dirty="0"/>
              <a:t>Adaptive predictive control formulation</a:t>
            </a:r>
            <a:endParaRPr lang="nl-NL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CB2FC6-BD56-467E-B439-FAE2AB56E1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57869"/>
                <a:ext cx="11021771" cy="490207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IN" sz="2600" dirty="0"/>
                  <a:t>I/O model – can be derived from state-space model as well (see paper for details)</a:t>
                </a:r>
              </a:p>
              <a:p>
                <a:endParaRPr lang="en-IN" sz="2600" dirty="0"/>
              </a:p>
              <a:p>
                <a:endParaRPr lang="en-IN" sz="2600" dirty="0"/>
              </a:p>
              <a:p>
                <a:r>
                  <a:rPr lang="en-IN" sz="2600" dirty="0"/>
                  <a:t>Incorporate workload variations as a variable delay in I/O model</a:t>
                </a:r>
              </a:p>
              <a:p>
                <a:pPr lvl="1"/>
                <a:r>
                  <a:rPr lang="en-IN" sz="2600" dirty="0"/>
                  <a:t>For </a:t>
                </a:r>
                <a14:m>
                  <m:oMath xmlns:m="http://schemas.openxmlformats.org/officeDocument/2006/math">
                    <m:r>
                      <a:rPr lang="en-IN" sz="26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IN" sz="260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IN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sz="2600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sSub>
                          <m:sSubPr>
                            <m:ctrlPr>
                              <a:rPr lang="en-IN" sz="2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2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IN" sz="2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  <m:r>
                      <a:rPr lang="en-IN" sz="2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IN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IN" sz="2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IN" sz="2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IN" sz="2600" dirty="0"/>
                  <a:t>. </a:t>
                </a:r>
              </a:p>
              <a:p>
                <a:pPr lvl="1"/>
                <a:endParaRPr lang="en-IN" sz="2600" dirty="0"/>
              </a:p>
              <a:p>
                <a:pPr lvl="1"/>
                <a:endParaRPr lang="en-IN" sz="2600" dirty="0"/>
              </a:p>
              <a:p>
                <a:pPr marL="457200" lvl="1" indent="0">
                  <a:buNone/>
                </a:pPr>
                <a:endParaRPr lang="en-IN" sz="2600" dirty="0"/>
              </a:p>
              <a:p>
                <a:r>
                  <a:rPr lang="en-IN" sz="2600" dirty="0"/>
                  <a:t>The size of the MPC problem does not change</a:t>
                </a:r>
              </a:p>
              <a:p>
                <a:r>
                  <a:rPr lang="en-IN" sz="2600" dirty="0"/>
                  <a:t>Tuning parameters and model parameters can all be changed at run-time</a:t>
                </a:r>
              </a:p>
              <a:p>
                <a:pPr lvl="1"/>
                <a:endParaRPr lang="en-IN" sz="2600" dirty="0"/>
              </a:p>
              <a:p>
                <a:pPr lvl="1"/>
                <a:endParaRPr lang="en-IN" sz="2600" dirty="0"/>
              </a:p>
              <a:p>
                <a:pPr lvl="1"/>
                <a:endParaRPr lang="en-IN" dirty="0"/>
              </a:p>
              <a:p>
                <a:pPr marL="0" indent="0">
                  <a:buNone/>
                </a:pPr>
                <a:endParaRPr lang="nl-NL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CB2FC6-BD56-467E-B439-FAE2AB56E1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57869"/>
                <a:ext cx="11021771" cy="4902078"/>
              </a:xfrm>
              <a:blipFill>
                <a:blip r:embed="rId2"/>
                <a:stretch>
                  <a:fillRect l="-885" t="-26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>
            <a:extLst>
              <a:ext uri="{FF2B5EF4-FFF2-40B4-BE49-F238E27FC236}">
                <a16:creationId xmlns:a16="http://schemas.microsoft.com/office/drawing/2014/main" id="{FB961320-40A1-4479-9D29-1B66D112A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519" y="3560696"/>
            <a:ext cx="6026791" cy="10238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E8D0018-6982-451B-9930-4F7BA73E2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182" y="3063903"/>
            <a:ext cx="1834128" cy="424265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190BEC2-B9C3-4AED-A3EB-4AB664E01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89401"/>
            <a:ext cx="2743200" cy="365125"/>
          </a:xfrm>
        </p:spPr>
        <p:txBody>
          <a:bodyPr/>
          <a:lstStyle/>
          <a:p>
            <a:fld id="{246DB6E5-ECCD-45FF-934B-C99B3DF7924C}" type="slidenum">
              <a:rPr lang="en-GB" smtClean="0"/>
              <a:t>15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395EFD-FE19-4ACF-A177-E26D2D07F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821" y="1693942"/>
            <a:ext cx="6087018" cy="8943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5BB0915-ABE2-48C0-AC36-B839CB614606}"/>
                  </a:ext>
                </a:extLst>
              </p:cNvPr>
              <p:cNvSpPr txBox="1"/>
              <p:nvPr/>
            </p:nvSpPr>
            <p:spPr>
              <a:xfrm>
                <a:off x="8216745" y="1909454"/>
                <a:ext cx="250243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𝑞𝑦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GB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IN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IN" b="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N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IN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IN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IN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−1)</m:t>
                      </m:r>
                    </m:oMath>
                  </m:oMathPara>
                </a14:m>
                <a:endParaRPr lang="en-IN" b="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5BB0915-ABE2-48C0-AC36-B839CB614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6745" y="1909454"/>
                <a:ext cx="2502434" cy="553998"/>
              </a:xfrm>
              <a:prstGeom prst="rect">
                <a:avLst/>
              </a:prstGeom>
              <a:blipFill>
                <a:blip r:embed="rId6"/>
                <a:stretch>
                  <a:fillRect b="-164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19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98EC0-6BA0-4995-87ED-EF6B9B87B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Predictive control strategy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E54B6-A87A-4DE8-8CD4-C8B711263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Adaptation with workload variations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19111-CD6D-445B-9589-62E930DC4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16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02D17-C279-4922-8D5A-61764A94B795}"/>
              </a:ext>
            </a:extLst>
          </p:cNvPr>
          <p:cNvSpPr/>
          <p:nvPr/>
        </p:nvSpPr>
        <p:spPr>
          <a:xfrm>
            <a:off x="1919310" y="3190377"/>
            <a:ext cx="8460000" cy="288000"/>
          </a:xfrm>
          <a:prstGeom prst="rect">
            <a:avLst/>
          </a:prstGeom>
          <a:solidFill>
            <a:srgbClr val="9A9AFE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08DB68-3AEE-4BE3-9C64-5118CB156E57}"/>
              </a:ext>
            </a:extLst>
          </p:cNvPr>
          <p:cNvSpPr/>
          <p:nvPr/>
        </p:nvSpPr>
        <p:spPr>
          <a:xfrm>
            <a:off x="1919310" y="3494332"/>
            <a:ext cx="8460000" cy="288000"/>
          </a:xfrm>
          <a:prstGeom prst="rect">
            <a:avLst/>
          </a:prstGeom>
          <a:solidFill>
            <a:srgbClr val="FFFE4D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59343A-A219-4C5C-A1B6-D969ED1A681A}"/>
              </a:ext>
            </a:extLst>
          </p:cNvPr>
          <p:cNvSpPr/>
          <p:nvPr/>
        </p:nvSpPr>
        <p:spPr>
          <a:xfrm>
            <a:off x="1919310" y="2193260"/>
            <a:ext cx="8460000" cy="1015778"/>
          </a:xfrm>
          <a:prstGeom prst="rect">
            <a:avLst/>
          </a:prstGeom>
          <a:solidFill>
            <a:srgbClr val="7FFF7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B318EA-14CE-45E4-92F4-1C043E6D34CE}"/>
              </a:ext>
            </a:extLst>
          </p:cNvPr>
          <p:cNvCxnSpPr/>
          <p:nvPr/>
        </p:nvCxnSpPr>
        <p:spPr>
          <a:xfrm flipV="1">
            <a:off x="1922298" y="2013534"/>
            <a:ext cx="0" cy="180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DD67E72-783E-481B-88A8-2BA8B74F198A}"/>
              </a:ext>
            </a:extLst>
          </p:cNvPr>
          <p:cNvCxnSpPr/>
          <p:nvPr/>
        </p:nvCxnSpPr>
        <p:spPr>
          <a:xfrm flipV="1">
            <a:off x="2945365" y="2013534"/>
            <a:ext cx="0" cy="18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691C7DD-92EB-41B0-9C5C-481FF683AACB}"/>
              </a:ext>
            </a:extLst>
          </p:cNvPr>
          <p:cNvCxnSpPr/>
          <p:nvPr/>
        </p:nvCxnSpPr>
        <p:spPr>
          <a:xfrm flipV="1">
            <a:off x="3968432" y="2013534"/>
            <a:ext cx="0" cy="180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3F25104-BF78-48A0-A0E0-DA1671581A44}"/>
              </a:ext>
            </a:extLst>
          </p:cNvPr>
          <p:cNvCxnSpPr/>
          <p:nvPr/>
        </p:nvCxnSpPr>
        <p:spPr>
          <a:xfrm flipV="1">
            <a:off x="4991499" y="2013534"/>
            <a:ext cx="0" cy="18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9E05288-D131-4EF2-9581-8355A4C6BE88}"/>
              </a:ext>
            </a:extLst>
          </p:cNvPr>
          <p:cNvCxnSpPr/>
          <p:nvPr/>
        </p:nvCxnSpPr>
        <p:spPr>
          <a:xfrm>
            <a:off x="1919311" y="2196548"/>
            <a:ext cx="8460000" cy="0"/>
          </a:xfrm>
          <a:prstGeom prst="straightConnector1">
            <a:avLst/>
          </a:prstGeom>
          <a:noFill/>
          <a:ln w="19050" cap="flat" cmpd="sng" algn="ctr">
            <a:solidFill>
              <a:srgbClr val="0A0A0A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3270EEC-1A30-4664-B4E2-A867D60314F1}"/>
              </a:ext>
            </a:extLst>
          </p:cNvPr>
          <p:cNvCxnSpPr/>
          <p:nvPr/>
        </p:nvCxnSpPr>
        <p:spPr>
          <a:xfrm flipV="1">
            <a:off x="6014566" y="2013534"/>
            <a:ext cx="0" cy="180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2C3D1D-F15B-4263-A825-C3B775BD0892}"/>
                  </a:ext>
                </a:extLst>
              </p:cNvPr>
              <p:cNvSpPr txBox="1"/>
              <p:nvPr/>
            </p:nvSpPr>
            <p:spPr>
              <a:xfrm>
                <a:off x="1855484" y="1753946"/>
                <a:ext cx="1910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nl-NL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2C3D1D-F15B-4263-A825-C3B775BD0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484" y="1753946"/>
                <a:ext cx="191078" cy="276999"/>
              </a:xfrm>
              <a:prstGeom prst="rect">
                <a:avLst/>
              </a:prstGeom>
              <a:blipFill>
                <a:blip r:embed="rId4"/>
                <a:stretch>
                  <a:fillRect l="-28125" r="-25000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4DECF79-93DD-46D3-A43F-A0A9C45C201D}"/>
                  </a:ext>
                </a:extLst>
              </p:cNvPr>
              <p:cNvSpPr txBox="1"/>
              <p:nvPr/>
            </p:nvSpPr>
            <p:spPr>
              <a:xfrm>
                <a:off x="2672511" y="1753946"/>
                <a:ext cx="5902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nl-NL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4DECF79-93DD-46D3-A43F-A0A9C45C2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511" y="1753946"/>
                <a:ext cx="590226" cy="276999"/>
              </a:xfrm>
              <a:prstGeom prst="rect">
                <a:avLst/>
              </a:prstGeom>
              <a:blipFill>
                <a:blip r:embed="rId5"/>
                <a:stretch>
                  <a:fillRect l="-9278" r="-9278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12E89C-781A-45D0-9515-1BA8424EABCF}"/>
                  </a:ext>
                </a:extLst>
              </p:cNvPr>
              <p:cNvSpPr txBox="1"/>
              <p:nvPr/>
            </p:nvSpPr>
            <p:spPr>
              <a:xfrm>
                <a:off x="3692737" y="1753946"/>
                <a:ext cx="5902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+2</m:t>
                      </m:r>
                    </m:oMath>
                  </m:oMathPara>
                </a14:m>
                <a:endParaRPr lang="nl-NL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12E89C-781A-45D0-9515-1BA8424EA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737" y="1753946"/>
                <a:ext cx="590226" cy="276999"/>
              </a:xfrm>
              <a:prstGeom prst="rect">
                <a:avLst/>
              </a:prstGeom>
              <a:blipFill>
                <a:blip r:embed="rId6"/>
                <a:stretch>
                  <a:fillRect l="-9278" r="-8247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1B66455-ECA3-4A15-8A5C-797FF7D7C125}"/>
                  </a:ext>
                </a:extLst>
              </p:cNvPr>
              <p:cNvSpPr txBox="1"/>
              <p:nvPr/>
            </p:nvSpPr>
            <p:spPr>
              <a:xfrm>
                <a:off x="4712962" y="1753946"/>
                <a:ext cx="5902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nl-NL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1B66455-ECA3-4A15-8A5C-797FF7D7C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962" y="1753946"/>
                <a:ext cx="590226" cy="276999"/>
              </a:xfrm>
              <a:prstGeom prst="rect">
                <a:avLst/>
              </a:prstGeom>
              <a:blipFill>
                <a:blip r:embed="rId7"/>
                <a:stretch>
                  <a:fillRect l="-9278" r="-9278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2473AB4-BA00-4D3E-A84C-E8FFE5AF3649}"/>
                  </a:ext>
                </a:extLst>
              </p:cNvPr>
              <p:cNvSpPr txBox="1"/>
              <p:nvPr/>
            </p:nvSpPr>
            <p:spPr>
              <a:xfrm>
                <a:off x="5756044" y="1753946"/>
                <a:ext cx="5902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I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+4</m:t>
                    </m:r>
                  </m:oMath>
                </a14:m>
                <a:r>
                  <a:rPr lang="nl-NL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2473AB4-BA00-4D3E-A84C-E8FFE5AF3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6044" y="1753946"/>
                <a:ext cx="590226" cy="276999"/>
              </a:xfrm>
              <a:prstGeom prst="rect">
                <a:avLst/>
              </a:prstGeom>
              <a:blipFill>
                <a:blip r:embed="rId8"/>
                <a:stretch>
                  <a:fillRect l="-14433" r="-4124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Camera7">
            <a:extLst>
              <a:ext uri="{FF2B5EF4-FFF2-40B4-BE49-F238E27FC236}">
                <a16:creationId xmlns:a16="http://schemas.microsoft.com/office/drawing/2014/main" id="{18FE0BBC-6741-408C-91C9-EB1EF1C23EE1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9608433" y="1843660"/>
            <a:ext cx="395462" cy="316609"/>
            <a:chOff x="2478" y="994"/>
            <a:chExt cx="2648" cy="2120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26" name="Camera7">
              <a:extLst>
                <a:ext uri="{FF2B5EF4-FFF2-40B4-BE49-F238E27FC236}">
                  <a16:creationId xmlns:a16="http://schemas.microsoft.com/office/drawing/2014/main" id="{14DD2939-BD83-4542-BC35-39ED89245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9" y="1690"/>
              <a:ext cx="992" cy="99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27" name="Camera7">
              <a:extLst>
                <a:ext uri="{FF2B5EF4-FFF2-40B4-BE49-F238E27FC236}">
                  <a16:creationId xmlns:a16="http://schemas.microsoft.com/office/drawing/2014/main" id="{70B0DAA0-E810-48D0-B5DC-F9D379BAD2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8" y="994"/>
              <a:ext cx="2648" cy="2120"/>
            </a:xfrm>
            <a:custGeom>
              <a:avLst/>
              <a:gdLst>
                <a:gd name="T0" fmla="*/ 367 w 667"/>
                <a:gd name="T1" fmla="*/ 475 h 533"/>
                <a:gd name="T2" fmla="*/ 192 w 667"/>
                <a:gd name="T3" fmla="*/ 300 h 533"/>
                <a:gd name="T4" fmla="*/ 367 w 667"/>
                <a:gd name="T5" fmla="*/ 125 h 533"/>
                <a:gd name="T6" fmla="*/ 542 w 667"/>
                <a:gd name="T7" fmla="*/ 300 h 533"/>
                <a:gd name="T8" fmla="*/ 367 w 667"/>
                <a:gd name="T9" fmla="*/ 475 h 533"/>
                <a:gd name="T10" fmla="*/ 625 w 667"/>
                <a:gd name="T11" fmla="*/ 83 h 533"/>
                <a:gd name="T12" fmla="*/ 542 w 667"/>
                <a:gd name="T13" fmla="*/ 83 h 533"/>
                <a:gd name="T14" fmla="*/ 500 w 667"/>
                <a:gd name="T15" fmla="*/ 44 h 533"/>
                <a:gd name="T16" fmla="*/ 458 w 667"/>
                <a:gd name="T17" fmla="*/ 0 h 533"/>
                <a:gd name="T18" fmla="*/ 292 w 667"/>
                <a:gd name="T19" fmla="*/ 0 h 533"/>
                <a:gd name="T20" fmla="*/ 250 w 667"/>
                <a:gd name="T21" fmla="*/ 44 h 533"/>
                <a:gd name="T22" fmla="*/ 208 w 667"/>
                <a:gd name="T23" fmla="*/ 83 h 533"/>
                <a:gd name="T24" fmla="*/ 167 w 667"/>
                <a:gd name="T25" fmla="*/ 83 h 533"/>
                <a:gd name="T26" fmla="*/ 125 w 667"/>
                <a:gd name="T27" fmla="*/ 50 h 533"/>
                <a:gd name="T28" fmla="*/ 83 w 667"/>
                <a:gd name="T29" fmla="*/ 50 h 533"/>
                <a:gd name="T30" fmla="*/ 42 w 667"/>
                <a:gd name="T31" fmla="*/ 83 h 533"/>
                <a:gd name="T32" fmla="*/ 0 w 667"/>
                <a:gd name="T33" fmla="*/ 133 h 533"/>
                <a:gd name="T34" fmla="*/ 0 w 667"/>
                <a:gd name="T35" fmla="*/ 489 h 533"/>
                <a:gd name="T36" fmla="*/ 42 w 667"/>
                <a:gd name="T37" fmla="*/ 533 h 533"/>
                <a:gd name="T38" fmla="*/ 625 w 667"/>
                <a:gd name="T39" fmla="*/ 533 h 533"/>
                <a:gd name="T40" fmla="*/ 667 w 667"/>
                <a:gd name="T41" fmla="*/ 489 h 533"/>
                <a:gd name="T42" fmla="*/ 667 w 667"/>
                <a:gd name="T43" fmla="*/ 133 h 533"/>
                <a:gd name="T44" fmla="*/ 625 w 667"/>
                <a:gd name="T45" fmla="*/ 8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7" h="533">
                  <a:moveTo>
                    <a:pt x="367" y="475"/>
                  </a:moveTo>
                  <a:cubicBezTo>
                    <a:pt x="270" y="475"/>
                    <a:pt x="192" y="396"/>
                    <a:pt x="192" y="300"/>
                  </a:cubicBezTo>
                  <a:cubicBezTo>
                    <a:pt x="192" y="204"/>
                    <a:pt x="270" y="125"/>
                    <a:pt x="367" y="125"/>
                  </a:cubicBezTo>
                  <a:cubicBezTo>
                    <a:pt x="463" y="125"/>
                    <a:pt x="542" y="204"/>
                    <a:pt x="542" y="300"/>
                  </a:cubicBezTo>
                  <a:cubicBezTo>
                    <a:pt x="542" y="396"/>
                    <a:pt x="463" y="475"/>
                    <a:pt x="367" y="475"/>
                  </a:cubicBezTo>
                  <a:close/>
                  <a:moveTo>
                    <a:pt x="625" y="83"/>
                  </a:moveTo>
                  <a:lnTo>
                    <a:pt x="542" y="83"/>
                  </a:lnTo>
                  <a:cubicBezTo>
                    <a:pt x="542" y="83"/>
                    <a:pt x="518" y="89"/>
                    <a:pt x="500" y="44"/>
                  </a:cubicBezTo>
                  <a:cubicBezTo>
                    <a:pt x="491" y="22"/>
                    <a:pt x="481" y="0"/>
                    <a:pt x="458" y="0"/>
                  </a:cubicBezTo>
                  <a:lnTo>
                    <a:pt x="292" y="0"/>
                  </a:lnTo>
                  <a:cubicBezTo>
                    <a:pt x="269" y="0"/>
                    <a:pt x="259" y="22"/>
                    <a:pt x="250" y="44"/>
                  </a:cubicBezTo>
                  <a:cubicBezTo>
                    <a:pt x="233" y="89"/>
                    <a:pt x="208" y="83"/>
                    <a:pt x="208" y="83"/>
                  </a:cubicBezTo>
                  <a:lnTo>
                    <a:pt x="167" y="83"/>
                  </a:lnTo>
                  <a:cubicBezTo>
                    <a:pt x="167" y="59"/>
                    <a:pt x="148" y="50"/>
                    <a:pt x="125" y="50"/>
                  </a:cubicBezTo>
                  <a:lnTo>
                    <a:pt x="83" y="50"/>
                  </a:lnTo>
                  <a:cubicBezTo>
                    <a:pt x="60" y="50"/>
                    <a:pt x="42" y="59"/>
                    <a:pt x="42" y="83"/>
                  </a:cubicBezTo>
                  <a:cubicBezTo>
                    <a:pt x="19" y="83"/>
                    <a:pt x="0" y="109"/>
                    <a:pt x="0" y="133"/>
                  </a:cubicBezTo>
                  <a:lnTo>
                    <a:pt x="0" y="489"/>
                  </a:lnTo>
                  <a:cubicBezTo>
                    <a:pt x="0" y="513"/>
                    <a:pt x="19" y="533"/>
                    <a:pt x="42" y="533"/>
                  </a:cubicBezTo>
                  <a:lnTo>
                    <a:pt x="625" y="533"/>
                  </a:lnTo>
                  <a:cubicBezTo>
                    <a:pt x="648" y="533"/>
                    <a:pt x="667" y="513"/>
                    <a:pt x="667" y="489"/>
                  </a:cubicBezTo>
                  <a:lnTo>
                    <a:pt x="667" y="133"/>
                  </a:lnTo>
                  <a:cubicBezTo>
                    <a:pt x="667" y="109"/>
                    <a:pt x="648" y="83"/>
                    <a:pt x="625" y="8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D1D6832-F167-4067-AA5C-C025D66C5FC9}"/>
              </a:ext>
            </a:extLst>
          </p:cNvPr>
          <p:cNvCxnSpPr/>
          <p:nvPr/>
        </p:nvCxnSpPr>
        <p:spPr>
          <a:xfrm>
            <a:off x="8066487" y="2021901"/>
            <a:ext cx="1008000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30">
                <a:extLst>
                  <a:ext uri="{FF2B5EF4-FFF2-40B4-BE49-F238E27FC236}">
                    <a16:creationId xmlns:a16="http://schemas.microsoft.com/office/drawing/2014/main" id="{B5D36701-D77D-4F33-9BE7-8F643F2EE4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2250" y="1651628"/>
                <a:ext cx="35647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altLang="en-US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altLang="en-US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IN" altLang="en-US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en-IN" altLang="en-US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TextBox 30">
                <a:extLst>
                  <a:ext uri="{FF2B5EF4-FFF2-40B4-BE49-F238E27FC236}">
                    <a16:creationId xmlns:a16="http://schemas.microsoft.com/office/drawing/2014/main" id="{B5D36701-D77D-4F33-9BE7-8F643F2EE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2250" y="1651628"/>
                <a:ext cx="356474" cy="369332"/>
              </a:xfrm>
              <a:prstGeom prst="rect">
                <a:avLst/>
              </a:prstGeom>
              <a:blipFill>
                <a:blip r:embed="rId9"/>
                <a:stretch>
                  <a:fillRect l="-5172" r="-10345" b="-114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FE8138A-C37D-46E8-83BA-828510B6BB27}"/>
              </a:ext>
            </a:extLst>
          </p:cNvPr>
          <p:cNvCxnSpPr/>
          <p:nvPr/>
        </p:nvCxnSpPr>
        <p:spPr>
          <a:xfrm>
            <a:off x="1871543" y="3788955"/>
            <a:ext cx="8460000" cy="0"/>
          </a:xfrm>
          <a:prstGeom prst="straightConnector1">
            <a:avLst/>
          </a:prstGeom>
          <a:noFill/>
          <a:ln w="19050" cap="flat" cmpd="sng" algn="ctr">
            <a:solidFill>
              <a:srgbClr val="0A0A0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FCAE0AE-94FF-4C92-9CA1-621725272EB1}"/>
              </a:ext>
            </a:extLst>
          </p:cNvPr>
          <p:cNvSpPr txBox="1"/>
          <p:nvPr/>
        </p:nvSpPr>
        <p:spPr>
          <a:xfrm>
            <a:off x="7492669" y="2145288"/>
            <a:ext cx="2374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I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sensing &amp; processing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2A1935-3A1B-4044-9789-762133B332CC}"/>
              </a:ext>
            </a:extLst>
          </p:cNvPr>
          <p:cNvSpPr txBox="1"/>
          <p:nvPr/>
        </p:nvSpPr>
        <p:spPr>
          <a:xfrm>
            <a:off x="1847333" y="3147958"/>
            <a:ext cx="1178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I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88CF6C-4534-4108-8E05-262B5A5CDB7A}"/>
              </a:ext>
            </a:extLst>
          </p:cNvPr>
          <p:cNvSpPr txBox="1"/>
          <p:nvPr/>
        </p:nvSpPr>
        <p:spPr>
          <a:xfrm>
            <a:off x="1896451" y="182886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5937F08-BDBD-4DE0-B4D6-241D72EF7742}"/>
              </a:ext>
            </a:extLst>
          </p:cNvPr>
          <p:cNvCxnSpPr/>
          <p:nvPr/>
        </p:nvCxnSpPr>
        <p:spPr>
          <a:xfrm flipH="1">
            <a:off x="1922298" y="2187669"/>
            <a:ext cx="1" cy="172800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0316416-F246-43B2-92F0-178166C9C7F1}"/>
              </a:ext>
            </a:extLst>
          </p:cNvPr>
          <p:cNvSpPr txBox="1"/>
          <p:nvPr/>
        </p:nvSpPr>
        <p:spPr>
          <a:xfrm>
            <a:off x="1875386" y="3412169"/>
            <a:ext cx="1122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I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actuation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2247F85-CC0A-477A-8488-A49C1DF23BC3}"/>
              </a:ext>
            </a:extLst>
          </p:cNvPr>
          <p:cNvCxnSpPr/>
          <p:nvPr/>
        </p:nvCxnSpPr>
        <p:spPr>
          <a:xfrm flipH="1">
            <a:off x="4991499" y="2187669"/>
            <a:ext cx="1" cy="172800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7E0437-C6E0-4CC1-894B-F357089400F3}"/>
              </a:ext>
            </a:extLst>
          </p:cNvPr>
          <p:cNvCxnSpPr/>
          <p:nvPr/>
        </p:nvCxnSpPr>
        <p:spPr>
          <a:xfrm flipH="1">
            <a:off x="2945365" y="2187669"/>
            <a:ext cx="1" cy="172800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8FD4BCE-ED2B-4ADF-81D5-189AAAD9A0DA}"/>
              </a:ext>
            </a:extLst>
          </p:cNvPr>
          <p:cNvCxnSpPr/>
          <p:nvPr/>
        </p:nvCxnSpPr>
        <p:spPr>
          <a:xfrm flipH="1">
            <a:off x="3968432" y="2187669"/>
            <a:ext cx="1" cy="172800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F96DEB7-8E8F-44F4-ACD1-E1AEF3D4D0BD}"/>
              </a:ext>
            </a:extLst>
          </p:cNvPr>
          <p:cNvCxnSpPr/>
          <p:nvPr/>
        </p:nvCxnSpPr>
        <p:spPr>
          <a:xfrm flipH="1">
            <a:off x="6014566" y="2187669"/>
            <a:ext cx="1" cy="172800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FF06A0E-A81B-4982-A902-CB32FB7CCEAE}"/>
              </a:ext>
            </a:extLst>
          </p:cNvPr>
          <p:cNvSpPr txBox="1"/>
          <p:nvPr/>
        </p:nvSpPr>
        <p:spPr>
          <a:xfrm>
            <a:off x="4843838" y="284984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 </a:t>
            </a:r>
            <a:endParaRPr lang="nl-NL" dirty="0"/>
          </a:p>
        </p:txBody>
      </p:sp>
      <p:cxnSp>
        <p:nvCxnSpPr>
          <p:cNvPr id="41" name="Connector: Curved 40">
            <a:extLst>
              <a:ext uri="{FF2B5EF4-FFF2-40B4-BE49-F238E27FC236}">
                <a16:creationId xmlns:a16="http://schemas.microsoft.com/office/drawing/2014/main" id="{938F84C3-152E-4099-9DF3-B28F40E91EA6}"/>
              </a:ext>
            </a:extLst>
          </p:cNvPr>
          <p:cNvCxnSpPr>
            <a:cxnSpLocks/>
            <a:stCxn id="63" idx="2"/>
            <a:endCxn id="69" idx="0"/>
          </p:cNvCxnSpPr>
          <p:nvPr/>
        </p:nvCxnSpPr>
        <p:spPr>
          <a:xfrm rot="16200000" flipH="1">
            <a:off x="5486758" y="1673796"/>
            <a:ext cx="979210" cy="1983282"/>
          </a:xfrm>
          <a:prstGeom prst="curvedConnector3">
            <a:avLst>
              <a:gd name="adj1" fmla="val 50000"/>
            </a:avLst>
          </a:prstGeom>
          <a:ln w="952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CB2F75F-483D-43C2-BBC4-B7F32F4DED93}"/>
              </a:ext>
            </a:extLst>
          </p:cNvPr>
          <p:cNvCxnSpPr/>
          <p:nvPr/>
        </p:nvCxnSpPr>
        <p:spPr>
          <a:xfrm flipV="1">
            <a:off x="7037633" y="2016548"/>
            <a:ext cx="0" cy="18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9E7AA5E-F4E5-493D-BE13-E16120880368}"/>
              </a:ext>
            </a:extLst>
          </p:cNvPr>
          <p:cNvCxnSpPr/>
          <p:nvPr/>
        </p:nvCxnSpPr>
        <p:spPr>
          <a:xfrm flipV="1">
            <a:off x="8060700" y="2016548"/>
            <a:ext cx="0" cy="180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73B06F6-C5F6-41FC-B653-62808ED15E56}"/>
              </a:ext>
            </a:extLst>
          </p:cNvPr>
          <p:cNvCxnSpPr/>
          <p:nvPr/>
        </p:nvCxnSpPr>
        <p:spPr>
          <a:xfrm flipV="1">
            <a:off x="9083767" y="2016548"/>
            <a:ext cx="0" cy="18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2D2D238-24C4-4588-9236-3D2C5A7C066B}"/>
              </a:ext>
            </a:extLst>
          </p:cNvPr>
          <p:cNvSpPr txBox="1"/>
          <p:nvPr/>
        </p:nvSpPr>
        <p:spPr>
          <a:xfrm>
            <a:off x="5895744" y="283579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 </a:t>
            </a:r>
            <a:endParaRPr lang="nl-NL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7D8D173-EFA8-47A9-944A-1DD44D8DDEBC}"/>
              </a:ext>
            </a:extLst>
          </p:cNvPr>
          <p:cNvCxnSpPr/>
          <p:nvPr/>
        </p:nvCxnSpPr>
        <p:spPr>
          <a:xfrm flipH="1">
            <a:off x="7037633" y="2170697"/>
            <a:ext cx="1" cy="172800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07D1970-7FC2-4561-B184-6960E9D6E87F}"/>
              </a:ext>
            </a:extLst>
          </p:cNvPr>
          <p:cNvCxnSpPr/>
          <p:nvPr/>
        </p:nvCxnSpPr>
        <p:spPr>
          <a:xfrm flipH="1">
            <a:off x="10106836" y="2170697"/>
            <a:ext cx="1" cy="172800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7CE4FE2-FD5D-4276-83BB-A7FA56B31986}"/>
              </a:ext>
            </a:extLst>
          </p:cNvPr>
          <p:cNvCxnSpPr/>
          <p:nvPr/>
        </p:nvCxnSpPr>
        <p:spPr>
          <a:xfrm flipH="1">
            <a:off x="8060700" y="2170697"/>
            <a:ext cx="1" cy="172800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DF66515-5746-42CB-A5E9-809F8533C45A}"/>
              </a:ext>
            </a:extLst>
          </p:cNvPr>
          <p:cNvCxnSpPr/>
          <p:nvPr/>
        </p:nvCxnSpPr>
        <p:spPr>
          <a:xfrm flipH="1">
            <a:off x="9083767" y="2170697"/>
            <a:ext cx="1" cy="172800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CB5D0A53-77CB-424B-B22F-B7C86E80DBE4}"/>
              </a:ext>
            </a:extLst>
          </p:cNvPr>
          <p:cNvCxnSpPr>
            <a:cxnSpLocks/>
            <a:stCxn id="33" idx="2"/>
            <a:endCxn id="40" idx="2"/>
          </p:cNvCxnSpPr>
          <p:nvPr/>
        </p:nvCxnSpPr>
        <p:spPr>
          <a:xfrm rot="16200000" flipH="1">
            <a:off x="2882515" y="1234995"/>
            <a:ext cx="1020978" cy="2947387"/>
          </a:xfrm>
          <a:prstGeom prst="curvedConnector3">
            <a:avLst>
              <a:gd name="adj1" fmla="val 84411"/>
            </a:avLst>
          </a:prstGeom>
          <a:ln w="952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294BF84-ABF1-40C3-9AF7-45FE8BAE0B56}"/>
              </a:ext>
            </a:extLst>
          </p:cNvPr>
          <p:cNvSpPr txBox="1"/>
          <p:nvPr/>
        </p:nvSpPr>
        <p:spPr>
          <a:xfrm>
            <a:off x="7014774" y="181378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0A72810-C879-4A82-8373-3BA9A72A9D6F}"/>
              </a:ext>
            </a:extLst>
          </p:cNvPr>
          <p:cNvSpPr txBox="1"/>
          <p:nvPr/>
        </p:nvSpPr>
        <p:spPr>
          <a:xfrm>
            <a:off x="4962442" y="17949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E02AE79-2267-4BF3-9D43-6C67FEF46F50}"/>
              </a:ext>
            </a:extLst>
          </p:cNvPr>
          <p:cNvSpPr txBox="1"/>
          <p:nvPr/>
        </p:nvSpPr>
        <p:spPr>
          <a:xfrm>
            <a:off x="6936800" y="284736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 </a:t>
            </a:r>
            <a:endParaRPr lang="nl-NL" dirty="0"/>
          </a:p>
        </p:txBody>
      </p:sp>
      <p:cxnSp>
        <p:nvCxnSpPr>
          <p:cNvPr id="54" name="Connector: Curved 53">
            <a:extLst>
              <a:ext uri="{FF2B5EF4-FFF2-40B4-BE49-F238E27FC236}">
                <a16:creationId xmlns:a16="http://schemas.microsoft.com/office/drawing/2014/main" id="{4079ABFA-9C5E-4C8F-B5B4-B3655D0DCFBE}"/>
              </a:ext>
            </a:extLst>
          </p:cNvPr>
          <p:cNvCxnSpPr>
            <a:cxnSpLocks/>
            <a:stCxn id="62" idx="2"/>
            <a:endCxn id="53" idx="2"/>
          </p:cNvCxnSpPr>
          <p:nvPr/>
        </p:nvCxnSpPr>
        <p:spPr>
          <a:xfrm rot="16200000" flipH="1">
            <a:off x="4960463" y="1217504"/>
            <a:ext cx="1013098" cy="2985296"/>
          </a:xfrm>
          <a:prstGeom prst="curvedConnector3">
            <a:avLst>
              <a:gd name="adj1" fmla="val 57441"/>
            </a:avLst>
          </a:prstGeom>
          <a:ln w="952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3D5F0CE1-BD10-4E5C-AD76-87C001531CA4}"/>
              </a:ext>
            </a:extLst>
          </p:cNvPr>
          <p:cNvSpPr txBox="1"/>
          <p:nvPr/>
        </p:nvSpPr>
        <p:spPr>
          <a:xfrm>
            <a:off x="2928051" y="181017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AD053236-CF6C-48FF-9958-F9649B7A9B55}"/>
              </a:ext>
            </a:extLst>
          </p:cNvPr>
          <p:cNvCxnSpPr>
            <a:cxnSpLocks/>
            <a:stCxn id="55" idx="2"/>
            <a:endCxn id="45" idx="2"/>
          </p:cNvCxnSpPr>
          <p:nvPr/>
        </p:nvCxnSpPr>
        <p:spPr>
          <a:xfrm rot="16200000" flipH="1">
            <a:off x="3921946" y="1208467"/>
            <a:ext cx="1025622" cy="2967693"/>
          </a:xfrm>
          <a:prstGeom prst="curvedConnector3">
            <a:avLst>
              <a:gd name="adj1" fmla="val 70939"/>
            </a:avLst>
          </a:prstGeom>
          <a:ln w="952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BE74776-C2A1-46ED-BFB8-8C3C6777C1A3}"/>
              </a:ext>
            </a:extLst>
          </p:cNvPr>
          <p:cNvSpPr txBox="1"/>
          <p:nvPr/>
        </p:nvSpPr>
        <p:spPr>
          <a:xfrm>
            <a:off x="7937342" y="278370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 </a:t>
            </a:r>
            <a:endParaRPr lang="nl-NL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8AC8DC2-C098-442E-B73E-7365C846E2C1}"/>
              </a:ext>
            </a:extLst>
          </p:cNvPr>
          <p:cNvSpPr txBox="1"/>
          <p:nvPr/>
        </p:nvSpPr>
        <p:spPr>
          <a:xfrm>
            <a:off x="10003479" y="283834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 </a:t>
            </a:r>
            <a:endParaRPr lang="nl-NL" dirty="0"/>
          </a:p>
        </p:txBody>
      </p:sp>
      <p:cxnSp>
        <p:nvCxnSpPr>
          <p:cNvPr id="59" name="Connector: Curved 58">
            <a:extLst>
              <a:ext uri="{FF2B5EF4-FFF2-40B4-BE49-F238E27FC236}">
                <a16:creationId xmlns:a16="http://schemas.microsoft.com/office/drawing/2014/main" id="{30FAF9A5-9C00-4605-834B-0E5B373937C6}"/>
              </a:ext>
            </a:extLst>
          </p:cNvPr>
          <p:cNvCxnSpPr>
            <a:cxnSpLocks/>
            <a:endCxn id="69" idx="7"/>
          </p:cNvCxnSpPr>
          <p:nvPr/>
        </p:nvCxnSpPr>
        <p:spPr>
          <a:xfrm rot="16200000" flipH="1">
            <a:off x="5978721" y="2143390"/>
            <a:ext cx="1061721" cy="993214"/>
          </a:xfrm>
          <a:prstGeom prst="curvedConnector3">
            <a:avLst>
              <a:gd name="adj1" fmla="val 50000"/>
            </a:avLst>
          </a:prstGeom>
          <a:ln w="952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9397607-6754-45ED-9969-D864AD53B237}"/>
                  </a:ext>
                </a:extLst>
              </p:cNvPr>
              <p:cNvSpPr txBox="1"/>
              <p:nvPr/>
            </p:nvSpPr>
            <p:spPr>
              <a:xfrm>
                <a:off x="6776269" y="1759839"/>
                <a:ext cx="5902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r>
                  <a:rPr lang="nl-NL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9397607-6754-45ED-9969-D864AD53B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269" y="1759839"/>
                <a:ext cx="590226" cy="276999"/>
              </a:xfrm>
              <a:prstGeom prst="rect">
                <a:avLst/>
              </a:prstGeom>
              <a:blipFill>
                <a:blip r:embed="rId10"/>
                <a:stretch>
                  <a:fillRect l="-14583" r="-5208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DBEB288E-4571-425F-BB41-962DC3A00B80}"/>
              </a:ext>
            </a:extLst>
          </p:cNvPr>
          <p:cNvCxnSpPr>
            <a:cxnSpLocks/>
            <a:stCxn id="51" idx="2"/>
            <a:endCxn id="58" idx="2"/>
          </p:cNvCxnSpPr>
          <p:nvPr/>
        </p:nvCxnSpPr>
        <p:spPr>
          <a:xfrm rot="16200000" flipH="1">
            <a:off x="8019708" y="1201045"/>
            <a:ext cx="1024556" cy="2988705"/>
          </a:xfrm>
          <a:prstGeom prst="curvedConnector3">
            <a:avLst>
              <a:gd name="adj1" fmla="val 64695"/>
            </a:avLst>
          </a:prstGeom>
          <a:ln w="952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18052AAF-DBA8-4916-A780-CC0F7FCF7CAD}"/>
              </a:ext>
            </a:extLst>
          </p:cNvPr>
          <p:cNvSpPr txBox="1"/>
          <p:nvPr/>
        </p:nvSpPr>
        <p:spPr>
          <a:xfrm>
            <a:off x="3951504" y="183427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A6E24EF-B636-4230-872F-751385DEA159}"/>
              </a:ext>
            </a:extLst>
          </p:cNvPr>
          <p:cNvSpPr txBox="1"/>
          <p:nvPr/>
        </p:nvSpPr>
        <p:spPr>
          <a:xfrm>
            <a:off x="4961862" y="18065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D99C323-4927-40D4-9DED-1551D2241A36}"/>
              </a:ext>
            </a:extLst>
          </p:cNvPr>
          <p:cNvSpPr txBox="1"/>
          <p:nvPr/>
        </p:nvSpPr>
        <p:spPr>
          <a:xfrm>
            <a:off x="7946383" y="286087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 </a:t>
            </a:r>
            <a:endParaRPr lang="nl-NL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909ADC5-D59B-4EB4-8382-E3C50523192B}"/>
              </a:ext>
            </a:extLst>
          </p:cNvPr>
          <p:cNvSpPr txBox="1"/>
          <p:nvPr/>
        </p:nvSpPr>
        <p:spPr>
          <a:xfrm>
            <a:off x="7028968" y="178996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1A397C3-082C-4369-BCD8-8E8C4E615A78}"/>
                  </a:ext>
                </a:extLst>
              </p:cNvPr>
              <p:cNvSpPr txBox="1"/>
              <p:nvPr/>
            </p:nvSpPr>
            <p:spPr>
              <a:xfrm rot="16200000">
                <a:off x="9590886" y="2566075"/>
                <a:ext cx="81406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6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16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1600" b="0" i="1" smtClean="0">
                          <a:latin typeface="Cambria Math" panose="02040503050406030204" pitchFamily="18" charset="0"/>
                        </a:rPr>
                        <m:t>+5)</m:t>
                      </m:r>
                    </m:oMath>
                  </m:oMathPara>
                </a14:m>
                <a:endParaRPr lang="nl-NL" sz="16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1A397C3-082C-4369-BCD8-8E8C4E615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590886" y="2566075"/>
                <a:ext cx="814069" cy="246221"/>
              </a:xfrm>
              <a:prstGeom prst="rect">
                <a:avLst/>
              </a:prstGeom>
              <a:blipFill>
                <a:blip r:embed="rId11"/>
                <a:stretch>
                  <a:fillRect t="-8209" r="-32500" b="-59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Flowchart: Connector 66">
            <a:extLst>
              <a:ext uri="{FF2B5EF4-FFF2-40B4-BE49-F238E27FC236}">
                <a16:creationId xmlns:a16="http://schemas.microsoft.com/office/drawing/2014/main" id="{0F39D24F-2932-4524-A8A3-57B36656DD30}"/>
              </a:ext>
            </a:extLst>
          </p:cNvPr>
          <p:cNvSpPr/>
          <p:nvPr/>
        </p:nvSpPr>
        <p:spPr>
          <a:xfrm>
            <a:off x="4846987" y="3155042"/>
            <a:ext cx="108000" cy="108000"/>
          </a:xfrm>
          <a:prstGeom prst="flowChartConnector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8" name="Flowchart: Connector 67">
            <a:extLst>
              <a:ext uri="{FF2B5EF4-FFF2-40B4-BE49-F238E27FC236}">
                <a16:creationId xmlns:a16="http://schemas.microsoft.com/office/drawing/2014/main" id="{E3E5FD4D-7B95-4E55-BF48-35E7BF7212F7}"/>
              </a:ext>
            </a:extLst>
          </p:cNvPr>
          <p:cNvSpPr/>
          <p:nvPr/>
        </p:nvSpPr>
        <p:spPr>
          <a:xfrm>
            <a:off x="5873299" y="3155042"/>
            <a:ext cx="108000" cy="108000"/>
          </a:xfrm>
          <a:prstGeom prst="flowChartConnector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id="{F1C9E76E-CF61-49A2-AB70-CA842E1725C0}"/>
              </a:ext>
            </a:extLst>
          </p:cNvPr>
          <p:cNvSpPr/>
          <p:nvPr/>
        </p:nvSpPr>
        <p:spPr>
          <a:xfrm>
            <a:off x="6914004" y="3155042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Flowchart: Connector 69">
            <a:extLst>
              <a:ext uri="{FF2B5EF4-FFF2-40B4-BE49-F238E27FC236}">
                <a16:creationId xmlns:a16="http://schemas.microsoft.com/office/drawing/2014/main" id="{1DC170CA-787C-41FE-86D9-C67BDC8E3DD1}"/>
              </a:ext>
            </a:extLst>
          </p:cNvPr>
          <p:cNvSpPr/>
          <p:nvPr/>
        </p:nvSpPr>
        <p:spPr>
          <a:xfrm>
            <a:off x="7928726" y="3155042"/>
            <a:ext cx="108000" cy="108000"/>
          </a:xfrm>
          <a:prstGeom prst="flowChartConnector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1" name="Flowchart: Connector 70">
            <a:extLst>
              <a:ext uri="{FF2B5EF4-FFF2-40B4-BE49-F238E27FC236}">
                <a16:creationId xmlns:a16="http://schemas.microsoft.com/office/drawing/2014/main" id="{0ACB5AC0-C61B-4A1C-94BC-2B1C87666793}"/>
              </a:ext>
            </a:extLst>
          </p:cNvPr>
          <p:cNvSpPr/>
          <p:nvPr/>
        </p:nvSpPr>
        <p:spPr>
          <a:xfrm>
            <a:off x="8938237" y="3155042"/>
            <a:ext cx="108000" cy="108000"/>
          </a:xfrm>
          <a:prstGeom prst="flowChartConnector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2" name="Flowchart: Connector 71">
            <a:extLst>
              <a:ext uri="{FF2B5EF4-FFF2-40B4-BE49-F238E27FC236}">
                <a16:creationId xmlns:a16="http://schemas.microsoft.com/office/drawing/2014/main" id="{D6052EE1-D0FE-403E-A4C1-DD16BE1C0F2A}"/>
              </a:ext>
            </a:extLst>
          </p:cNvPr>
          <p:cNvSpPr/>
          <p:nvPr/>
        </p:nvSpPr>
        <p:spPr>
          <a:xfrm>
            <a:off x="9973230" y="3155042"/>
            <a:ext cx="108000" cy="108000"/>
          </a:xfrm>
          <a:prstGeom prst="flowChartConnector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73" name="Connector: Curved 72">
            <a:extLst>
              <a:ext uri="{FF2B5EF4-FFF2-40B4-BE49-F238E27FC236}">
                <a16:creationId xmlns:a16="http://schemas.microsoft.com/office/drawing/2014/main" id="{C29FD020-5CA7-4FA0-BA5A-E8967D49B302}"/>
              </a:ext>
            </a:extLst>
          </p:cNvPr>
          <p:cNvCxnSpPr>
            <a:cxnSpLocks/>
            <a:stCxn id="67" idx="4"/>
          </p:cNvCxnSpPr>
          <p:nvPr/>
        </p:nvCxnSpPr>
        <p:spPr>
          <a:xfrm rot="16200000" flipH="1">
            <a:off x="4688497" y="3475531"/>
            <a:ext cx="522368" cy="97389"/>
          </a:xfrm>
          <a:prstGeom prst="curvedConnector3">
            <a:avLst>
              <a:gd name="adj1" fmla="val 50000"/>
            </a:avLst>
          </a:prstGeom>
          <a:ln w="952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Connector: Curved 73">
            <a:extLst>
              <a:ext uri="{FF2B5EF4-FFF2-40B4-BE49-F238E27FC236}">
                <a16:creationId xmlns:a16="http://schemas.microsoft.com/office/drawing/2014/main" id="{3E6DB494-D37E-419F-9463-DE8A0D834BE8}"/>
              </a:ext>
            </a:extLst>
          </p:cNvPr>
          <p:cNvCxnSpPr>
            <a:cxnSpLocks/>
          </p:cNvCxnSpPr>
          <p:nvPr/>
        </p:nvCxnSpPr>
        <p:spPr>
          <a:xfrm rot="16200000" flipH="1">
            <a:off x="5704575" y="3479979"/>
            <a:ext cx="525336" cy="91462"/>
          </a:xfrm>
          <a:prstGeom prst="curvedConnector3">
            <a:avLst>
              <a:gd name="adj1" fmla="val 50000"/>
            </a:avLst>
          </a:prstGeom>
          <a:ln w="952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Connector: Curved 74">
            <a:extLst>
              <a:ext uri="{FF2B5EF4-FFF2-40B4-BE49-F238E27FC236}">
                <a16:creationId xmlns:a16="http://schemas.microsoft.com/office/drawing/2014/main" id="{02583ABA-2B06-4BA8-9C8C-328AABE13C89}"/>
              </a:ext>
            </a:extLst>
          </p:cNvPr>
          <p:cNvCxnSpPr>
            <a:cxnSpLocks/>
          </p:cNvCxnSpPr>
          <p:nvPr/>
        </p:nvCxnSpPr>
        <p:spPr>
          <a:xfrm rot="16200000" flipH="1">
            <a:off x="6735910" y="3476405"/>
            <a:ext cx="525336" cy="91462"/>
          </a:xfrm>
          <a:prstGeom prst="curvedConnector3">
            <a:avLst>
              <a:gd name="adj1" fmla="val 50000"/>
            </a:avLst>
          </a:prstGeom>
          <a:ln w="952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Connector: Curved 75">
            <a:extLst>
              <a:ext uri="{FF2B5EF4-FFF2-40B4-BE49-F238E27FC236}">
                <a16:creationId xmlns:a16="http://schemas.microsoft.com/office/drawing/2014/main" id="{EDCD5B75-70E6-4087-9725-2AE9AE4261CD}"/>
              </a:ext>
            </a:extLst>
          </p:cNvPr>
          <p:cNvCxnSpPr>
            <a:cxnSpLocks/>
          </p:cNvCxnSpPr>
          <p:nvPr/>
        </p:nvCxnSpPr>
        <p:spPr>
          <a:xfrm rot="16200000" flipH="1">
            <a:off x="7760038" y="3491517"/>
            <a:ext cx="528850" cy="71900"/>
          </a:xfrm>
          <a:prstGeom prst="curvedConnector3">
            <a:avLst>
              <a:gd name="adj1" fmla="val 50000"/>
            </a:avLst>
          </a:prstGeom>
          <a:ln w="952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Connector: Curved 76">
            <a:extLst>
              <a:ext uri="{FF2B5EF4-FFF2-40B4-BE49-F238E27FC236}">
                <a16:creationId xmlns:a16="http://schemas.microsoft.com/office/drawing/2014/main" id="{ECA4EEDF-61B2-4E50-8BF8-E441EAAAD9C2}"/>
              </a:ext>
            </a:extLst>
          </p:cNvPr>
          <p:cNvCxnSpPr>
            <a:cxnSpLocks/>
            <a:stCxn id="71" idx="4"/>
          </p:cNvCxnSpPr>
          <p:nvPr/>
        </p:nvCxnSpPr>
        <p:spPr>
          <a:xfrm rot="16200000" flipH="1">
            <a:off x="8773503" y="3481776"/>
            <a:ext cx="531818" cy="94350"/>
          </a:xfrm>
          <a:prstGeom prst="curvedConnector3">
            <a:avLst>
              <a:gd name="adj1" fmla="val 50000"/>
            </a:avLst>
          </a:prstGeom>
          <a:ln w="952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Connector: Curved 77">
            <a:extLst>
              <a:ext uri="{FF2B5EF4-FFF2-40B4-BE49-F238E27FC236}">
                <a16:creationId xmlns:a16="http://schemas.microsoft.com/office/drawing/2014/main" id="{AECE4791-7666-4304-82B8-66CAC1F6A0EB}"/>
              </a:ext>
            </a:extLst>
          </p:cNvPr>
          <p:cNvCxnSpPr>
            <a:cxnSpLocks/>
            <a:stCxn id="72" idx="4"/>
          </p:cNvCxnSpPr>
          <p:nvPr/>
        </p:nvCxnSpPr>
        <p:spPr>
          <a:xfrm rot="16200000" flipH="1">
            <a:off x="9791603" y="3498669"/>
            <a:ext cx="545324" cy="74070"/>
          </a:xfrm>
          <a:prstGeom prst="curvedConnector3">
            <a:avLst>
              <a:gd name="adj1" fmla="val 50000"/>
            </a:avLst>
          </a:prstGeom>
          <a:ln w="952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AEBC680-EB39-456E-8881-9CE177EE2FD4}"/>
              </a:ext>
            </a:extLst>
          </p:cNvPr>
          <p:cNvSpPr txBox="1"/>
          <p:nvPr/>
        </p:nvSpPr>
        <p:spPr>
          <a:xfrm>
            <a:off x="6133581" y="3139728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I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AAE577E-7A86-460D-B994-42D88174C775}"/>
              </a:ext>
            </a:extLst>
          </p:cNvPr>
          <p:cNvSpPr txBox="1"/>
          <p:nvPr/>
        </p:nvSpPr>
        <p:spPr>
          <a:xfrm>
            <a:off x="8105259" y="3139728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I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8383BB4-85CA-4B4E-B927-5CD9082A8D02}"/>
              </a:ext>
            </a:extLst>
          </p:cNvPr>
          <p:cNvSpPr txBox="1"/>
          <p:nvPr/>
        </p:nvSpPr>
        <p:spPr>
          <a:xfrm>
            <a:off x="5120110" y="3147717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I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06AB9CB-17EC-4E10-A8E5-002B88A54AB5}"/>
                  </a:ext>
                </a:extLst>
              </p:cNvPr>
              <p:cNvSpPr txBox="1"/>
              <p:nvPr/>
            </p:nvSpPr>
            <p:spPr>
              <a:xfrm>
                <a:off x="7035140" y="2898605"/>
                <a:ext cx="81406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+4)</m:t>
                      </m:r>
                    </m:oMath>
                  </m:oMathPara>
                </a14:m>
                <a:endParaRPr lang="nl-NL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06AB9CB-17EC-4E10-A8E5-002B88A54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140" y="2898605"/>
                <a:ext cx="814069" cy="246221"/>
              </a:xfrm>
              <a:prstGeom prst="rect">
                <a:avLst/>
              </a:prstGeom>
              <a:blipFill>
                <a:blip r:embed="rId12"/>
                <a:stretch>
                  <a:fillRect l="-5970" r="-8209" b="-317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Rectangle 82">
            <a:extLst>
              <a:ext uri="{FF2B5EF4-FFF2-40B4-BE49-F238E27FC236}">
                <a16:creationId xmlns:a16="http://schemas.microsoft.com/office/drawing/2014/main" id="{DC49A427-A441-472E-954E-0D16FB0F213C}"/>
              </a:ext>
            </a:extLst>
          </p:cNvPr>
          <p:cNvSpPr/>
          <p:nvPr/>
        </p:nvSpPr>
        <p:spPr>
          <a:xfrm>
            <a:off x="4871322" y="5203967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54175A5-1B34-413C-BC5B-48485C479F6A}"/>
              </a:ext>
            </a:extLst>
          </p:cNvPr>
          <p:cNvSpPr/>
          <p:nvPr/>
        </p:nvSpPr>
        <p:spPr>
          <a:xfrm>
            <a:off x="4734256" y="5203967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04DCEF9-310A-4017-8D55-0B0DDE0721D6}"/>
              </a:ext>
            </a:extLst>
          </p:cNvPr>
          <p:cNvCxnSpPr>
            <a:cxnSpLocks/>
          </p:cNvCxnSpPr>
          <p:nvPr/>
        </p:nvCxnSpPr>
        <p:spPr>
          <a:xfrm flipV="1">
            <a:off x="1931683" y="4017817"/>
            <a:ext cx="11114" cy="1548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D98897EF-A003-442D-A297-142BD8CE0225}"/>
              </a:ext>
            </a:extLst>
          </p:cNvPr>
          <p:cNvCxnSpPr/>
          <p:nvPr/>
        </p:nvCxnSpPr>
        <p:spPr>
          <a:xfrm>
            <a:off x="1927928" y="5562204"/>
            <a:ext cx="8352000" cy="1763"/>
          </a:xfrm>
          <a:prstGeom prst="straightConnector1">
            <a:avLst/>
          </a:prstGeom>
          <a:noFill/>
          <a:ln w="19050" cap="flat" cmpd="sng" algn="ctr">
            <a:solidFill>
              <a:srgbClr val="0A0A0A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1750A844-6245-4E00-BCA4-ADE027D6E9F7}"/>
              </a:ext>
            </a:extLst>
          </p:cNvPr>
          <p:cNvCxnSpPr/>
          <p:nvPr/>
        </p:nvCxnSpPr>
        <p:spPr>
          <a:xfrm flipV="1">
            <a:off x="4998897" y="5023309"/>
            <a:ext cx="0" cy="54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05CF28F1-FE99-4002-B35B-0F12EAD36D8E}"/>
              </a:ext>
            </a:extLst>
          </p:cNvPr>
          <p:cNvSpPr/>
          <p:nvPr/>
        </p:nvSpPr>
        <p:spPr>
          <a:xfrm>
            <a:off x="1932659" y="5203967"/>
            <a:ext cx="2794208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sz="2400" kern="0" dirty="0">
              <a:solidFill>
                <a:prstClr val="black">
                  <a:lumMod val="50000"/>
                </a:prstClr>
              </a:solidFill>
            </a:endParaRP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E17A5BA6-BF56-4860-9978-F98A20613A7E}"/>
              </a:ext>
            </a:extLst>
          </p:cNvPr>
          <p:cNvCxnSpPr/>
          <p:nvPr/>
        </p:nvCxnSpPr>
        <p:spPr>
          <a:xfrm flipV="1">
            <a:off x="2929671" y="5019261"/>
            <a:ext cx="0" cy="684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E68A1057-BA51-4C69-A4D0-658B7C0C1E3D}"/>
              </a:ext>
            </a:extLst>
          </p:cNvPr>
          <p:cNvSpPr/>
          <p:nvPr/>
        </p:nvSpPr>
        <p:spPr>
          <a:xfrm>
            <a:off x="2929671" y="4848092"/>
            <a:ext cx="2794208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sz="2400" kern="0" dirty="0">
              <a:solidFill>
                <a:prstClr val="black">
                  <a:lumMod val="50000"/>
                </a:prstClr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D1D0C86-0EC5-465E-B5BF-C7AEE2AEFA44}"/>
              </a:ext>
            </a:extLst>
          </p:cNvPr>
          <p:cNvSpPr/>
          <p:nvPr/>
        </p:nvSpPr>
        <p:spPr>
          <a:xfrm>
            <a:off x="5860945" y="4848092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6433D9F9-C79D-4C77-B995-A04F5230C793}"/>
              </a:ext>
            </a:extLst>
          </p:cNvPr>
          <p:cNvSpPr/>
          <p:nvPr/>
        </p:nvSpPr>
        <p:spPr>
          <a:xfrm>
            <a:off x="5723879" y="4848092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5A8F75E-E730-4C9D-BC2F-9E66DD2398D0}"/>
              </a:ext>
            </a:extLst>
          </p:cNvPr>
          <p:cNvCxnSpPr>
            <a:cxnSpLocks/>
          </p:cNvCxnSpPr>
          <p:nvPr/>
        </p:nvCxnSpPr>
        <p:spPr>
          <a:xfrm flipV="1">
            <a:off x="3954031" y="4822392"/>
            <a:ext cx="0" cy="900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CEC235AC-AF63-4A47-8164-0062BAC292DC}"/>
              </a:ext>
            </a:extLst>
          </p:cNvPr>
          <p:cNvSpPr/>
          <p:nvPr/>
        </p:nvSpPr>
        <p:spPr>
          <a:xfrm>
            <a:off x="3954031" y="4486709"/>
            <a:ext cx="2794208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sz="2400" kern="0" dirty="0">
              <a:solidFill>
                <a:prstClr val="black">
                  <a:lumMod val="50000"/>
                </a:prstClr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8BCB2EA-FA07-45CA-BA5E-B5FE1C8D205D}"/>
              </a:ext>
            </a:extLst>
          </p:cNvPr>
          <p:cNvSpPr/>
          <p:nvPr/>
        </p:nvSpPr>
        <p:spPr>
          <a:xfrm>
            <a:off x="8937285" y="4848092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4251FEB0-1623-44B0-BED7-F46BF57BB2BC}"/>
              </a:ext>
            </a:extLst>
          </p:cNvPr>
          <p:cNvSpPr/>
          <p:nvPr/>
        </p:nvSpPr>
        <p:spPr>
          <a:xfrm>
            <a:off x="8800219" y="4848092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53E1A7C-0E53-47C9-B92D-49B068129153}"/>
              </a:ext>
            </a:extLst>
          </p:cNvPr>
          <p:cNvSpPr/>
          <p:nvPr/>
        </p:nvSpPr>
        <p:spPr>
          <a:xfrm>
            <a:off x="6893006" y="4486709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79988FE1-DE79-44BE-9D9E-1F8D6D5B4F8D}"/>
              </a:ext>
            </a:extLst>
          </p:cNvPr>
          <p:cNvSpPr/>
          <p:nvPr/>
        </p:nvSpPr>
        <p:spPr>
          <a:xfrm>
            <a:off x="6755940" y="4486709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D59D287-627C-4007-A764-637041F2A350}"/>
              </a:ext>
            </a:extLst>
          </p:cNvPr>
          <p:cNvSpPr/>
          <p:nvPr/>
        </p:nvSpPr>
        <p:spPr>
          <a:xfrm>
            <a:off x="4986093" y="5203967"/>
            <a:ext cx="1754756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sz="2400" kern="0" dirty="0">
              <a:solidFill>
                <a:prstClr val="black">
                  <a:lumMod val="50000"/>
                </a:prstClr>
              </a:solidFill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90CE8170-98B4-48FB-A77E-A298A9341CBC}"/>
              </a:ext>
            </a:extLst>
          </p:cNvPr>
          <p:cNvCxnSpPr/>
          <p:nvPr/>
        </p:nvCxnSpPr>
        <p:spPr>
          <a:xfrm flipV="1">
            <a:off x="5983105" y="5024021"/>
            <a:ext cx="0" cy="540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C99E739-8B82-4D68-B0F2-7D2B1D0B5297}"/>
              </a:ext>
            </a:extLst>
          </p:cNvPr>
          <p:cNvSpPr/>
          <p:nvPr/>
        </p:nvSpPr>
        <p:spPr>
          <a:xfrm>
            <a:off x="5983105" y="4848092"/>
            <a:ext cx="757744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sz="2400" kern="0" dirty="0">
              <a:solidFill>
                <a:prstClr val="black">
                  <a:lumMod val="50000"/>
                </a:prstClr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A8EA20E-D7C8-4767-9A4B-CFEB070A7448}"/>
              </a:ext>
            </a:extLst>
          </p:cNvPr>
          <p:cNvSpPr/>
          <p:nvPr/>
        </p:nvSpPr>
        <p:spPr>
          <a:xfrm>
            <a:off x="7982850" y="5203967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21AE2F61-8E7E-4A00-B632-1FDDACE03A8F}"/>
              </a:ext>
            </a:extLst>
          </p:cNvPr>
          <p:cNvSpPr/>
          <p:nvPr/>
        </p:nvSpPr>
        <p:spPr>
          <a:xfrm>
            <a:off x="7845784" y="5203967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9825EEE-8C08-47D4-952C-DB17ED8A6A89}"/>
              </a:ext>
            </a:extLst>
          </p:cNvPr>
          <p:cNvSpPr/>
          <p:nvPr/>
        </p:nvSpPr>
        <p:spPr>
          <a:xfrm>
            <a:off x="7024665" y="4486709"/>
            <a:ext cx="2794208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sz="2400" kern="0" dirty="0">
              <a:solidFill>
                <a:prstClr val="black">
                  <a:lumMod val="50000"/>
                </a:prstClr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108F0B6-4A87-4D9B-AF73-15EFD29C2AEE}"/>
              </a:ext>
            </a:extLst>
          </p:cNvPr>
          <p:cNvSpPr/>
          <p:nvPr/>
        </p:nvSpPr>
        <p:spPr>
          <a:xfrm>
            <a:off x="9955939" y="4486709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ED38E430-ED64-4BAD-BFC4-B7E71137A13A}"/>
              </a:ext>
            </a:extLst>
          </p:cNvPr>
          <p:cNvSpPr/>
          <p:nvPr/>
        </p:nvSpPr>
        <p:spPr>
          <a:xfrm>
            <a:off x="9818873" y="4486709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155C816E-7CBA-4150-A1E3-55F69551F61D}"/>
              </a:ext>
            </a:extLst>
          </p:cNvPr>
          <p:cNvSpPr/>
          <p:nvPr/>
        </p:nvSpPr>
        <p:spPr>
          <a:xfrm>
            <a:off x="8099399" y="5203967"/>
            <a:ext cx="1967513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sz="2400" kern="0" dirty="0">
              <a:solidFill>
                <a:prstClr val="black">
                  <a:lumMod val="50000"/>
                </a:prstClr>
              </a:solidFill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1CCAA72-2964-4868-97D1-DE9B49EB29E3}"/>
              </a:ext>
            </a:extLst>
          </p:cNvPr>
          <p:cNvSpPr/>
          <p:nvPr/>
        </p:nvSpPr>
        <p:spPr>
          <a:xfrm>
            <a:off x="9048136" y="4848092"/>
            <a:ext cx="1018776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sz="2400" kern="0" dirty="0">
              <a:solidFill>
                <a:prstClr val="black">
                  <a:lumMod val="50000"/>
                </a:prstClr>
              </a:solidFill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9241232-B199-4FAC-B886-3E8BC6A826D2}"/>
              </a:ext>
            </a:extLst>
          </p:cNvPr>
          <p:cNvSpPr/>
          <p:nvPr/>
        </p:nvSpPr>
        <p:spPr>
          <a:xfrm>
            <a:off x="1942758" y="4848092"/>
            <a:ext cx="779116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sz="2400" kern="0" dirty="0">
              <a:solidFill>
                <a:prstClr val="black">
                  <a:lumMod val="50000"/>
                </a:prstClr>
              </a:solidFill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AEFD462-EE96-47BB-BF58-5ECEC04F6362}"/>
              </a:ext>
            </a:extLst>
          </p:cNvPr>
          <p:cNvSpPr/>
          <p:nvPr/>
        </p:nvSpPr>
        <p:spPr>
          <a:xfrm>
            <a:off x="2802096" y="4848092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FE4612E-EDA0-4976-BA45-ACF17DC54CFF}"/>
              </a:ext>
            </a:extLst>
          </p:cNvPr>
          <p:cNvSpPr/>
          <p:nvPr/>
        </p:nvSpPr>
        <p:spPr>
          <a:xfrm>
            <a:off x="2665030" y="4848092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5417DFC-46C8-4198-8B46-D6515BA59F05}"/>
              </a:ext>
            </a:extLst>
          </p:cNvPr>
          <p:cNvSpPr/>
          <p:nvPr/>
        </p:nvSpPr>
        <p:spPr>
          <a:xfrm>
            <a:off x="3828927" y="4486709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472758A-D6B5-4C02-8EEB-73136BA1D23D}"/>
              </a:ext>
            </a:extLst>
          </p:cNvPr>
          <p:cNvSpPr/>
          <p:nvPr/>
        </p:nvSpPr>
        <p:spPr>
          <a:xfrm>
            <a:off x="3691861" y="4486709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8BBFA5EB-BB6A-4841-9809-86A65483E2A0}"/>
              </a:ext>
            </a:extLst>
          </p:cNvPr>
          <p:cNvSpPr/>
          <p:nvPr/>
        </p:nvSpPr>
        <p:spPr>
          <a:xfrm>
            <a:off x="1944365" y="4486709"/>
            <a:ext cx="1736299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sz="2400" kern="0" dirty="0">
              <a:solidFill>
                <a:prstClr val="black">
                  <a:lumMod val="50000"/>
                </a:prstClr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45101B39-B61D-44D6-BA5E-693C8295003E}"/>
              </a:ext>
            </a:extLst>
          </p:cNvPr>
          <p:cNvSpPr txBox="1"/>
          <p:nvPr/>
        </p:nvSpPr>
        <p:spPr>
          <a:xfrm>
            <a:off x="10245758" y="4791255"/>
            <a:ext cx="22602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dirty="0"/>
              <a:t>... 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7ADEFD0-EB9F-476C-B2FE-CB455F62C749}"/>
                  </a:ext>
                </a:extLst>
              </p:cNvPr>
              <p:cNvSpPr txBox="1"/>
              <p:nvPr/>
            </p:nvSpPr>
            <p:spPr>
              <a:xfrm>
                <a:off x="4236610" y="5638291"/>
                <a:ext cx="56650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nl-NL" sz="200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7ADEFD0-EB9F-476C-B2FE-CB455F62C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610" y="5638291"/>
                <a:ext cx="566502" cy="307777"/>
              </a:xfrm>
              <a:prstGeom prst="rect">
                <a:avLst/>
              </a:prstGeom>
              <a:blipFill>
                <a:blip r:embed="rId13"/>
                <a:stretch>
                  <a:fillRect l="-10753" t="-2000" r="-15054" b="-3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TextBox 116">
            <a:extLst>
              <a:ext uri="{FF2B5EF4-FFF2-40B4-BE49-F238E27FC236}">
                <a16:creationId xmlns:a16="http://schemas.microsoft.com/office/drawing/2014/main" id="{B441B146-AD4F-4349-9B03-9D31090673A1}"/>
              </a:ext>
            </a:extLst>
          </p:cNvPr>
          <p:cNvSpPr txBox="1"/>
          <p:nvPr/>
        </p:nvSpPr>
        <p:spPr>
          <a:xfrm>
            <a:off x="8592140" y="5604510"/>
            <a:ext cx="25006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2000" dirty="0"/>
              <a:t>... </a:t>
            </a:r>
            <a:endParaRPr lang="nl-NL" sz="2000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33793CB-C1DE-4ADC-90C1-AFCF703BC825}"/>
              </a:ext>
            </a:extLst>
          </p:cNvPr>
          <p:cNvSpPr txBox="1"/>
          <p:nvPr/>
        </p:nvSpPr>
        <p:spPr>
          <a:xfrm>
            <a:off x="1020686" y="5121628"/>
            <a:ext cx="9444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1</a:t>
            </a:r>
            <a:endParaRPr lang="nl-N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EC2A2C9-841E-4020-BBBD-C2385EFC7B9C}"/>
              </a:ext>
            </a:extLst>
          </p:cNvPr>
          <p:cNvSpPr txBox="1"/>
          <p:nvPr/>
        </p:nvSpPr>
        <p:spPr>
          <a:xfrm>
            <a:off x="1020686" y="4758774"/>
            <a:ext cx="9444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2</a:t>
            </a:r>
            <a:endParaRPr lang="nl-N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7478578B-D741-4208-9F9E-E73DDA130B9F}"/>
              </a:ext>
            </a:extLst>
          </p:cNvPr>
          <p:cNvSpPr txBox="1"/>
          <p:nvPr/>
        </p:nvSpPr>
        <p:spPr>
          <a:xfrm>
            <a:off x="1020686" y="4403668"/>
            <a:ext cx="9444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3</a:t>
            </a:r>
            <a:endParaRPr lang="nl-N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DC1438AA-AE78-4F22-B7B5-96ABA1F2B6E5}"/>
                  </a:ext>
                </a:extLst>
              </p:cNvPr>
              <p:cNvSpPr txBox="1"/>
              <p:nvPr/>
            </p:nvSpPr>
            <p:spPr>
              <a:xfrm>
                <a:off x="5089218" y="5638291"/>
                <a:ext cx="10155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nl-NL" sz="2000" dirty="0"/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DC1438AA-AE78-4F22-B7B5-96ABA1F2B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9218" y="5638291"/>
                <a:ext cx="1015534" cy="307777"/>
              </a:xfrm>
              <a:prstGeom prst="rect">
                <a:avLst/>
              </a:prstGeom>
              <a:blipFill>
                <a:blip r:embed="rId14"/>
                <a:stretch>
                  <a:fillRect l="-6024" t="-2000" r="-9036" b="-3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4FA60A72-5AC1-4362-B3CE-A3D9643323E1}"/>
                  </a:ext>
                </a:extLst>
              </p:cNvPr>
              <p:cNvSpPr txBox="1"/>
              <p:nvPr/>
            </p:nvSpPr>
            <p:spPr>
              <a:xfrm>
                <a:off x="6206587" y="5638291"/>
                <a:ext cx="10155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+2)</m:t>
                      </m:r>
                    </m:oMath>
                  </m:oMathPara>
                </a14:m>
                <a:endParaRPr lang="nl-NL" sz="2000" dirty="0"/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4FA60A72-5AC1-4362-B3CE-A3D964332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587" y="5638291"/>
                <a:ext cx="1015534" cy="307777"/>
              </a:xfrm>
              <a:prstGeom prst="rect">
                <a:avLst/>
              </a:prstGeom>
              <a:blipFill>
                <a:blip r:embed="rId15"/>
                <a:stretch>
                  <a:fillRect l="-5988" t="-2000" r="-8383" b="-3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004D07F-4272-4337-AD71-2E68A2240E5D}"/>
                  </a:ext>
                </a:extLst>
              </p:cNvPr>
              <p:cNvSpPr txBox="1"/>
              <p:nvPr/>
            </p:nvSpPr>
            <p:spPr>
              <a:xfrm>
                <a:off x="6205782" y="6190092"/>
                <a:ext cx="10155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+3)</m:t>
                      </m:r>
                    </m:oMath>
                  </m:oMathPara>
                </a14:m>
                <a:endParaRPr lang="nl-NL" sz="2000" dirty="0"/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004D07F-4272-4337-AD71-2E68A2240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782" y="6190092"/>
                <a:ext cx="1015534" cy="307777"/>
              </a:xfrm>
              <a:prstGeom prst="rect">
                <a:avLst/>
              </a:prstGeom>
              <a:blipFill>
                <a:blip r:embed="rId16"/>
                <a:stretch>
                  <a:fillRect l="-5988" t="-1961" r="-8383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CA80A37-08BD-4C1E-ADCB-83DA7F32725B}"/>
                  </a:ext>
                </a:extLst>
              </p:cNvPr>
              <p:cNvSpPr txBox="1"/>
              <p:nvPr/>
            </p:nvSpPr>
            <p:spPr>
              <a:xfrm>
                <a:off x="6206587" y="5925645"/>
                <a:ext cx="10155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+4)</m:t>
                      </m:r>
                    </m:oMath>
                  </m:oMathPara>
                </a14:m>
                <a:endParaRPr lang="nl-NL" sz="2000" dirty="0"/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CA80A37-08BD-4C1E-ADCB-83DA7F327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587" y="5925645"/>
                <a:ext cx="1015534" cy="307777"/>
              </a:xfrm>
              <a:prstGeom prst="rect">
                <a:avLst/>
              </a:prstGeom>
              <a:blipFill>
                <a:blip r:embed="rId17"/>
                <a:stretch>
                  <a:fillRect l="-5988" t="-1961" r="-8383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DA3FBBEB-1007-4CC7-BFC3-411841A7E582}"/>
                  </a:ext>
                </a:extLst>
              </p:cNvPr>
              <p:cNvSpPr txBox="1"/>
              <p:nvPr/>
            </p:nvSpPr>
            <p:spPr>
              <a:xfrm>
                <a:off x="9215103" y="5638291"/>
                <a:ext cx="10155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+5)</m:t>
                      </m:r>
                    </m:oMath>
                  </m:oMathPara>
                </a14:m>
                <a:endParaRPr lang="nl-NL" sz="2000" dirty="0"/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DA3FBBEB-1007-4CC7-BFC3-411841A7E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5103" y="5638291"/>
                <a:ext cx="1015534" cy="307777"/>
              </a:xfrm>
              <a:prstGeom prst="rect">
                <a:avLst/>
              </a:prstGeom>
              <a:blipFill>
                <a:blip r:embed="rId18"/>
                <a:stretch>
                  <a:fillRect l="-6024" t="-2000" r="-9036" b="-3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7072C4B6-226C-4F79-A7FD-CED773F4765B}"/>
              </a:ext>
            </a:extLst>
          </p:cNvPr>
          <p:cNvCxnSpPr/>
          <p:nvPr/>
        </p:nvCxnSpPr>
        <p:spPr>
          <a:xfrm>
            <a:off x="2937851" y="5643366"/>
            <a:ext cx="1008000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30">
                <a:extLst>
                  <a:ext uri="{FF2B5EF4-FFF2-40B4-BE49-F238E27FC236}">
                    <a16:creationId xmlns:a16="http://schemas.microsoft.com/office/drawing/2014/main" id="{ADF990B1-6136-420E-A426-FDF6E488CC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39713" y="5597373"/>
                <a:ext cx="404277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altLang="en-US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</m:oMath>
                  </m:oMathPara>
                </a14:m>
                <a:endParaRPr lang="en-IN" altLang="en-US" sz="20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7" name="TextBox 30">
                <a:extLst>
                  <a:ext uri="{FF2B5EF4-FFF2-40B4-BE49-F238E27FC236}">
                    <a16:creationId xmlns:a16="http://schemas.microsoft.com/office/drawing/2014/main" id="{ADF990B1-6136-420E-A426-FDF6E488C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9713" y="5597373"/>
                <a:ext cx="404277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" name="TextBox 129">
            <a:extLst>
              <a:ext uri="{FF2B5EF4-FFF2-40B4-BE49-F238E27FC236}">
                <a16:creationId xmlns:a16="http://schemas.microsoft.com/office/drawing/2014/main" id="{EF24D49B-8714-4718-BB0D-55E0FA2D5424}"/>
              </a:ext>
            </a:extLst>
          </p:cNvPr>
          <p:cNvSpPr txBox="1"/>
          <p:nvPr/>
        </p:nvSpPr>
        <p:spPr>
          <a:xfrm>
            <a:off x="7642529" y="5604510"/>
            <a:ext cx="25006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2000" dirty="0"/>
              <a:t>...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50497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1" grpId="0"/>
      <p:bldP spid="32" grpId="0"/>
      <p:bldP spid="35" grpId="0"/>
      <p:bldP spid="40" grpId="0"/>
      <p:bldP spid="45" grpId="0"/>
      <p:bldP spid="53" grpId="0"/>
      <p:bldP spid="57" grpId="0"/>
      <p:bldP spid="58" grpId="0"/>
      <p:bldP spid="64" grpId="0"/>
      <p:bldP spid="66" grpId="0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9" grpId="0"/>
      <p:bldP spid="80" grpId="0"/>
      <p:bldP spid="81" grpId="0"/>
      <p:bldP spid="82" grpId="0"/>
      <p:bldP spid="83" grpId="0" animBg="1"/>
      <p:bldP spid="84" grpId="0" animBg="1"/>
      <p:bldP spid="88" grpId="0" animBg="1"/>
      <p:bldP spid="90" grpId="0" animBg="1"/>
      <p:bldP spid="91" grpId="0" animBg="1"/>
      <p:bldP spid="92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6" grpId="0"/>
      <p:bldP spid="117" grpId="0"/>
      <p:bldP spid="121" grpId="0"/>
      <p:bldP spid="122" grpId="0"/>
      <p:bldP spid="123" grpId="0"/>
      <p:bldP spid="124" grpId="0"/>
      <p:bldP spid="125" grpId="0"/>
      <p:bldP spid="127" grpId="0"/>
      <p:bldP spid="1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98EC0-6BA0-4995-87ED-EF6B9B87B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Predictive control strategy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E54B6-A87A-4DE8-8CD4-C8B711263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15" y="1418134"/>
            <a:ext cx="11268740" cy="54796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sz="2400" dirty="0"/>
          </a:p>
          <a:p>
            <a:pPr lvl="1"/>
            <a:endParaRPr lang="en-IN" dirty="0"/>
          </a:p>
          <a:p>
            <a:pPr lvl="1"/>
            <a:endParaRPr lang="en-IN" dirty="0"/>
          </a:p>
          <a:p>
            <a:pPr lvl="1"/>
            <a:endParaRPr lang="en-IN" dirty="0"/>
          </a:p>
          <a:p>
            <a:pPr lvl="1"/>
            <a:r>
              <a:rPr lang="en-IN" dirty="0"/>
              <a:t>Case 1: sensing delay is same as the previous step</a:t>
            </a:r>
          </a:p>
          <a:p>
            <a:pPr lvl="2"/>
            <a:r>
              <a:rPr lang="en-IN" sz="2400" i="1" dirty="0" err="1"/>
              <a:t>n</a:t>
            </a:r>
            <a:r>
              <a:rPr lang="en-IN" sz="2400" i="1" baseline="-25000" dirty="0" err="1"/>
              <a:t>d</a:t>
            </a:r>
            <a:r>
              <a:rPr lang="en-IN" sz="2400" i="1" dirty="0"/>
              <a:t> </a:t>
            </a:r>
            <a:r>
              <a:rPr lang="en-IN" sz="2400" dirty="0"/>
              <a:t>is kept constant, stack updated as usual</a:t>
            </a:r>
          </a:p>
          <a:p>
            <a:pPr lvl="1"/>
            <a:r>
              <a:rPr lang="en-IN" dirty="0"/>
              <a:t>Case 2: sensing delay is increased by one step</a:t>
            </a:r>
          </a:p>
          <a:p>
            <a:pPr lvl="2"/>
            <a:r>
              <a:rPr lang="en-IN" sz="2400" dirty="0"/>
              <a:t>Latest measurement is not available</a:t>
            </a:r>
          </a:p>
          <a:p>
            <a:pPr lvl="2"/>
            <a:r>
              <a:rPr lang="en-IN" sz="2400" i="1" dirty="0" err="1"/>
              <a:t>n</a:t>
            </a:r>
            <a:r>
              <a:rPr lang="en-IN" sz="2400" i="1" baseline="-25000" dirty="0" err="1"/>
              <a:t>d</a:t>
            </a:r>
            <a:r>
              <a:rPr lang="en-IN" sz="2400" dirty="0"/>
              <a:t> is incremented by 1, stack of past outputs is not updated</a:t>
            </a:r>
          </a:p>
          <a:p>
            <a:pPr lvl="1"/>
            <a:r>
              <a:rPr lang="en-IN" dirty="0"/>
              <a:t>Case 3: sensing delay is reduced by one or more steps</a:t>
            </a:r>
          </a:p>
          <a:p>
            <a:pPr lvl="2"/>
            <a:r>
              <a:rPr lang="en-GB" sz="2400" dirty="0"/>
              <a:t>Latest and past measurement(s) are available</a:t>
            </a:r>
          </a:p>
          <a:p>
            <a:pPr lvl="2"/>
            <a:r>
              <a:rPr lang="en-IN" sz="2400" i="1" dirty="0" err="1"/>
              <a:t>n</a:t>
            </a:r>
            <a:r>
              <a:rPr lang="en-IN" sz="2400" i="1" baseline="-25000" dirty="0" err="1"/>
              <a:t>d</a:t>
            </a:r>
            <a:r>
              <a:rPr lang="en-IN" sz="2400" dirty="0"/>
              <a:t> is reduced accordingly, stack updated iteratively with the available measurements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19111-CD6D-445B-9589-62E930DC4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17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C542CF-6675-4846-999D-5A57CA773F27}"/>
              </a:ext>
            </a:extLst>
          </p:cNvPr>
          <p:cNvSpPr/>
          <p:nvPr/>
        </p:nvSpPr>
        <p:spPr>
          <a:xfrm>
            <a:off x="5042698" y="2304330"/>
            <a:ext cx="8460000" cy="288000"/>
          </a:xfrm>
          <a:prstGeom prst="rect">
            <a:avLst/>
          </a:prstGeom>
          <a:solidFill>
            <a:srgbClr val="9A9AFE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28798E-009F-4F0B-B12B-F374D8A9CAE3}"/>
              </a:ext>
            </a:extLst>
          </p:cNvPr>
          <p:cNvSpPr/>
          <p:nvPr/>
        </p:nvSpPr>
        <p:spPr>
          <a:xfrm>
            <a:off x="5042698" y="2608285"/>
            <a:ext cx="8460000" cy="288000"/>
          </a:xfrm>
          <a:prstGeom prst="rect">
            <a:avLst/>
          </a:prstGeom>
          <a:solidFill>
            <a:srgbClr val="FFFE4D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A40551-1228-4EEB-8D27-E349037EB83E}"/>
              </a:ext>
            </a:extLst>
          </p:cNvPr>
          <p:cNvSpPr/>
          <p:nvPr/>
        </p:nvSpPr>
        <p:spPr>
          <a:xfrm>
            <a:off x="5042698" y="1307213"/>
            <a:ext cx="8460000" cy="1015778"/>
          </a:xfrm>
          <a:prstGeom prst="rect">
            <a:avLst/>
          </a:prstGeom>
          <a:solidFill>
            <a:srgbClr val="7FFF7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6CB603-959D-4177-8CF6-3CD528921E42}"/>
              </a:ext>
            </a:extLst>
          </p:cNvPr>
          <p:cNvCxnSpPr/>
          <p:nvPr/>
        </p:nvCxnSpPr>
        <p:spPr>
          <a:xfrm flipV="1">
            <a:off x="5045686" y="1127487"/>
            <a:ext cx="0" cy="180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BD2277A-2F43-4A3A-A518-E5670D184F67}"/>
              </a:ext>
            </a:extLst>
          </p:cNvPr>
          <p:cNvCxnSpPr/>
          <p:nvPr/>
        </p:nvCxnSpPr>
        <p:spPr>
          <a:xfrm flipV="1">
            <a:off x="6068753" y="1127487"/>
            <a:ext cx="0" cy="18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28E6B4-5C57-4178-9C51-5CA83D3FFE0A}"/>
              </a:ext>
            </a:extLst>
          </p:cNvPr>
          <p:cNvCxnSpPr/>
          <p:nvPr/>
        </p:nvCxnSpPr>
        <p:spPr>
          <a:xfrm flipV="1">
            <a:off x="7091820" y="1127487"/>
            <a:ext cx="0" cy="180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ED06541-E110-4DAD-B275-D619E5F553E7}"/>
              </a:ext>
            </a:extLst>
          </p:cNvPr>
          <p:cNvCxnSpPr/>
          <p:nvPr/>
        </p:nvCxnSpPr>
        <p:spPr>
          <a:xfrm flipV="1">
            <a:off x="8114887" y="1127487"/>
            <a:ext cx="0" cy="18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7BB0B83-3B18-4006-9C7A-BFB4F3CDAC91}"/>
              </a:ext>
            </a:extLst>
          </p:cNvPr>
          <p:cNvCxnSpPr/>
          <p:nvPr/>
        </p:nvCxnSpPr>
        <p:spPr>
          <a:xfrm>
            <a:off x="5042699" y="1310501"/>
            <a:ext cx="8460000" cy="0"/>
          </a:xfrm>
          <a:prstGeom prst="straightConnector1">
            <a:avLst/>
          </a:prstGeom>
          <a:noFill/>
          <a:ln w="19050" cap="flat" cmpd="sng" algn="ctr">
            <a:solidFill>
              <a:srgbClr val="0A0A0A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526937-E70D-467A-A12F-371D1A325603}"/>
              </a:ext>
            </a:extLst>
          </p:cNvPr>
          <p:cNvCxnSpPr/>
          <p:nvPr/>
        </p:nvCxnSpPr>
        <p:spPr>
          <a:xfrm flipV="1">
            <a:off x="9137954" y="1127487"/>
            <a:ext cx="0" cy="180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68C599-633E-47CB-88F3-68FB6929C712}"/>
                  </a:ext>
                </a:extLst>
              </p:cNvPr>
              <p:cNvSpPr txBox="1"/>
              <p:nvPr/>
            </p:nvSpPr>
            <p:spPr>
              <a:xfrm>
                <a:off x="4978872" y="867899"/>
                <a:ext cx="1910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nl-NL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68C599-633E-47CB-88F3-68FB6929C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872" y="867899"/>
                <a:ext cx="191078" cy="276999"/>
              </a:xfrm>
              <a:prstGeom prst="rect">
                <a:avLst/>
              </a:prstGeom>
              <a:blipFill>
                <a:blip r:embed="rId4"/>
                <a:stretch>
                  <a:fillRect l="-29032" r="-29032"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F2F56B3-545B-43C6-A90B-2829ACFB0CDB}"/>
                  </a:ext>
                </a:extLst>
              </p:cNvPr>
              <p:cNvSpPr txBox="1"/>
              <p:nvPr/>
            </p:nvSpPr>
            <p:spPr>
              <a:xfrm>
                <a:off x="5795899" y="867899"/>
                <a:ext cx="5902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nl-NL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F2F56B3-545B-43C6-A90B-2829ACFB0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899" y="867899"/>
                <a:ext cx="590226" cy="276999"/>
              </a:xfrm>
              <a:prstGeom prst="rect">
                <a:avLst/>
              </a:prstGeom>
              <a:blipFill>
                <a:blip r:embed="rId5"/>
                <a:stretch>
                  <a:fillRect l="-9278" r="-8247"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AAB1E82-EF6E-44D1-BD3A-81E9271CD090}"/>
                  </a:ext>
                </a:extLst>
              </p:cNvPr>
              <p:cNvSpPr txBox="1"/>
              <p:nvPr/>
            </p:nvSpPr>
            <p:spPr>
              <a:xfrm>
                <a:off x="6816125" y="867899"/>
                <a:ext cx="5902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+2</m:t>
                      </m:r>
                    </m:oMath>
                  </m:oMathPara>
                </a14:m>
                <a:endParaRPr lang="nl-NL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AAB1E82-EF6E-44D1-BD3A-81E9271CD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125" y="867899"/>
                <a:ext cx="590226" cy="276999"/>
              </a:xfrm>
              <a:prstGeom prst="rect">
                <a:avLst/>
              </a:prstGeom>
              <a:blipFill>
                <a:blip r:embed="rId6"/>
                <a:stretch>
                  <a:fillRect l="-9278" r="-9278"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6D0F273-2468-4345-B621-9CCF4ED7000B}"/>
                  </a:ext>
                </a:extLst>
              </p:cNvPr>
              <p:cNvSpPr txBox="1"/>
              <p:nvPr/>
            </p:nvSpPr>
            <p:spPr>
              <a:xfrm>
                <a:off x="7836350" y="867899"/>
                <a:ext cx="5902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nl-NL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6D0F273-2468-4345-B621-9CCF4ED70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6350" y="867899"/>
                <a:ext cx="590226" cy="276999"/>
              </a:xfrm>
              <a:prstGeom prst="rect">
                <a:avLst/>
              </a:prstGeom>
              <a:blipFill>
                <a:blip r:embed="rId7"/>
                <a:stretch>
                  <a:fillRect l="-9278" r="-9278"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F3F5A7-5FEE-42A7-8054-07506858F4B3}"/>
                  </a:ext>
                </a:extLst>
              </p:cNvPr>
              <p:cNvSpPr txBox="1"/>
              <p:nvPr/>
            </p:nvSpPr>
            <p:spPr>
              <a:xfrm>
                <a:off x="8879432" y="867899"/>
                <a:ext cx="5902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I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+4</m:t>
                    </m:r>
                  </m:oMath>
                </a14:m>
                <a:r>
                  <a:rPr lang="nl-NL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F3F5A7-5FEE-42A7-8054-07506858F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9432" y="867899"/>
                <a:ext cx="590226" cy="276999"/>
              </a:xfrm>
              <a:prstGeom prst="rect">
                <a:avLst/>
              </a:prstGeom>
              <a:blipFill>
                <a:blip r:embed="rId8"/>
                <a:stretch>
                  <a:fillRect l="-14583" r="-4167"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Camera7">
            <a:extLst>
              <a:ext uri="{FF2B5EF4-FFF2-40B4-BE49-F238E27FC236}">
                <a16:creationId xmlns:a16="http://schemas.microsoft.com/office/drawing/2014/main" id="{0684431E-ADE3-4952-A801-3618F3CD4D6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0639254" y="873862"/>
            <a:ext cx="395462" cy="316609"/>
            <a:chOff x="2478" y="994"/>
            <a:chExt cx="2648" cy="2120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20" name="Camera7">
              <a:extLst>
                <a:ext uri="{FF2B5EF4-FFF2-40B4-BE49-F238E27FC236}">
                  <a16:creationId xmlns:a16="http://schemas.microsoft.com/office/drawing/2014/main" id="{E798162B-F0BA-49AF-829C-EAF09B904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9" y="1690"/>
              <a:ext cx="992" cy="99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21" name="Camera7">
              <a:extLst>
                <a:ext uri="{FF2B5EF4-FFF2-40B4-BE49-F238E27FC236}">
                  <a16:creationId xmlns:a16="http://schemas.microsoft.com/office/drawing/2014/main" id="{47389C12-B2C5-4CF9-A302-D21BD4C26A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8" y="994"/>
              <a:ext cx="2648" cy="2120"/>
            </a:xfrm>
            <a:custGeom>
              <a:avLst/>
              <a:gdLst>
                <a:gd name="T0" fmla="*/ 367 w 667"/>
                <a:gd name="T1" fmla="*/ 475 h 533"/>
                <a:gd name="T2" fmla="*/ 192 w 667"/>
                <a:gd name="T3" fmla="*/ 300 h 533"/>
                <a:gd name="T4" fmla="*/ 367 w 667"/>
                <a:gd name="T5" fmla="*/ 125 h 533"/>
                <a:gd name="T6" fmla="*/ 542 w 667"/>
                <a:gd name="T7" fmla="*/ 300 h 533"/>
                <a:gd name="T8" fmla="*/ 367 w 667"/>
                <a:gd name="T9" fmla="*/ 475 h 533"/>
                <a:gd name="T10" fmla="*/ 625 w 667"/>
                <a:gd name="T11" fmla="*/ 83 h 533"/>
                <a:gd name="T12" fmla="*/ 542 w 667"/>
                <a:gd name="T13" fmla="*/ 83 h 533"/>
                <a:gd name="T14" fmla="*/ 500 w 667"/>
                <a:gd name="T15" fmla="*/ 44 h 533"/>
                <a:gd name="T16" fmla="*/ 458 w 667"/>
                <a:gd name="T17" fmla="*/ 0 h 533"/>
                <a:gd name="T18" fmla="*/ 292 w 667"/>
                <a:gd name="T19" fmla="*/ 0 h 533"/>
                <a:gd name="T20" fmla="*/ 250 w 667"/>
                <a:gd name="T21" fmla="*/ 44 h 533"/>
                <a:gd name="T22" fmla="*/ 208 w 667"/>
                <a:gd name="T23" fmla="*/ 83 h 533"/>
                <a:gd name="T24" fmla="*/ 167 w 667"/>
                <a:gd name="T25" fmla="*/ 83 h 533"/>
                <a:gd name="T26" fmla="*/ 125 w 667"/>
                <a:gd name="T27" fmla="*/ 50 h 533"/>
                <a:gd name="T28" fmla="*/ 83 w 667"/>
                <a:gd name="T29" fmla="*/ 50 h 533"/>
                <a:gd name="T30" fmla="*/ 42 w 667"/>
                <a:gd name="T31" fmla="*/ 83 h 533"/>
                <a:gd name="T32" fmla="*/ 0 w 667"/>
                <a:gd name="T33" fmla="*/ 133 h 533"/>
                <a:gd name="T34" fmla="*/ 0 w 667"/>
                <a:gd name="T35" fmla="*/ 489 h 533"/>
                <a:gd name="T36" fmla="*/ 42 w 667"/>
                <a:gd name="T37" fmla="*/ 533 h 533"/>
                <a:gd name="T38" fmla="*/ 625 w 667"/>
                <a:gd name="T39" fmla="*/ 533 h 533"/>
                <a:gd name="T40" fmla="*/ 667 w 667"/>
                <a:gd name="T41" fmla="*/ 489 h 533"/>
                <a:gd name="T42" fmla="*/ 667 w 667"/>
                <a:gd name="T43" fmla="*/ 133 h 533"/>
                <a:gd name="T44" fmla="*/ 625 w 667"/>
                <a:gd name="T45" fmla="*/ 8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7" h="533">
                  <a:moveTo>
                    <a:pt x="367" y="475"/>
                  </a:moveTo>
                  <a:cubicBezTo>
                    <a:pt x="270" y="475"/>
                    <a:pt x="192" y="396"/>
                    <a:pt x="192" y="300"/>
                  </a:cubicBezTo>
                  <a:cubicBezTo>
                    <a:pt x="192" y="204"/>
                    <a:pt x="270" y="125"/>
                    <a:pt x="367" y="125"/>
                  </a:cubicBezTo>
                  <a:cubicBezTo>
                    <a:pt x="463" y="125"/>
                    <a:pt x="542" y="204"/>
                    <a:pt x="542" y="300"/>
                  </a:cubicBezTo>
                  <a:cubicBezTo>
                    <a:pt x="542" y="396"/>
                    <a:pt x="463" y="475"/>
                    <a:pt x="367" y="475"/>
                  </a:cubicBezTo>
                  <a:close/>
                  <a:moveTo>
                    <a:pt x="625" y="83"/>
                  </a:moveTo>
                  <a:lnTo>
                    <a:pt x="542" y="83"/>
                  </a:lnTo>
                  <a:cubicBezTo>
                    <a:pt x="542" y="83"/>
                    <a:pt x="518" y="89"/>
                    <a:pt x="500" y="44"/>
                  </a:cubicBezTo>
                  <a:cubicBezTo>
                    <a:pt x="491" y="22"/>
                    <a:pt x="481" y="0"/>
                    <a:pt x="458" y="0"/>
                  </a:cubicBezTo>
                  <a:lnTo>
                    <a:pt x="292" y="0"/>
                  </a:lnTo>
                  <a:cubicBezTo>
                    <a:pt x="269" y="0"/>
                    <a:pt x="259" y="22"/>
                    <a:pt x="250" y="44"/>
                  </a:cubicBezTo>
                  <a:cubicBezTo>
                    <a:pt x="233" y="89"/>
                    <a:pt x="208" y="83"/>
                    <a:pt x="208" y="83"/>
                  </a:cubicBezTo>
                  <a:lnTo>
                    <a:pt x="167" y="83"/>
                  </a:lnTo>
                  <a:cubicBezTo>
                    <a:pt x="167" y="59"/>
                    <a:pt x="148" y="50"/>
                    <a:pt x="125" y="50"/>
                  </a:cubicBezTo>
                  <a:lnTo>
                    <a:pt x="83" y="50"/>
                  </a:lnTo>
                  <a:cubicBezTo>
                    <a:pt x="60" y="50"/>
                    <a:pt x="42" y="59"/>
                    <a:pt x="42" y="83"/>
                  </a:cubicBezTo>
                  <a:cubicBezTo>
                    <a:pt x="19" y="83"/>
                    <a:pt x="0" y="109"/>
                    <a:pt x="0" y="133"/>
                  </a:cubicBezTo>
                  <a:lnTo>
                    <a:pt x="0" y="489"/>
                  </a:lnTo>
                  <a:cubicBezTo>
                    <a:pt x="0" y="513"/>
                    <a:pt x="19" y="533"/>
                    <a:pt x="42" y="533"/>
                  </a:cubicBezTo>
                  <a:lnTo>
                    <a:pt x="625" y="533"/>
                  </a:lnTo>
                  <a:cubicBezTo>
                    <a:pt x="648" y="533"/>
                    <a:pt x="667" y="513"/>
                    <a:pt x="667" y="489"/>
                  </a:cubicBezTo>
                  <a:lnTo>
                    <a:pt x="667" y="133"/>
                  </a:lnTo>
                  <a:cubicBezTo>
                    <a:pt x="667" y="109"/>
                    <a:pt x="648" y="83"/>
                    <a:pt x="625" y="8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30">
                <a:extLst>
                  <a:ext uri="{FF2B5EF4-FFF2-40B4-BE49-F238E27FC236}">
                    <a16:creationId xmlns:a16="http://schemas.microsoft.com/office/drawing/2014/main" id="{044B229A-BDB4-4598-83A8-3CA7E74D0B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92380" y="1616186"/>
                <a:ext cx="35647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altLang="en-US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altLang="en-US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IN" altLang="en-US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en-IN" altLang="en-US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3" name="TextBox 30">
                <a:extLst>
                  <a:ext uri="{FF2B5EF4-FFF2-40B4-BE49-F238E27FC236}">
                    <a16:creationId xmlns:a16="http://schemas.microsoft.com/office/drawing/2014/main" id="{044B229A-BDB4-4598-83A8-3CA7E74D0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2380" y="1616186"/>
                <a:ext cx="356474" cy="369332"/>
              </a:xfrm>
              <a:prstGeom prst="rect">
                <a:avLst/>
              </a:prstGeom>
              <a:blipFill>
                <a:blip r:embed="rId9"/>
                <a:stretch>
                  <a:fillRect l="-5172" r="-10345" b="-1311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AB1B5FC-6834-47E1-AD6E-144854682D77}"/>
              </a:ext>
            </a:extLst>
          </p:cNvPr>
          <p:cNvCxnSpPr/>
          <p:nvPr/>
        </p:nvCxnSpPr>
        <p:spPr>
          <a:xfrm>
            <a:off x="4994931" y="2902908"/>
            <a:ext cx="8460000" cy="0"/>
          </a:xfrm>
          <a:prstGeom prst="straightConnector1">
            <a:avLst/>
          </a:prstGeom>
          <a:noFill/>
          <a:ln w="19050" cap="flat" cmpd="sng" algn="ctr">
            <a:solidFill>
              <a:srgbClr val="0A0A0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859F224-8AFB-41DB-91C6-1601F5445516}"/>
              </a:ext>
            </a:extLst>
          </p:cNvPr>
          <p:cNvSpPr txBox="1"/>
          <p:nvPr/>
        </p:nvSpPr>
        <p:spPr>
          <a:xfrm>
            <a:off x="4970721" y="2261911"/>
            <a:ext cx="1178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I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116378-7BD2-4E50-95B8-D7E53553E5DB}"/>
              </a:ext>
            </a:extLst>
          </p:cNvPr>
          <p:cNvSpPr txBox="1"/>
          <p:nvPr/>
        </p:nvSpPr>
        <p:spPr>
          <a:xfrm>
            <a:off x="5019839" y="94282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78F4ACF-1320-41C2-87DA-F25A69EF96BA}"/>
              </a:ext>
            </a:extLst>
          </p:cNvPr>
          <p:cNvCxnSpPr/>
          <p:nvPr/>
        </p:nvCxnSpPr>
        <p:spPr>
          <a:xfrm flipH="1">
            <a:off x="5045686" y="1301622"/>
            <a:ext cx="1" cy="172800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128BDE4-4BAE-4E35-848F-14640E3D251F}"/>
              </a:ext>
            </a:extLst>
          </p:cNvPr>
          <p:cNvSpPr txBox="1"/>
          <p:nvPr/>
        </p:nvSpPr>
        <p:spPr>
          <a:xfrm>
            <a:off x="4998774" y="2526122"/>
            <a:ext cx="1122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I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actuation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40B9EC7-2E5C-4811-8BE3-A3CB03EE0C0B}"/>
              </a:ext>
            </a:extLst>
          </p:cNvPr>
          <p:cNvCxnSpPr/>
          <p:nvPr/>
        </p:nvCxnSpPr>
        <p:spPr>
          <a:xfrm flipH="1">
            <a:off x="8114887" y="1301622"/>
            <a:ext cx="1" cy="172800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6F7BC8D-415A-4334-ABB1-806FC30049CC}"/>
              </a:ext>
            </a:extLst>
          </p:cNvPr>
          <p:cNvCxnSpPr/>
          <p:nvPr/>
        </p:nvCxnSpPr>
        <p:spPr>
          <a:xfrm flipH="1">
            <a:off x="6068753" y="1301622"/>
            <a:ext cx="1" cy="172800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2D4015-628A-4467-B92D-D3A66C6F5537}"/>
              </a:ext>
            </a:extLst>
          </p:cNvPr>
          <p:cNvCxnSpPr/>
          <p:nvPr/>
        </p:nvCxnSpPr>
        <p:spPr>
          <a:xfrm flipH="1">
            <a:off x="7091820" y="1301622"/>
            <a:ext cx="1" cy="172800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854818C-6777-46ED-AA3E-B2B1A4E1E535}"/>
              </a:ext>
            </a:extLst>
          </p:cNvPr>
          <p:cNvCxnSpPr/>
          <p:nvPr/>
        </p:nvCxnSpPr>
        <p:spPr>
          <a:xfrm flipH="1">
            <a:off x="9137954" y="1301622"/>
            <a:ext cx="1" cy="172800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F4C07DE-89AE-4955-895D-892987C7F4F3}"/>
              </a:ext>
            </a:extLst>
          </p:cNvPr>
          <p:cNvSpPr txBox="1"/>
          <p:nvPr/>
        </p:nvSpPr>
        <p:spPr>
          <a:xfrm>
            <a:off x="7967226" y="196379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 </a:t>
            </a:r>
            <a:endParaRPr lang="nl-NL" dirty="0"/>
          </a:p>
        </p:txBody>
      </p: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81F8F1A7-72B0-497C-A90F-BB6E861BA42F}"/>
              </a:ext>
            </a:extLst>
          </p:cNvPr>
          <p:cNvCxnSpPr>
            <a:cxnSpLocks/>
            <a:stCxn id="57" idx="2"/>
            <a:endCxn id="63" idx="0"/>
          </p:cNvCxnSpPr>
          <p:nvPr/>
        </p:nvCxnSpPr>
        <p:spPr>
          <a:xfrm rot="16200000" flipH="1">
            <a:off x="8610146" y="787749"/>
            <a:ext cx="979210" cy="1983282"/>
          </a:xfrm>
          <a:prstGeom prst="curvedConnector3">
            <a:avLst>
              <a:gd name="adj1" fmla="val 50000"/>
            </a:avLst>
          </a:prstGeom>
          <a:ln w="952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53D3ECD-0490-46E7-940C-A795069AB746}"/>
              </a:ext>
            </a:extLst>
          </p:cNvPr>
          <p:cNvCxnSpPr/>
          <p:nvPr/>
        </p:nvCxnSpPr>
        <p:spPr>
          <a:xfrm flipV="1">
            <a:off x="10161021" y="1130501"/>
            <a:ext cx="0" cy="18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599714C-B745-4478-BB85-01CE8FF5CC5A}"/>
              </a:ext>
            </a:extLst>
          </p:cNvPr>
          <p:cNvCxnSpPr/>
          <p:nvPr/>
        </p:nvCxnSpPr>
        <p:spPr>
          <a:xfrm flipV="1">
            <a:off x="11184088" y="1130501"/>
            <a:ext cx="0" cy="180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CD25482-572C-4522-BAA1-6F737E8410A2}"/>
              </a:ext>
            </a:extLst>
          </p:cNvPr>
          <p:cNvCxnSpPr/>
          <p:nvPr/>
        </p:nvCxnSpPr>
        <p:spPr>
          <a:xfrm flipV="1">
            <a:off x="12207155" y="1130501"/>
            <a:ext cx="0" cy="18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3611D04-D57C-44D1-A5E8-932F6E7B7D7A}"/>
              </a:ext>
            </a:extLst>
          </p:cNvPr>
          <p:cNvSpPr txBox="1"/>
          <p:nvPr/>
        </p:nvSpPr>
        <p:spPr>
          <a:xfrm>
            <a:off x="9019132" y="194974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 </a:t>
            </a:r>
            <a:endParaRPr lang="nl-NL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DA5042A-47E6-4C21-B292-071B794DF2B8}"/>
              </a:ext>
            </a:extLst>
          </p:cNvPr>
          <p:cNvCxnSpPr/>
          <p:nvPr/>
        </p:nvCxnSpPr>
        <p:spPr>
          <a:xfrm flipH="1">
            <a:off x="10161021" y="1284650"/>
            <a:ext cx="1" cy="172800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E260C11-1D4D-451A-ACEA-D473AB4E5426}"/>
              </a:ext>
            </a:extLst>
          </p:cNvPr>
          <p:cNvCxnSpPr/>
          <p:nvPr/>
        </p:nvCxnSpPr>
        <p:spPr>
          <a:xfrm flipH="1">
            <a:off x="11184088" y="1284650"/>
            <a:ext cx="1" cy="172800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8359774-3256-412A-B61B-9E488998FF67}"/>
              </a:ext>
            </a:extLst>
          </p:cNvPr>
          <p:cNvCxnSpPr/>
          <p:nvPr/>
        </p:nvCxnSpPr>
        <p:spPr>
          <a:xfrm flipH="1">
            <a:off x="12207155" y="1284650"/>
            <a:ext cx="1" cy="172800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E8343661-04E4-4002-9089-118BDA4988E7}"/>
              </a:ext>
            </a:extLst>
          </p:cNvPr>
          <p:cNvCxnSpPr>
            <a:cxnSpLocks/>
            <a:stCxn id="27" idx="2"/>
            <a:endCxn id="34" idx="2"/>
          </p:cNvCxnSpPr>
          <p:nvPr/>
        </p:nvCxnSpPr>
        <p:spPr>
          <a:xfrm rot="16200000" flipH="1">
            <a:off x="6005903" y="348948"/>
            <a:ext cx="1020978" cy="2947387"/>
          </a:xfrm>
          <a:prstGeom prst="curvedConnector3">
            <a:avLst>
              <a:gd name="adj1" fmla="val 84411"/>
            </a:avLst>
          </a:prstGeom>
          <a:ln w="952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F0883F7-2473-4D07-9A57-0FBC4CD4D601}"/>
              </a:ext>
            </a:extLst>
          </p:cNvPr>
          <p:cNvSpPr txBox="1"/>
          <p:nvPr/>
        </p:nvSpPr>
        <p:spPr>
          <a:xfrm>
            <a:off x="10138162" y="92774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D16EB4A-9381-4FBD-84B7-2ED22667ADF2}"/>
              </a:ext>
            </a:extLst>
          </p:cNvPr>
          <p:cNvSpPr txBox="1"/>
          <p:nvPr/>
        </p:nvSpPr>
        <p:spPr>
          <a:xfrm>
            <a:off x="8085830" y="90888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B4EAA9-A5D4-4151-BD4D-1501C2A5EFBE}"/>
              </a:ext>
            </a:extLst>
          </p:cNvPr>
          <p:cNvSpPr txBox="1"/>
          <p:nvPr/>
        </p:nvSpPr>
        <p:spPr>
          <a:xfrm>
            <a:off x="10060188" y="196132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 </a:t>
            </a:r>
            <a:endParaRPr lang="nl-NL" dirty="0"/>
          </a:p>
        </p:txBody>
      </p:sp>
      <p:cxnSp>
        <p:nvCxnSpPr>
          <p:cNvPr id="48" name="Connector: Curved 47">
            <a:extLst>
              <a:ext uri="{FF2B5EF4-FFF2-40B4-BE49-F238E27FC236}">
                <a16:creationId xmlns:a16="http://schemas.microsoft.com/office/drawing/2014/main" id="{5430C34E-509B-4E33-A9D9-68FD15A798E9}"/>
              </a:ext>
            </a:extLst>
          </p:cNvPr>
          <p:cNvCxnSpPr>
            <a:cxnSpLocks/>
            <a:stCxn id="56" idx="2"/>
            <a:endCxn id="47" idx="2"/>
          </p:cNvCxnSpPr>
          <p:nvPr/>
        </p:nvCxnSpPr>
        <p:spPr>
          <a:xfrm rot="16200000" flipH="1">
            <a:off x="8083851" y="331457"/>
            <a:ext cx="1013098" cy="2985296"/>
          </a:xfrm>
          <a:prstGeom prst="curvedConnector3">
            <a:avLst>
              <a:gd name="adj1" fmla="val 57441"/>
            </a:avLst>
          </a:prstGeom>
          <a:ln w="952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2A2A7B2-AD45-4969-9409-ABB16ED007B7}"/>
              </a:ext>
            </a:extLst>
          </p:cNvPr>
          <p:cNvSpPr txBox="1"/>
          <p:nvPr/>
        </p:nvSpPr>
        <p:spPr>
          <a:xfrm>
            <a:off x="6051439" y="92412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7C371792-1B10-45FB-B271-EEB5C446C07F}"/>
              </a:ext>
            </a:extLst>
          </p:cNvPr>
          <p:cNvCxnSpPr>
            <a:cxnSpLocks/>
            <a:stCxn id="49" idx="2"/>
            <a:endCxn id="39" idx="2"/>
          </p:cNvCxnSpPr>
          <p:nvPr/>
        </p:nvCxnSpPr>
        <p:spPr>
          <a:xfrm rot="16200000" flipH="1">
            <a:off x="7045334" y="322420"/>
            <a:ext cx="1025622" cy="2967693"/>
          </a:xfrm>
          <a:prstGeom prst="curvedConnector3">
            <a:avLst>
              <a:gd name="adj1" fmla="val 70939"/>
            </a:avLst>
          </a:prstGeom>
          <a:ln w="952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123359C-E419-4EAC-B62D-FBBADB80C087}"/>
              </a:ext>
            </a:extLst>
          </p:cNvPr>
          <p:cNvSpPr txBox="1"/>
          <p:nvPr/>
        </p:nvSpPr>
        <p:spPr>
          <a:xfrm>
            <a:off x="11060730" y="189766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 </a:t>
            </a:r>
            <a:endParaRPr lang="nl-NL" dirty="0"/>
          </a:p>
        </p:txBody>
      </p: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15527E8E-E4F9-49F7-A650-9F3C027D5139}"/>
              </a:ext>
            </a:extLst>
          </p:cNvPr>
          <p:cNvCxnSpPr>
            <a:cxnSpLocks/>
            <a:endCxn id="63" idx="7"/>
          </p:cNvCxnSpPr>
          <p:nvPr/>
        </p:nvCxnSpPr>
        <p:spPr>
          <a:xfrm rot="16200000" flipH="1">
            <a:off x="9102109" y="1257343"/>
            <a:ext cx="1061721" cy="993214"/>
          </a:xfrm>
          <a:prstGeom prst="curvedConnector3">
            <a:avLst>
              <a:gd name="adj1" fmla="val 50000"/>
            </a:avLst>
          </a:prstGeom>
          <a:ln w="952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F2BAD07-3D3D-45D3-9C0D-1A1A13DF7912}"/>
                  </a:ext>
                </a:extLst>
              </p:cNvPr>
              <p:cNvSpPr txBox="1"/>
              <p:nvPr/>
            </p:nvSpPr>
            <p:spPr>
              <a:xfrm>
                <a:off x="9899657" y="873792"/>
                <a:ext cx="5902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r>
                  <a:rPr lang="nl-NL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F2BAD07-3D3D-45D3-9C0D-1A1A13DF7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9657" y="873792"/>
                <a:ext cx="590226" cy="276999"/>
              </a:xfrm>
              <a:prstGeom prst="rect">
                <a:avLst/>
              </a:prstGeom>
              <a:blipFill>
                <a:blip r:embed="rId10"/>
                <a:stretch>
                  <a:fillRect l="-14433" r="-4124"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276F3822-5AE8-4CEB-A3EE-9CF8C4FC2892}"/>
              </a:ext>
            </a:extLst>
          </p:cNvPr>
          <p:cNvSpPr txBox="1"/>
          <p:nvPr/>
        </p:nvSpPr>
        <p:spPr>
          <a:xfrm>
            <a:off x="7074892" y="94822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E56B0EC-FF29-4142-98DD-1961138C72F6}"/>
              </a:ext>
            </a:extLst>
          </p:cNvPr>
          <p:cNvSpPr txBox="1"/>
          <p:nvPr/>
        </p:nvSpPr>
        <p:spPr>
          <a:xfrm>
            <a:off x="8085250" y="92045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17C4A7E-22D6-4D69-9E2B-AF059DD73735}"/>
              </a:ext>
            </a:extLst>
          </p:cNvPr>
          <p:cNvSpPr txBox="1"/>
          <p:nvPr/>
        </p:nvSpPr>
        <p:spPr>
          <a:xfrm>
            <a:off x="11069771" y="197482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 </a:t>
            </a:r>
            <a:endParaRPr lang="nl-NL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EB4306D-E2C8-4CA5-962B-94C664B36A45}"/>
              </a:ext>
            </a:extLst>
          </p:cNvPr>
          <p:cNvSpPr txBox="1"/>
          <p:nvPr/>
        </p:nvSpPr>
        <p:spPr>
          <a:xfrm>
            <a:off x="10152356" y="90391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Flowchart: Connector 60">
            <a:extLst>
              <a:ext uri="{FF2B5EF4-FFF2-40B4-BE49-F238E27FC236}">
                <a16:creationId xmlns:a16="http://schemas.microsoft.com/office/drawing/2014/main" id="{CCE3F4E6-32F3-4A47-987B-0C5DE1A64389}"/>
              </a:ext>
            </a:extLst>
          </p:cNvPr>
          <p:cNvSpPr/>
          <p:nvPr/>
        </p:nvSpPr>
        <p:spPr>
          <a:xfrm>
            <a:off x="7970375" y="2268995"/>
            <a:ext cx="108000" cy="108000"/>
          </a:xfrm>
          <a:prstGeom prst="flowChartConnector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Flowchart: Connector 61">
            <a:extLst>
              <a:ext uri="{FF2B5EF4-FFF2-40B4-BE49-F238E27FC236}">
                <a16:creationId xmlns:a16="http://schemas.microsoft.com/office/drawing/2014/main" id="{68173E26-44D7-46BB-B8F8-1BA13AB73CD3}"/>
              </a:ext>
            </a:extLst>
          </p:cNvPr>
          <p:cNvSpPr/>
          <p:nvPr/>
        </p:nvSpPr>
        <p:spPr>
          <a:xfrm>
            <a:off x="8996687" y="2268995"/>
            <a:ext cx="108000" cy="108000"/>
          </a:xfrm>
          <a:prstGeom prst="flowChartConnector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Flowchart: Connector 62">
            <a:extLst>
              <a:ext uri="{FF2B5EF4-FFF2-40B4-BE49-F238E27FC236}">
                <a16:creationId xmlns:a16="http://schemas.microsoft.com/office/drawing/2014/main" id="{3F3EC327-18B5-415A-8496-2F161DD092D2}"/>
              </a:ext>
            </a:extLst>
          </p:cNvPr>
          <p:cNvSpPr/>
          <p:nvPr/>
        </p:nvSpPr>
        <p:spPr>
          <a:xfrm>
            <a:off x="10037392" y="2268995"/>
            <a:ext cx="108000" cy="10800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Flowchart: Connector 63">
            <a:extLst>
              <a:ext uri="{FF2B5EF4-FFF2-40B4-BE49-F238E27FC236}">
                <a16:creationId xmlns:a16="http://schemas.microsoft.com/office/drawing/2014/main" id="{F2F87669-0B04-419A-B6EC-215D74521A62}"/>
              </a:ext>
            </a:extLst>
          </p:cNvPr>
          <p:cNvSpPr/>
          <p:nvPr/>
        </p:nvSpPr>
        <p:spPr>
          <a:xfrm>
            <a:off x="11052114" y="2268995"/>
            <a:ext cx="108000" cy="108000"/>
          </a:xfrm>
          <a:prstGeom prst="flowChartConnector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5" name="Flowchart: Connector 64">
            <a:extLst>
              <a:ext uri="{FF2B5EF4-FFF2-40B4-BE49-F238E27FC236}">
                <a16:creationId xmlns:a16="http://schemas.microsoft.com/office/drawing/2014/main" id="{0E64C8BC-F0C5-4BC4-B6B7-227F1D74275B}"/>
              </a:ext>
            </a:extLst>
          </p:cNvPr>
          <p:cNvSpPr/>
          <p:nvPr/>
        </p:nvSpPr>
        <p:spPr>
          <a:xfrm>
            <a:off x="12061625" y="2268995"/>
            <a:ext cx="108000" cy="108000"/>
          </a:xfrm>
          <a:prstGeom prst="flowChartConnector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7" name="Connector: Curved 66">
            <a:extLst>
              <a:ext uri="{FF2B5EF4-FFF2-40B4-BE49-F238E27FC236}">
                <a16:creationId xmlns:a16="http://schemas.microsoft.com/office/drawing/2014/main" id="{3BCF53CF-75DA-4158-9E79-DAAAE7F1EF79}"/>
              </a:ext>
            </a:extLst>
          </p:cNvPr>
          <p:cNvCxnSpPr>
            <a:cxnSpLocks/>
            <a:stCxn id="61" idx="4"/>
          </p:cNvCxnSpPr>
          <p:nvPr/>
        </p:nvCxnSpPr>
        <p:spPr>
          <a:xfrm rot="16200000" flipH="1">
            <a:off x="7811885" y="2589484"/>
            <a:ext cx="522368" cy="97389"/>
          </a:xfrm>
          <a:prstGeom prst="curvedConnector3">
            <a:avLst>
              <a:gd name="adj1" fmla="val 50000"/>
            </a:avLst>
          </a:prstGeom>
          <a:ln w="952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nector: Curved 67">
            <a:extLst>
              <a:ext uri="{FF2B5EF4-FFF2-40B4-BE49-F238E27FC236}">
                <a16:creationId xmlns:a16="http://schemas.microsoft.com/office/drawing/2014/main" id="{56A8120C-E078-41BC-8BE9-267C4D141788}"/>
              </a:ext>
            </a:extLst>
          </p:cNvPr>
          <p:cNvCxnSpPr>
            <a:cxnSpLocks/>
          </p:cNvCxnSpPr>
          <p:nvPr/>
        </p:nvCxnSpPr>
        <p:spPr>
          <a:xfrm rot="16200000" flipH="1">
            <a:off x="8827963" y="2593932"/>
            <a:ext cx="525336" cy="91462"/>
          </a:xfrm>
          <a:prstGeom prst="curvedConnector3">
            <a:avLst>
              <a:gd name="adj1" fmla="val 50000"/>
            </a:avLst>
          </a:prstGeom>
          <a:ln w="952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Connector: Curved 68">
            <a:extLst>
              <a:ext uri="{FF2B5EF4-FFF2-40B4-BE49-F238E27FC236}">
                <a16:creationId xmlns:a16="http://schemas.microsoft.com/office/drawing/2014/main" id="{21A6A854-1A5E-4010-BBB1-394A5A119A1B}"/>
              </a:ext>
            </a:extLst>
          </p:cNvPr>
          <p:cNvCxnSpPr>
            <a:cxnSpLocks/>
          </p:cNvCxnSpPr>
          <p:nvPr/>
        </p:nvCxnSpPr>
        <p:spPr>
          <a:xfrm rot="16200000" flipH="1">
            <a:off x="9859298" y="2590358"/>
            <a:ext cx="525336" cy="91462"/>
          </a:xfrm>
          <a:prstGeom prst="curvedConnector3">
            <a:avLst>
              <a:gd name="adj1" fmla="val 50000"/>
            </a:avLst>
          </a:prstGeom>
          <a:ln w="952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Connector: Curved 69">
            <a:extLst>
              <a:ext uri="{FF2B5EF4-FFF2-40B4-BE49-F238E27FC236}">
                <a16:creationId xmlns:a16="http://schemas.microsoft.com/office/drawing/2014/main" id="{D17FC1DF-ACAD-47D3-80F0-A8E972F747C3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83426" y="2605470"/>
            <a:ext cx="528850" cy="71900"/>
          </a:xfrm>
          <a:prstGeom prst="curvedConnector3">
            <a:avLst>
              <a:gd name="adj1" fmla="val 50000"/>
            </a:avLst>
          </a:prstGeom>
          <a:ln w="952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Connector: Curved 70">
            <a:extLst>
              <a:ext uri="{FF2B5EF4-FFF2-40B4-BE49-F238E27FC236}">
                <a16:creationId xmlns:a16="http://schemas.microsoft.com/office/drawing/2014/main" id="{BC033A91-3C35-4689-B1A2-424C75A51A2F}"/>
              </a:ext>
            </a:extLst>
          </p:cNvPr>
          <p:cNvCxnSpPr>
            <a:cxnSpLocks/>
            <a:stCxn id="65" idx="4"/>
          </p:cNvCxnSpPr>
          <p:nvPr/>
        </p:nvCxnSpPr>
        <p:spPr>
          <a:xfrm rot="16200000" flipH="1">
            <a:off x="11896891" y="2595729"/>
            <a:ext cx="531818" cy="94350"/>
          </a:xfrm>
          <a:prstGeom prst="curvedConnector3">
            <a:avLst>
              <a:gd name="adj1" fmla="val 50000"/>
            </a:avLst>
          </a:prstGeom>
          <a:ln w="952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E2C41110-0B5E-44F9-AC6D-A69DF07AB9C0}"/>
              </a:ext>
            </a:extLst>
          </p:cNvPr>
          <p:cNvSpPr txBox="1"/>
          <p:nvPr/>
        </p:nvSpPr>
        <p:spPr>
          <a:xfrm>
            <a:off x="9256969" y="2253681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I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49CA097-88CD-4AF8-A008-BB638CB10D90}"/>
              </a:ext>
            </a:extLst>
          </p:cNvPr>
          <p:cNvSpPr txBox="1"/>
          <p:nvPr/>
        </p:nvSpPr>
        <p:spPr>
          <a:xfrm>
            <a:off x="11228647" y="2253681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I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C4FBDC4-AAD0-4EB9-9922-FB56D0BAA253}"/>
              </a:ext>
            </a:extLst>
          </p:cNvPr>
          <p:cNvSpPr txBox="1"/>
          <p:nvPr/>
        </p:nvSpPr>
        <p:spPr>
          <a:xfrm>
            <a:off x="8243498" y="2261670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I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21B4E55-AA61-4577-875C-09AB5999F080}"/>
                  </a:ext>
                </a:extLst>
              </p:cNvPr>
              <p:cNvSpPr txBox="1"/>
              <p:nvPr/>
            </p:nvSpPr>
            <p:spPr>
              <a:xfrm>
                <a:off x="10158528" y="2012558"/>
                <a:ext cx="81406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+4)</m:t>
                      </m:r>
                    </m:oMath>
                  </m:oMathPara>
                </a14:m>
                <a:endParaRPr lang="nl-NL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21B4E55-AA61-4577-875C-09AB5999F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8528" y="2012558"/>
                <a:ext cx="814069" cy="246221"/>
              </a:xfrm>
              <a:prstGeom prst="rect">
                <a:avLst/>
              </a:prstGeom>
              <a:blipFill>
                <a:blip r:embed="rId11"/>
                <a:stretch>
                  <a:fillRect l="-5970" r="-8209" b="-317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4B1AB74-3242-4B58-818C-D9DC9EF3A82B}"/>
              </a:ext>
            </a:extLst>
          </p:cNvPr>
          <p:cNvSpPr txBox="1"/>
          <p:nvPr/>
        </p:nvSpPr>
        <p:spPr>
          <a:xfrm>
            <a:off x="266527" y="1748956"/>
            <a:ext cx="472372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</a:pPr>
            <a:r>
              <a:rPr lang="en-IN" sz="2400" dirty="0">
                <a:solidFill>
                  <a:srgbClr val="002060"/>
                </a:solidFill>
                <a:latin typeface="Bebas"/>
                <a:ea typeface="+mj-ea"/>
                <a:cs typeface="+mj-cs"/>
              </a:rPr>
              <a:t>Adaptation with workload variations</a:t>
            </a:r>
            <a:endParaRPr lang="en-GB" sz="2400" dirty="0">
              <a:solidFill>
                <a:srgbClr val="002060"/>
              </a:solidFill>
              <a:latin typeface="Bebas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7957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7F2C-8F02-40A1-B985-41FFF2066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Simulation results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69061-0FDA-43C2-A23C-1A20292BE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For an efficient MPC implementation: QP problem transformed to box-constrained least-squared problem </a:t>
            </a:r>
            <a:r>
              <a:rPr lang="en-IN" sz="2000" dirty="0"/>
              <a:t>[N. Saraf and A. Bemporad, </a:t>
            </a:r>
            <a:r>
              <a:rPr lang="en-IN" sz="2000" dirty="0" err="1"/>
              <a:t>ArXiV</a:t>
            </a:r>
            <a:r>
              <a:rPr lang="en-IN" sz="2000" dirty="0"/>
              <a:t> 2019]</a:t>
            </a:r>
            <a:endParaRPr lang="en-IN" dirty="0"/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Control performance evaluation</a:t>
            </a:r>
          </a:p>
          <a:p>
            <a:pPr lvl="1"/>
            <a:r>
              <a:rPr lang="en-IN" dirty="0"/>
              <a:t>Inter-frame dependence time: </a:t>
            </a:r>
            <a:r>
              <a:rPr lang="en-IN" i="1" dirty="0" err="1"/>
              <a:t>f</a:t>
            </a:r>
            <a:r>
              <a:rPr lang="en-IN" i="1" baseline="-25000" dirty="0" err="1"/>
              <a:t>d</a:t>
            </a:r>
            <a:r>
              <a:rPr lang="en-IN" i="1" baseline="-25000" dirty="0"/>
              <a:t> </a:t>
            </a:r>
            <a:r>
              <a:rPr lang="en-IN" dirty="0"/>
              <a:t>= 15 </a:t>
            </a:r>
            <a:r>
              <a:rPr lang="en-IN" dirty="0" err="1"/>
              <a:t>ms</a:t>
            </a:r>
            <a:endParaRPr lang="en-IN" dirty="0"/>
          </a:p>
          <a:p>
            <a:pPr lvl="1"/>
            <a:r>
              <a:rPr lang="en-IN" dirty="0"/>
              <a:t>System nonlinearity: </a:t>
            </a:r>
            <a:r>
              <a:rPr lang="en-IN" i="1" dirty="0" err="1"/>
              <a:t>v</a:t>
            </a:r>
            <a:r>
              <a:rPr lang="en-IN" i="1" baseline="-25000" dirty="0" err="1"/>
              <a:t>x</a:t>
            </a:r>
            <a:r>
              <a:rPr lang="en-IN" dirty="0"/>
              <a:t> is a ramp signal</a:t>
            </a:r>
          </a:p>
          <a:p>
            <a:pPr lvl="1"/>
            <a:r>
              <a:rPr lang="en-IN" dirty="0"/>
              <a:t>Constraints: |steering angle| = 0.5 radians</a:t>
            </a:r>
          </a:p>
          <a:p>
            <a:pPr lvl="1"/>
            <a:r>
              <a:rPr lang="en-IN" dirty="0"/>
              <a:t>Workload variations: PERT distribution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B7337-F5BD-490B-B274-8486F351F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18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7ABA5E-5DC6-4B02-8CE3-D5D2CA5DA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287" y="2128086"/>
            <a:ext cx="4782002" cy="3724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5E93D7-ABC6-4C38-860F-DA9D58155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27" y="2128086"/>
            <a:ext cx="6128257" cy="69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1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348C5-55B2-4F77-A561-A8D17EEA2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Comparison with state-of-the-art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7881A-C315-4899-8BA9-B463B7A13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MPC is </a:t>
            </a:r>
            <a:r>
              <a:rPr lang="en-IN" i="1" dirty="0"/>
              <a:t>relatively</a:t>
            </a:r>
            <a:r>
              <a:rPr lang="en-IN" dirty="0"/>
              <a:t> compute-intensive</a:t>
            </a:r>
          </a:p>
          <a:p>
            <a:pPr lvl="1"/>
            <a:r>
              <a:rPr lang="en-IN" dirty="0"/>
              <a:t>Worst-case control computation time is 15x greater than LQR-based control</a:t>
            </a:r>
          </a:p>
          <a:p>
            <a:pPr lvl="1"/>
            <a:r>
              <a:rPr lang="en-IN" dirty="0"/>
              <a:t>Still only ~6 </a:t>
            </a:r>
            <a:r>
              <a:rPr lang="en-IN" dirty="0" err="1"/>
              <a:t>ms</a:t>
            </a:r>
            <a:r>
              <a:rPr lang="en-IN" dirty="0"/>
              <a:t> for our case, assuming ~50MHz processor.</a:t>
            </a:r>
          </a:p>
          <a:p>
            <a:r>
              <a:rPr lang="en-IN" dirty="0"/>
              <a:t>Advantages as compared to other approaches</a:t>
            </a:r>
          </a:p>
          <a:p>
            <a:pPr lvl="1"/>
            <a:r>
              <a:rPr lang="en-IN" dirty="0"/>
              <a:t>Considers inter-frame dependencies</a:t>
            </a:r>
          </a:p>
          <a:p>
            <a:pPr lvl="1"/>
            <a:r>
              <a:rPr lang="en-GB" dirty="0"/>
              <a:t>Modelling and considering system nonlinearities</a:t>
            </a:r>
          </a:p>
          <a:p>
            <a:pPr lvl="1"/>
            <a:r>
              <a:rPr lang="en-GB" dirty="0"/>
              <a:t>Strictly imposing constraints on the system variables</a:t>
            </a:r>
          </a:p>
          <a:p>
            <a:r>
              <a:rPr lang="en-GB" dirty="0"/>
              <a:t>See paper for detailed comparisons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DB38-3CAF-4BA8-92CD-A298CC18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137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3"/>
          <p:cNvSpPr/>
          <p:nvPr/>
        </p:nvSpPr>
        <p:spPr>
          <a:xfrm>
            <a:off x="1780372" y="2847335"/>
            <a:ext cx="1500188" cy="15973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8650"/>
          </a:xfrm>
        </p:spPr>
        <p:txBody>
          <a:bodyPr/>
          <a:lstStyle/>
          <a:p>
            <a:pPr algn="l"/>
            <a:r>
              <a:rPr lang="en-IN" altLang="en-US" sz="3200" dirty="0">
                <a:solidFill>
                  <a:srgbClr val="2F528F"/>
                </a:solidFill>
              </a:rPr>
              <a:t>Image-based control (IBC) system – an example </a:t>
            </a:r>
            <a:endParaRPr lang="en-IN" altLang="en-US" sz="3200" dirty="0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4724400" y="6511517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rgbClr val="4472C4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BD5BE96E-679A-4446-A0D7-C05EBB65AD6C}" type="slidenum">
              <a:rPr lang="en-GB" smtClean="0"/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GB" altLang="en-US">
              <a:solidFill>
                <a:srgbClr val="4472C4"/>
              </a:solidFill>
            </a:endParaRPr>
          </a:p>
        </p:txBody>
      </p:sp>
      <p:pic>
        <p:nvPicPr>
          <p:cNvPr id="9251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82" y="1318765"/>
            <a:ext cx="2243137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bject 4"/>
          <p:cNvSpPr/>
          <p:nvPr/>
        </p:nvSpPr>
        <p:spPr>
          <a:xfrm>
            <a:off x="5450474" y="3015920"/>
            <a:ext cx="1339453" cy="8929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5"/>
          <p:cNvSpPr/>
          <p:nvPr/>
        </p:nvSpPr>
        <p:spPr>
          <a:xfrm>
            <a:off x="5307599" y="2908764"/>
            <a:ext cx="1625203" cy="12858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4"/>
          <p:cNvSpPr txBox="1"/>
          <p:nvPr/>
        </p:nvSpPr>
        <p:spPr>
          <a:xfrm>
            <a:off x="5428454" y="2759123"/>
            <a:ext cx="1382762" cy="2055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336" b="1" spc="42" dirty="0">
                <a:solidFill>
                  <a:srgbClr val="29221E"/>
                </a:solidFill>
                <a:latin typeface="Cambria"/>
                <a:cs typeface="Cambria"/>
              </a:rPr>
              <a:t>v</a:t>
            </a:r>
            <a:r>
              <a:rPr sz="1336" b="1" spc="77" dirty="0">
                <a:solidFill>
                  <a:srgbClr val="29221E"/>
                </a:solidFill>
                <a:latin typeface="Cambria"/>
                <a:cs typeface="Cambria"/>
              </a:rPr>
              <a:t>e</a:t>
            </a:r>
            <a:r>
              <a:rPr sz="1336" b="1" spc="70" dirty="0">
                <a:solidFill>
                  <a:srgbClr val="29221E"/>
                </a:solidFill>
                <a:latin typeface="Cambria"/>
                <a:cs typeface="Cambria"/>
              </a:rPr>
              <a:t>hic</a:t>
            </a:r>
            <a:r>
              <a:rPr sz="1336" b="1" spc="53" dirty="0">
                <a:solidFill>
                  <a:srgbClr val="29221E"/>
                </a:solidFill>
                <a:latin typeface="Cambria"/>
                <a:cs typeface="Cambria"/>
              </a:rPr>
              <a:t>l</a:t>
            </a:r>
            <a:r>
              <a:rPr sz="1336" b="1" spc="77" dirty="0">
                <a:solidFill>
                  <a:srgbClr val="29221E"/>
                </a:solidFill>
                <a:latin typeface="Cambria"/>
                <a:cs typeface="Cambria"/>
              </a:rPr>
              <a:t>e</a:t>
            </a:r>
            <a:r>
              <a:rPr sz="1336" b="1" spc="134" dirty="0">
                <a:solidFill>
                  <a:srgbClr val="29221E"/>
                </a:solidFill>
                <a:latin typeface="Cambria"/>
                <a:cs typeface="Cambria"/>
              </a:rPr>
              <a:t> </a:t>
            </a:r>
            <a:r>
              <a:rPr sz="1336" b="1" spc="105" dirty="0">
                <a:solidFill>
                  <a:srgbClr val="29221E"/>
                </a:solidFill>
                <a:latin typeface="Cambria"/>
                <a:cs typeface="Cambria"/>
              </a:rPr>
              <a:t>o</a:t>
            </a:r>
            <a:r>
              <a:rPr sz="1336" b="1" spc="95" dirty="0">
                <a:solidFill>
                  <a:srgbClr val="29221E"/>
                </a:solidFill>
                <a:latin typeface="Cambria"/>
                <a:cs typeface="Cambria"/>
              </a:rPr>
              <a:t>n</a:t>
            </a:r>
            <a:r>
              <a:rPr sz="1336" b="1" spc="134" dirty="0">
                <a:solidFill>
                  <a:srgbClr val="29221E"/>
                </a:solidFill>
                <a:latin typeface="Cambria"/>
                <a:cs typeface="Cambria"/>
              </a:rPr>
              <a:t> </a:t>
            </a:r>
            <a:r>
              <a:rPr sz="1336" b="1" spc="28" dirty="0">
                <a:solidFill>
                  <a:srgbClr val="29221E"/>
                </a:solidFill>
                <a:latin typeface="Cambria"/>
                <a:cs typeface="Cambria"/>
              </a:rPr>
              <a:t>r</a:t>
            </a:r>
            <a:r>
              <a:rPr sz="1336" b="1" spc="105" dirty="0">
                <a:solidFill>
                  <a:srgbClr val="29221E"/>
                </a:solidFill>
                <a:latin typeface="Cambria"/>
                <a:cs typeface="Cambria"/>
              </a:rPr>
              <a:t>oa</a:t>
            </a:r>
            <a:r>
              <a:rPr sz="1336" b="1" spc="84" dirty="0">
                <a:solidFill>
                  <a:srgbClr val="29221E"/>
                </a:solidFill>
                <a:latin typeface="Cambria"/>
                <a:cs typeface="Cambria"/>
              </a:rPr>
              <a:t>d</a:t>
            </a:r>
            <a:endParaRPr sz="1336">
              <a:latin typeface="Cambria"/>
              <a:cs typeface="Cambria"/>
            </a:endParaRPr>
          </a:p>
        </p:txBody>
      </p:sp>
      <p:sp>
        <p:nvSpPr>
          <p:cNvPr id="36" name="object 16"/>
          <p:cNvSpPr txBox="1"/>
          <p:nvPr/>
        </p:nvSpPr>
        <p:spPr>
          <a:xfrm>
            <a:off x="126649" y="3387165"/>
            <a:ext cx="1131838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406" spc="7" dirty="0">
                <a:solidFill>
                  <a:srgbClr val="29221E"/>
                </a:solidFill>
                <a:latin typeface="Cambria"/>
                <a:cs typeface="Cambria"/>
              </a:rPr>
              <a:t>de</a:t>
            </a:r>
            <a:r>
              <a:rPr sz="1406" spc="-46" dirty="0">
                <a:solidFill>
                  <a:srgbClr val="29221E"/>
                </a:solidFill>
                <a:latin typeface="Cambria"/>
                <a:cs typeface="Cambria"/>
              </a:rPr>
              <a:t>si</a:t>
            </a:r>
            <a:r>
              <a:rPr sz="1406" spc="-49" dirty="0">
                <a:solidFill>
                  <a:srgbClr val="29221E"/>
                </a:solidFill>
                <a:latin typeface="Cambria"/>
                <a:cs typeface="Cambria"/>
              </a:rPr>
              <a:t>re</a:t>
            </a:r>
            <a:r>
              <a:rPr sz="1406" spc="7" dirty="0">
                <a:solidFill>
                  <a:srgbClr val="29221E"/>
                </a:solidFill>
                <a:latin typeface="Cambria"/>
                <a:cs typeface="Cambria"/>
              </a:rPr>
              <a:t>d</a:t>
            </a:r>
            <a:r>
              <a:rPr sz="1406" spc="80" dirty="0">
                <a:solidFill>
                  <a:srgbClr val="29221E"/>
                </a:solidFill>
                <a:latin typeface="Cambria"/>
                <a:cs typeface="Cambria"/>
              </a:rPr>
              <a:t> </a:t>
            </a:r>
            <a:r>
              <a:rPr sz="1406" spc="14" dirty="0">
                <a:solidFill>
                  <a:srgbClr val="29221E"/>
                </a:solidFill>
                <a:latin typeface="Cambria"/>
                <a:cs typeface="Cambria"/>
              </a:rPr>
              <a:t>l</a:t>
            </a:r>
            <a:r>
              <a:rPr sz="1406" spc="18" dirty="0">
                <a:solidFill>
                  <a:srgbClr val="29221E"/>
                </a:solidFill>
                <a:latin typeface="Cambria"/>
                <a:cs typeface="Cambria"/>
              </a:rPr>
              <a:t>a</a:t>
            </a:r>
            <a:r>
              <a:rPr sz="1406" spc="-7" dirty="0">
                <a:solidFill>
                  <a:srgbClr val="29221E"/>
                </a:solidFill>
                <a:latin typeface="Cambria"/>
                <a:cs typeface="Cambria"/>
              </a:rPr>
              <a:t>te</a:t>
            </a:r>
            <a:r>
              <a:rPr sz="1406" spc="-49" dirty="0">
                <a:solidFill>
                  <a:srgbClr val="29221E"/>
                </a:solidFill>
                <a:latin typeface="Cambria"/>
                <a:cs typeface="Cambria"/>
              </a:rPr>
              <a:t>r</a:t>
            </a:r>
            <a:r>
              <a:rPr sz="1406" spc="18" dirty="0">
                <a:solidFill>
                  <a:srgbClr val="29221E"/>
                </a:solidFill>
                <a:latin typeface="Cambria"/>
                <a:cs typeface="Cambria"/>
              </a:rPr>
              <a:t>a</a:t>
            </a:r>
            <a:r>
              <a:rPr sz="1406" spc="14" dirty="0">
                <a:solidFill>
                  <a:srgbClr val="29221E"/>
                </a:solidFill>
                <a:latin typeface="Cambria"/>
                <a:cs typeface="Cambria"/>
              </a:rPr>
              <a:t>l</a:t>
            </a:r>
            <a:endParaRPr sz="1406">
              <a:latin typeface="Cambria"/>
              <a:cs typeface="Cambria"/>
            </a:endParaRPr>
          </a:p>
        </p:txBody>
      </p:sp>
      <p:sp>
        <p:nvSpPr>
          <p:cNvPr id="37" name="object 17"/>
          <p:cNvSpPr/>
          <p:nvPr/>
        </p:nvSpPr>
        <p:spPr>
          <a:xfrm>
            <a:off x="2349520" y="3618796"/>
            <a:ext cx="4947047" cy="14823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8"/>
          <p:cNvSpPr/>
          <p:nvPr/>
        </p:nvSpPr>
        <p:spPr>
          <a:xfrm>
            <a:off x="2531825" y="3703859"/>
            <a:ext cx="4624239" cy="1232297"/>
          </a:xfrm>
          <a:custGeom>
            <a:avLst/>
            <a:gdLst/>
            <a:ahLst/>
            <a:cxnLst/>
            <a:rect l="l" t="t" r="r" b="b"/>
            <a:pathLst>
              <a:path w="6576695" h="1752600">
                <a:moveTo>
                  <a:pt x="6576667" y="0"/>
                </a:moveTo>
                <a:lnTo>
                  <a:pt x="6569645" y="1752599"/>
                </a:lnTo>
                <a:lnTo>
                  <a:pt x="7310" y="1752599"/>
                </a:lnTo>
                <a:lnTo>
                  <a:pt x="387" y="1070410"/>
                </a:lnTo>
                <a:lnTo>
                  <a:pt x="0" y="1032311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9"/>
          <p:cNvSpPr/>
          <p:nvPr/>
        </p:nvSpPr>
        <p:spPr>
          <a:xfrm>
            <a:off x="2425490" y="4295765"/>
            <a:ext cx="214313" cy="215652"/>
          </a:xfrm>
          <a:custGeom>
            <a:avLst/>
            <a:gdLst/>
            <a:ahLst/>
            <a:cxnLst/>
            <a:rect l="l" t="t" r="r" b="b"/>
            <a:pathLst>
              <a:path w="304800" h="306704">
                <a:moveTo>
                  <a:pt x="149298" y="0"/>
                </a:moveTo>
                <a:lnTo>
                  <a:pt x="0" y="306330"/>
                </a:lnTo>
                <a:lnTo>
                  <a:pt x="151618" y="228588"/>
                </a:lnTo>
                <a:lnTo>
                  <a:pt x="266508" y="228588"/>
                </a:lnTo>
                <a:lnTo>
                  <a:pt x="149298" y="0"/>
                </a:lnTo>
                <a:close/>
              </a:path>
              <a:path w="304800" h="306704">
                <a:moveTo>
                  <a:pt x="266508" y="228588"/>
                </a:moveTo>
                <a:lnTo>
                  <a:pt x="151618" y="228588"/>
                </a:lnTo>
                <a:lnTo>
                  <a:pt x="304784" y="303237"/>
                </a:lnTo>
                <a:lnTo>
                  <a:pt x="266508" y="2285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0"/>
          <p:cNvSpPr/>
          <p:nvPr/>
        </p:nvSpPr>
        <p:spPr>
          <a:xfrm>
            <a:off x="30153" y="3542771"/>
            <a:ext cx="1830586" cy="4018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21"/>
          <p:cNvSpPr/>
          <p:nvPr/>
        </p:nvSpPr>
        <p:spPr>
          <a:xfrm>
            <a:off x="119152" y="3708200"/>
            <a:ext cx="1480096" cy="0"/>
          </a:xfrm>
          <a:custGeom>
            <a:avLst/>
            <a:gdLst/>
            <a:ahLst/>
            <a:cxnLst/>
            <a:rect l="l" t="t" r="r" b="b"/>
            <a:pathLst>
              <a:path w="2105025">
                <a:moveTo>
                  <a:pt x="0" y="0"/>
                </a:moveTo>
                <a:lnTo>
                  <a:pt x="2066362" y="5"/>
                </a:lnTo>
                <a:lnTo>
                  <a:pt x="2104462" y="5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22"/>
          <p:cNvSpPr/>
          <p:nvPr/>
        </p:nvSpPr>
        <p:spPr>
          <a:xfrm>
            <a:off x="1518485" y="3601047"/>
            <a:ext cx="214313" cy="214313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" y="0"/>
                </a:moveTo>
                <a:lnTo>
                  <a:pt x="76199" y="152401"/>
                </a:lnTo>
                <a:lnTo>
                  <a:pt x="0" y="304800"/>
                </a:lnTo>
                <a:lnTo>
                  <a:pt x="304800" y="152401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23"/>
          <p:cNvSpPr/>
          <p:nvPr/>
        </p:nvSpPr>
        <p:spPr>
          <a:xfrm>
            <a:off x="3226982" y="3542771"/>
            <a:ext cx="2223492" cy="4018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24"/>
          <p:cNvSpPr/>
          <p:nvPr/>
        </p:nvSpPr>
        <p:spPr>
          <a:xfrm>
            <a:off x="3309034" y="3705806"/>
            <a:ext cx="1880146" cy="0"/>
          </a:xfrm>
          <a:custGeom>
            <a:avLst/>
            <a:gdLst/>
            <a:ahLst/>
            <a:cxnLst/>
            <a:rect l="l" t="t" r="r" b="b"/>
            <a:pathLst>
              <a:path w="2673984">
                <a:moveTo>
                  <a:pt x="0" y="0"/>
                </a:moveTo>
                <a:lnTo>
                  <a:pt x="2635512" y="8"/>
                </a:lnTo>
                <a:lnTo>
                  <a:pt x="2673612" y="8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25"/>
          <p:cNvSpPr/>
          <p:nvPr/>
        </p:nvSpPr>
        <p:spPr>
          <a:xfrm>
            <a:off x="5108549" y="3598655"/>
            <a:ext cx="214313" cy="214313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" y="0"/>
                </a:moveTo>
                <a:lnTo>
                  <a:pt x="76201" y="152401"/>
                </a:lnTo>
                <a:lnTo>
                  <a:pt x="0" y="304800"/>
                </a:lnTo>
                <a:lnTo>
                  <a:pt x="304801" y="152401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26"/>
          <p:cNvSpPr/>
          <p:nvPr/>
        </p:nvSpPr>
        <p:spPr>
          <a:xfrm>
            <a:off x="6834575" y="3542771"/>
            <a:ext cx="2080617" cy="4018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27"/>
          <p:cNvSpPr/>
          <p:nvPr/>
        </p:nvSpPr>
        <p:spPr>
          <a:xfrm>
            <a:off x="6923858" y="3705819"/>
            <a:ext cx="1732806" cy="0"/>
          </a:xfrm>
          <a:custGeom>
            <a:avLst/>
            <a:gdLst/>
            <a:ahLst/>
            <a:cxnLst/>
            <a:rect l="l" t="t" r="r" b="b"/>
            <a:pathLst>
              <a:path w="2464434">
                <a:moveTo>
                  <a:pt x="0" y="0"/>
                </a:moveTo>
                <a:lnTo>
                  <a:pt x="2425735" y="8"/>
                </a:lnTo>
                <a:lnTo>
                  <a:pt x="2463835" y="8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8"/>
          <p:cNvSpPr/>
          <p:nvPr/>
        </p:nvSpPr>
        <p:spPr>
          <a:xfrm>
            <a:off x="8575875" y="3598669"/>
            <a:ext cx="214313" cy="214313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" y="0"/>
                </a:moveTo>
                <a:lnTo>
                  <a:pt x="76199" y="152401"/>
                </a:lnTo>
                <a:lnTo>
                  <a:pt x="0" y="304800"/>
                </a:lnTo>
                <a:lnTo>
                  <a:pt x="304796" y="152401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29"/>
          <p:cNvSpPr/>
          <p:nvPr/>
        </p:nvSpPr>
        <p:spPr>
          <a:xfrm>
            <a:off x="4084232" y="2998060"/>
            <a:ext cx="1366242" cy="4018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30"/>
          <p:cNvSpPr/>
          <p:nvPr/>
        </p:nvSpPr>
        <p:spPr>
          <a:xfrm>
            <a:off x="4168636" y="3167028"/>
            <a:ext cx="1020663" cy="0"/>
          </a:xfrm>
          <a:custGeom>
            <a:avLst/>
            <a:gdLst/>
            <a:ahLst/>
            <a:cxnLst/>
            <a:rect l="l" t="t" r="r" b="b"/>
            <a:pathLst>
              <a:path w="1451609">
                <a:moveTo>
                  <a:pt x="0" y="0"/>
                </a:moveTo>
                <a:lnTo>
                  <a:pt x="1412967" y="0"/>
                </a:lnTo>
                <a:lnTo>
                  <a:pt x="1451067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31"/>
          <p:cNvSpPr/>
          <p:nvPr/>
        </p:nvSpPr>
        <p:spPr>
          <a:xfrm>
            <a:off x="5108550" y="3059872"/>
            <a:ext cx="214313" cy="214313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0"/>
                </a:moveTo>
                <a:lnTo>
                  <a:pt x="76200" y="152400"/>
                </a:lnTo>
                <a:lnTo>
                  <a:pt x="0" y="304800"/>
                </a:lnTo>
                <a:lnTo>
                  <a:pt x="304800" y="1524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object 32"/>
              <p:cNvSpPr txBox="1"/>
              <p:nvPr/>
            </p:nvSpPr>
            <p:spPr>
              <a:xfrm>
                <a:off x="126649" y="3806351"/>
                <a:ext cx="1409998" cy="21634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8929"/>
                <a:r>
                  <a:rPr lang="en-IN" sz="1406" dirty="0">
                    <a:solidFill>
                      <a:srgbClr val="29221E"/>
                    </a:solidFill>
                    <a:latin typeface="Cambria"/>
                    <a:cs typeface="Cambria"/>
                  </a:rPr>
                  <a:t>deviation </a:t>
                </a:r>
                <a:r>
                  <a:rPr lang="en-IN" sz="1406" spc="11" dirty="0">
                    <a:solidFill>
                      <a:srgbClr val="29221E"/>
                    </a:solidFill>
                    <a:latin typeface="Cambria"/>
                    <a:cs typeface="Cambria"/>
                  </a:rPr>
                  <a:t> </a:t>
                </a:r>
                <a14:m>
                  <m:oMath xmlns:m="http://schemas.openxmlformats.org/officeDocument/2006/math">
                    <m:r>
                      <a:rPr lang="en-IN" sz="1406" b="0" i="1" spc="11" smtClean="0">
                        <a:solidFill>
                          <a:srgbClr val="29221E"/>
                        </a:solidFill>
                        <a:latin typeface="Cambria Math" panose="02040503050406030204" pitchFamily="18" charset="0"/>
                        <a:cs typeface="Cambria"/>
                      </a:rPr>
                      <m:t>𝑟</m:t>
                    </m:r>
                  </m:oMath>
                </a14:m>
                <a:endParaRPr sz="2109" baseline="5555" dirty="0">
                  <a:latin typeface="Garamond"/>
                  <a:cs typeface="Garamond"/>
                </a:endParaRPr>
              </a:p>
            </p:txBody>
          </p:sp>
        </mc:Choice>
        <mc:Fallback xmlns="">
          <p:sp>
            <p:nvSpPr>
              <p:cNvPr id="54" name="object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49" y="3806351"/>
                <a:ext cx="1409998" cy="216341"/>
              </a:xfrm>
              <a:prstGeom prst="rect">
                <a:avLst/>
              </a:prstGeom>
              <a:blipFill>
                <a:blip r:embed="rId13"/>
                <a:stretch>
                  <a:fillRect l="-7359" t="-27778" b="-4444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object 33"/>
          <p:cNvSpPr txBox="1"/>
          <p:nvPr/>
        </p:nvSpPr>
        <p:spPr>
          <a:xfrm>
            <a:off x="6963300" y="3465457"/>
            <a:ext cx="1593503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406" spc="14" dirty="0">
                <a:solidFill>
                  <a:srgbClr val="29221E"/>
                </a:solidFill>
                <a:latin typeface="Cambria"/>
                <a:cs typeface="Cambria"/>
              </a:rPr>
              <a:t>l</a:t>
            </a:r>
            <a:r>
              <a:rPr sz="1406" spc="18" dirty="0">
                <a:solidFill>
                  <a:srgbClr val="29221E"/>
                </a:solidFill>
                <a:latin typeface="Cambria"/>
                <a:cs typeface="Cambria"/>
              </a:rPr>
              <a:t>a</a:t>
            </a:r>
            <a:r>
              <a:rPr sz="1406" spc="-7" dirty="0">
                <a:solidFill>
                  <a:srgbClr val="29221E"/>
                </a:solidFill>
                <a:latin typeface="Cambria"/>
                <a:cs typeface="Cambria"/>
              </a:rPr>
              <a:t>te</a:t>
            </a:r>
            <a:r>
              <a:rPr sz="1406" spc="-49" dirty="0">
                <a:solidFill>
                  <a:srgbClr val="29221E"/>
                </a:solidFill>
                <a:latin typeface="Cambria"/>
                <a:cs typeface="Cambria"/>
              </a:rPr>
              <a:t>r</a:t>
            </a:r>
            <a:r>
              <a:rPr sz="1406" spc="18" dirty="0">
                <a:solidFill>
                  <a:srgbClr val="29221E"/>
                </a:solidFill>
                <a:latin typeface="Cambria"/>
                <a:cs typeface="Cambria"/>
              </a:rPr>
              <a:t>a</a:t>
            </a:r>
            <a:r>
              <a:rPr sz="1406" spc="14" dirty="0">
                <a:solidFill>
                  <a:srgbClr val="29221E"/>
                </a:solidFill>
                <a:latin typeface="Cambria"/>
                <a:cs typeface="Cambria"/>
              </a:rPr>
              <a:t>l</a:t>
            </a:r>
            <a:r>
              <a:rPr sz="1406" spc="80" dirty="0">
                <a:solidFill>
                  <a:srgbClr val="29221E"/>
                </a:solidFill>
                <a:latin typeface="Cambria"/>
                <a:cs typeface="Cambria"/>
              </a:rPr>
              <a:t> </a:t>
            </a:r>
            <a:r>
              <a:rPr sz="1406" spc="7" dirty="0">
                <a:solidFill>
                  <a:srgbClr val="29221E"/>
                </a:solidFill>
                <a:latin typeface="Cambria"/>
                <a:cs typeface="Cambria"/>
              </a:rPr>
              <a:t>d</a:t>
            </a:r>
            <a:r>
              <a:rPr lang="en-IN" sz="1406" dirty="0" err="1">
                <a:solidFill>
                  <a:srgbClr val="29221E"/>
                </a:solidFill>
                <a:latin typeface="Cambria"/>
                <a:cs typeface="Cambria"/>
              </a:rPr>
              <a:t>eviation</a:t>
            </a:r>
            <a:endParaRPr sz="1406" dirty="0">
              <a:latin typeface="Cambria"/>
              <a:cs typeface="Cambria"/>
            </a:endParaRPr>
          </a:p>
        </p:txBody>
      </p:sp>
      <p:sp>
        <p:nvSpPr>
          <p:cNvPr id="56" name="object 34"/>
          <p:cNvSpPr txBox="1"/>
          <p:nvPr/>
        </p:nvSpPr>
        <p:spPr>
          <a:xfrm>
            <a:off x="3711811" y="3219233"/>
            <a:ext cx="1177379" cy="471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572" algn="r"/>
            <a:endParaRPr sz="1406" dirty="0">
              <a:latin typeface="Garamond"/>
              <a:cs typeface="Garamond"/>
            </a:endParaRPr>
          </a:p>
          <a:p>
            <a:pPr marL="8929">
              <a:spcBef>
                <a:spcPts val="305"/>
              </a:spcBef>
            </a:pPr>
            <a:r>
              <a:rPr sz="1406" spc="-46" dirty="0">
                <a:solidFill>
                  <a:srgbClr val="29221E"/>
                </a:solidFill>
                <a:latin typeface="Cambria"/>
                <a:cs typeface="Cambria"/>
              </a:rPr>
              <a:t>s</a:t>
            </a:r>
            <a:r>
              <a:rPr sz="1406" spc="-7" dirty="0">
                <a:solidFill>
                  <a:srgbClr val="29221E"/>
                </a:solidFill>
                <a:latin typeface="Cambria"/>
                <a:cs typeface="Cambria"/>
              </a:rPr>
              <a:t>tee</a:t>
            </a:r>
            <a:r>
              <a:rPr sz="1406" spc="-49" dirty="0">
                <a:solidFill>
                  <a:srgbClr val="29221E"/>
                </a:solidFill>
                <a:latin typeface="Cambria"/>
                <a:cs typeface="Cambria"/>
              </a:rPr>
              <a:t>ri</a:t>
            </a:r>
            <a:r>
              <a:rPr sz="1406" spc="7" dirty="0">
                <a:solidFill>
                  <a:srgbClr val="29221E"/>
                </a:solidFill>
                <a:latin typeface="Cambria"/>
                <a:cs typeface="Cambria"/>
              </a:rPr>
              <a:t>n</a:t>
            </a:r>
            <a:r>
              <a:rPr sz="1406" spc="32" dirty="0">
                <a:solidFill>
                  <a:srgbClr val="29221E"/>
                </a:solidFill>
                <a:latin typeface="Cambria"/>
                <a:cs typeface="Cambria"/>
              </a:rPr>
              <a:t>g</a:t>
            </a:r>
            <a:r>
              <a:rPr sz="1406" spc="80" dirty="0">
                <a:solidFill>
                  <a:srgbClr val="29221E"/>
                </a:solidFill>
                <a:latin typeface="Cambria"/>
                <a:cs typeface="Cambria"/>
              </a:rPr>
              <a:t> </a:t>
            </a:r>
            <a:r>
              <a:rPr sz="1406" spc="18" dirty="0">
                <a:solidFill>
                  <a:srgbClr val="29221E"/>
                </a:solidFill>
                <a:latin typeface="Cambria"/>
                <a:cs typeface="Cambria"/>
              </a:rPr>
              <a:t>a</a:t>
            </a:r>
            <a:r>
              <a:rPr sz="1406" spc="7" dirty="0">
                <a:solidFill>
                  <a:srgbClr val="29221E"/>
                </a:solidFill>
                <a:latin typeface="Cambria"/>
                <a:cs typeface="Cambria"/>
              </a:rPr>
              <a:t>n</a:t>
            </a:r>
            <a:r>
              <a:rPr sz="1406" spc="32" dirty="0">
                <a:solidFill>
                  <a:srgbClr val="29221E"/>
                </a:solidFill>
                <a:latin typeface="Cambria"/>
                <a:cs typeface="Cambria"/>
              </a:rPr>
              <a:t>g</a:t>
            </a:r>
            <a:r>
              <a:rPr sz="1406" spc="14" dirty="0">
                <a:solidFill>
                  <a:srgbClr val="29221E"/>
                </a:solidFill>
                <a:latin typeface="Cambria"/>
                <a:cs typeface="Cambria"/>
              </a:rPr>
              <a:t>l</a:t>
            </a:r>
            <a:r>
              <a:rPr sz="1406" dirty="0">
                <a:solidFill>
                  <a:srgbClr val="29221E"/>
                </a:solidFill>
                <a:latin typeface="Cambria"/>
                <a:cs typeface="Cambria"/>
              </a:rPr>
              <a:t>e</a:t>
            </a:r>
            <a:endParaRPr sz="1406" dirty="0">
              <a:latin typeface="Cambria"/>
              <a:cs typeface="Cambria"/>
            </a:endParaRPr>
          </a:p>
        </p:txBody>
      </p:sp>
      <p:sp>
        <p:nvSpPr>
          <p:cNvPr id="57" name="object 40"/>
          <p:cNvSpPr txBox="1"/>
          <p:nvPr/>
        </p:nvSpPr>
        <p:spPr>
          <a:xfrm>
            <a:off x="4192800" y="2927157"/>
            <a:ext cx="925116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406" spc="7" dirty="0">
                <a:solidFill>
                  <a:srgbClr val="29221E"/>
                </a:solidFill>
                <a:latin typeface="Cambria"/>
                <a:cs typeface="Cambria"/>
              </a:rPr>
              <a:t>di</a:t>
            </a:r>
            <a:r>
              <a:rPr sz="1406" spc="-46" dirty="0">
                <a:solidFill>
                  <a:srgbClr val="29221E"/>
                </a:solidFill>
                <a:latin typeface="Cambria"/>
                <a:cs typeface="Cambria"/>
              </a:rPr>
              <a:t>s</a:t>
            </a:r>
            <a:r>
              <a:rPr sz="1406" spc="4" dirty="0">
                <a:solidFill>
                  <a:srgbClr val="29221E"/>
                </a:solidFill>
                <a:latin typeface="Cambria"/>
                <a:cs typeface="Cambria"/>
              </a:rPr>
              <a:t>tu</a:t>
            </a:r>
            <a:r>
              <a:rPr sz="1406" spc="-49" dirty="0">
                <a:solidFill>
                  <a:srgbClr val="29221E"/>
                </a:solidFill>
                <a:latin typeface="Cambria"/>
                <a:cs typeface="Cambria"/>
              </a:rPr>
              <a:t>r</a:t>
            </a:r>
            <a:r>
              <a:rPr sz="1406" spc="-18" dirty="0">
                <a:solidFill>
                  <a:srgbClr val="29221E"/>
                </a:solidFill>
                <a:latin typeface="Cambria"/>
                <a:cs typeface="Cambria"/>
              </a:rPr>
              <a:t>b</a:t>
            </a:r>
            <a:r>
              <a:rPr sz="1406" spc="18" dirty="0">
                <a:solidFill>
                  <a:srgbClr val="29221E"/>
                </a:solidFill>
                <a:latin typeface="Cambria"/>
                <a:cs typeface="Cambria"/>
              </a:rPr>
              <a:t>a</a:t>
            </a:r>
            <a:r>
              <a:rPr sz="1406" spc="7" dirty="0">
                <a:solidFill>
                  <a:srgbClr val="29221E"/>
                </a:solidFill>
                <a:latin typeface="Cambria"/>
                <a:cs typeface="Cambria"/>
              </a:rPr>
              <a:t>nce</a:t>
            </a:r>
            <a:endParaRPr sz="1406">
              <a:latin typeface="Cambria"/>
              <a:cs typeface="Cambri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object 41"/>
              <p:cNvSpPr txBox="1"/>
              <p:nvPr/>
            </p:nvSpPr>
            <p:spPr>
              <a:xfrm>
                <a:off x="4132452" y="3801945"/>
                <a:ext cx="323255" cy="21634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892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6" b="0" i="1" smtClean="0">
                          <a:latin typeface="Cambria Math" panose="02040503050406030204" pitchFamily="18" charset="0"/>
                          <a:cs typeface="Garamond"/>
                        </a:rPr>
                        <m:t>𝑢</m:t>
                      </m:r>
                      <m:r>
                        <a:rPr lang="en-IN" sz="1406" b="0" i="1" smtClean="0">
                          <a:latin typeface="Cambria Math" panose="02040503050406030204" pitchFamily="18" charset="0"/>
                          <a:cs typeface="Garamond"/>
                        </a:rPr>
                        <m:t>[</m:t>
                      </m:r>
                      <m:r>
                        <a:rPr lang="en-IN" sz="1406" b="0" i="1" smtClean="0">
                          <a:latin typeface="Cambria Math" panose="02040503050406030204" pitchFamily="18" charset="0"/>
                          <a:cs typeface="Garamond"/>
                        </a:rPr>
                        <m:t>𝑘</m:t>
                      </m:r>
                      <m:r>
                        <a:rPr lang="en-IN" sz="1406" b="0" i="1" smtClean="0">
                          <a:latin typeface="Cambria Math" panose="02040503050406030204" pitchFamily="18" charset="0"/>
                          <a:cs typeface="Garamond"/>
                        </a:rPr>
                        <m:t>]</m:t>
                      </m:r>
                    </m:oMath>
                  </m:oMathPara>
                </a14:m>
                <a:endParaRPr sz="1406" dirty="0">
                  <a:latin typeface="Garamond"/>
                  <a:cs typeface="Garamond"/>
                </a:endParaRPr>
              </a:p>
            </p:txBody>
          </p:sp>
        </mc:Choice>
        <mc:Fallback xmlns="">
          <p:sp>
            <p:nvSpPr>
              <p:cNvPr id="58" name="object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452" y="3801945"/>
                <a:ext cx="323255" cy="216341"/>
              </a:xfrm>
              <a:prstGeom prst="rect">
                <a:avLst/>
              </a:prstGeom>
              <a:blipFill>
                <a:blip r:embed="rId14"/>
                <a:stretch>
                  <a:fillRect l="-13208" t="-5714" r="-32075" b="-3428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bject 42"/>
              <p:cNvSpPr txBox="1"/>
              <p:nvPr/>
            </p:nvSpPr>
            <p:spPr>
              <a:xfrm>
                <a:off x="7500311" y="3812968"/>
                <a:ext cx="308520" cy="21634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892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6" b="0" i="1" spc="-88" smtClean="0">
                          <a:solidFill>
                            <a:srgbClr val="29221E"/>
                          </a:solidFill>
                          <a:latin typeface="Cambria Math" panose="02040503050406030204" pitchFamily="18" charset="0"/>
                          <a:cs typeface="Lucida Sans"/>
                        </a:rPr>
                        <m:t>𝑦</m:t>
                      </m:r>
                      <m:r>
                        <a:rPr lang="en-IN" sz="1406" b="0" i="1" spc="-88" smtClean="0">
                          <a:solidFill>
                            <a:srgbClr val="29221E"/>
                          </a:solidFill>
                          <a:latin typeface="Cambria Math" panose="02040503050406030204" pitchFamily="18" charset="0"/>
                          <a:cs typeface="Lucida Sans"/>
                        </a:rPr>
                        <m:t>[</m:t>
                      </m:r>
                      <m:r>
                        <a:rPr lang="en-IN" sz="1406" b="0" i="1" spc="-88" smtClean="0">
                          <a:solidFill>
                            <a:srgbClr val="29221E"/>
                          </a:solidFill>
                          <a:latin typeface="Cambria Math" panose="02040503050406030204" pitchFamily="18" charset="0"/>
                          <a:cs typeface="Lucida Sans"/>
                        </a:rPr>
                        <m:t>𝑘</m:t>
                      </m:r>
                      <m:r>
                        <a:rPr lang="en-IN" sz="1406" b="0" i="1" spc="-88" smtClean="0">
                          <a:solidFill>
                            <a:srgbClr val="29221E"/>
                          </a:solidFill>
                          <a:latin typeface="Cambria Math" panose="02040503050406030204" pitchFamily="18" charset="0"/>
                          <a:cs typeface="Lucida Sans"/>
                        </a:rPr>
                        <m:t>]</m:t>
                      </m:r>
                    </m:oMath>
                  </m:oMathPara>
                </a14:m>
                <a:endParaRPr sz="1406" dirty="0">
                  <a:latin typeface="Garamond"/>
                  <a:cs typeface="Garamond"/>
                </a:endParaRPr>
              </a:p>
            </p:txBody>
          </p:sp>
        </mc:Choice>
        <mc:Fallback xmlns="">
          <p:sp>
            <p:nvSpPr>
              <p:cNvPr id="59" name="object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311" y="3812968"/>
                <a:ext cx="308520" cy="216341"/>
              </a:xfrm>
              <a:prstGeom prst="rect">
                <a:avLst/>
              </a:prstGeom>
              <a:blipFill>
                <a:blip r:embed="rId15"/>
                <a:stretch>
                  <a:fillRect l="-17647" t="-2778" r="-21569" b="-3055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object 33"/>
          <p:cNvSpPr txBox="1"/>
          <p:nvPr/>
        </p:nvSpPr>
        <p:spPr>
          <a:xfrm>
            <a:off x="4092438" y="4649304"/>
            <a:ext cx="1593503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IN" sz="1406" spc="14" dirty="0">
                <a:solidFill>
                  <a:srgbClr val="29221E"/>
                </a:solidFill>
                <a:latin typeface="Cambria"/>
                <a:cs typeface="Cambria"/>
              </a:rPr>
              <a:t>measure states </a:t>
            </a:r>
            <a:endParaRPr sz="1406" dirty="0"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83838" y="3233298"/>
            <a:ext cx="1090805" cy="7796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dirty="0"/>
              <a:t>Control Strategies</a:t>
            </a:r>
          </a:p>
        </p:txBody>
      </p:sp>
      <p:sp>
        <p:nvSpPr>
          <p:cNvPr id="63" name="object 14"/>
          <p:cNvSpPr txBox="1"/>
          <p:nvPr/>
        </p:nvSpPr>
        <p:spPr>
          <a:xfrm>
            <a:off x="1953240" y="2822160"/>
            <a:ext cx="1152000" cy="4111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IN" sz="1336" b="1" spc="42" dirty="0">
                <a:solidFill>
                  <a:srgbClr val="29221E"/>
                </a:solidFill>
                <a:latin typeface="Cambria"/>
                <a:cs typeface="Cambria"/>
              </a:rPr>
              <a:t>Embedded Platform</a:t>
            </a:r>
            <a:endParaRPr sz="1336" dirty="0">
              <a:latin typeface="Cambria"/>
              <a:cs typeface="Cambria"/>
            </a:endParaRPr>
          </a:p>
        </p:txBody>
      </p:sp>
      <p:grpSp>
        <p:nvGrpSpPr>
          <p:cNvPr id="64" name="Camera7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4569781" y="5139823"/>
            <a:ext cx="395462" cy="316609"/>
            <a:chOff x="2478" y="994"/>
            <a:chExt cx="2648" cy="2120"/>
          </a:xfrm>
          <a:solidFill>
            <a:schemeClr val="accent1">
              <a:lumMod val="50000"/>
            </a:schemeClr>
          </a:solidFill>
        </p:grpSpPr>
        <p:sp>
          <p:nvSpPr>
            <p:cNvPr id="65" name="Camera7"/>
            <p:cNvSpPr>
              <a:spLocks noChangeArrowheads="1"/>
            </p:cNvSpPr>
            <p:nvPr/>
          </p:nvSpPr>
          <p:spPr bwMode="auto">
            <a:xfrm>
              <a:off x="3439" y="1690"/>
              <a:ext cx="992" cy="99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Camera7"/>
            <p:cNvSpPr>
              <a:spLocks noEditPoints="1"/>
            </p:cNvSpPr>
            <p:nvPr/>
          </p:nvSpPr>
          <p:spPr bwMode="auto">
            <a:xfrm>
              <a:off x="2478" y="994"/>
              <a:ext cx="2648" cy="2120"/>
            </a:xfrm>
            <a:custGeom>
              <a:avLst/>
              <a:gdLst>
                <a:gd name="T0" fmla="*/ 367 w 667"/>
                <a:gd name="T1" fmla="*/ 475 h 533"/>
                <a:gd name="T2" fmla="*/ 192 w 667"/>
                <a:gd name="T3" fmla="*/ 300 h 533"/>
                <a:gd name="T4" fmla="*/ 367 w 667"/>
                <a:gd name="T5" fmla="*/ 125 h 533"/>
                <a:gd name="T6" fmla="*/ 542 w 667"/>
                <a:gd name="T7" fmla="*/ 300 h 533"/>
                <a:gd name="T8" fmla="*/ 367 w 667"/>
                <a:gd name="T9" fmla="*/ 475 h 533"/>
                <a:gd name="T10" fmla="*/ 625 w 667"/>
                <a:gd name="T11" fmla="*/ 83 h 533"/>
                <a:gd name="T12" fmla="*/ 542 w 667"/>
                <a:gd name="T13" fmla="*/ 83 h 533"/>
                <a:gd name="T14" fmla="*/ 500 w 667"/>
                <a:gd name="T15" fmla="*/ 44 h 533"/>
                <a:gd name="T16" fmla="*/ 458 w 667"/>
                <a:gd name="T17" fmla="*/ 0 h 533"/>
                <a:gd name="T18" fmla="*/ 292 w 667"/>
                <a:gd name="T19" fmla="*/ 0 h 533"/>
                <a:gd name="T20" fmla="*/ 250 w 667"/>
                <a:gd name="T21" fmla="*/ 44 h 533"/>
                <a:gd name="T22" fmla="*/ 208 w 667"/>
                <a:gd name="T23" fmla="*/ 83 h 533"/>
                <a:gd name="T24" fmla="*/ 167 w 667"/>
                <a:gd name="T25" fmla="*/ 83 h 533"/>
                <a:gd name="T26" fmla="*/ 125 w 667"/>
                <a:gd name="T27" fmla="*/ 50 h 533"/>
                <a:gd name="T28" fmla="*/ 83 w 667"/>
                <a:gd name="T29" fmla="*/ 50 h 533"/>
                <a:gd name="T30" fmla="*/ 42 w 667"/>
                <a:gd name="T31" fmla="*/ 83 h 533"/>
                <a:gd name="T32" fmla="*/ 0 w 667"/>
                <a:gd name="T33" fmla="*/ 133 h 533"/>
                <a:gd name="T34" fmla="*/ 0 w 667"/>
                <a:gd name="T35" fmla="*/ 489 h 533"/>
                <a:gd name="T36" fmla="*/ 42 w 667"/>
                <a:gd name="T37" fmla="*/ 533 h 533"/>
                <a:gd name="T38" fmla="*/ 625 w 667"/>
                <a:gd name="T39" fmla="*/ 533 h 533"/>
                <a:gd name="T40" fmla="*/ 667 w 667"/>
                <a:gd name="T41" fmla="*/ 489 h 533"/>
                <a:gd name="T42" fmla="*/ 667 w 667"/>
                <a:gd name="T43" fmla="*/ 133 h 533"/>
                <a:gd name="T44" fmla="*/ 625 w 667"/>
                <a:gd name="T45" fmla="*/ 8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7" h="533">
                  <a:moveTo>
                    <a:pt x="367" y="475"/>
                  </a:moveTo>
                  <a:cubicBezTo>
                    <a:pt x="270" y="475"/>
                    <a:pt x="192" y="396"/>
                    <a:pt x="192" y="300"/>
                  </a:cubicBezTo>
                  <a:cubicBezTo>
                    <a:pt x="192" y="204"/>
                    <a:pt x="270" y="125"/>
                    <a:pt x="367" y="125"/>
                  </a:cubicBezTo>
                  <a:cubicBezTo>
                    <a:pt x="463" y="125"/>
                    <a:pt x="542" y="204"/>
                    <a:pt x="542" y="300"/>
                  </a:cubicBezTo>
                  <a:cubicBezTo>
                    <a:pt x="542" y="396"/>
                    <a:pt x="463" y="475"/>
                    <a:pt x="367" y="475"/>
                  </a:cubicBezTo>
                  <a:close/>
                  <a:moveTo>
                    <a:pt x="625" y="83"/>
                  </a:moveTo>
                  <a:lnTo>
                    <a:pt x="542" y="83"/>
                  </a:lnTo>
                  <a:cubicBezTo>
                    <a:pt x="542" y="83"/>
                    <a:pt x="518" y="89"/>
                    <a:pt x="500" y="44"/>
                  </a:cubicBezTo>
                  <a:cubicBezTo>
                    <a:pt x="491" y="22"/>
                    <a:pt x="481" y="0"/>
                    <a:pt x="458" y="0"/>
                  </a:cubicBezTo>
                  <a:lnTo>
                    <a:pt x="292" y="0"/>
                  </a:lnTo>
                  <a:cubicBezTo>
                    <a:pt x="269" y="0"/>
                    <a:pt x="259" y="22"/>
                    <a:pt x="250" y="44"/>
                  </a:cubicBezTo>
                  <a:cubicBezTo>
                    <a:pt x="233" y="89"/>
                    <a:pt x="208" y="83"/>
                    <a:pt x="208" y="83"/>
                  </a:cubicBezTo>
                  <a:lnTo>
                    <a:pt x="167" y="83"/>
                  </a:lnTo>
                  <a:cubicBezTo>
                    <a:pt x="167" y="59"/>
                    <a:pt x="148" y="50"/>
                    <a:pt x="125" y="50"/>
                  </a:cubicBezTo>
                  <a:lnTo>
                    <a:pt x="83" y="50"/>
                  </a:lnTo>
                  <a:cubicBezTo>
                    <a:pt x="60" y="50"/>
                    <a:pt x="42" y="59"/>
                    <a:pt x="42" y="83"/>
                  </a:cubicBezTo>
                  <a:cubicBezTo>
                    <a:pt x="19" y="83"/>
                    <a:pt x="0" y="109"/>
                    <a:pt x="0" y="133"/>
                  </a:cubicBezTo>
                  <a:lnTo>
                    <a:pt x="0" y="489"/>
                  </a:lnTo>
                  <a:cubicBezTo>
                    <a:pt x="0" y="513"/>
                    <a:pt x="19" y="533"/>
                    <a:pt x="42" y="533"/>
                  </a:cubicBezTo>
                  <a:lnTo>
                    <a:pt x="625" y="533"/>
                  </a:lnTo>
                  <a:cubicBezTo>
                    <a:pt x="648" y="533"/>
                    <a:pt x="667" y="513"/>
                    <a:pt x="667" y="489"/>
                  </a:cubicBezTo>
                  <a:lnTo>
                    <a:pt x="667" y="133"/>
                  </a:lnTo>
                  <a:cubicBezTo>
                    <a:pt x="667" y="109"/>
                    <a:pt x="648" y="83"/>
                    <a:pt x="625" y="8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4452" y="2476267"/>
            <a:ext cx="4068000" cy="39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Vision-based lateral control of a vehicle</a:t>
            </a:r>
          </a:p>
        </p:txBody>
      </p:sp>
      <p:sp>
        <p:nvSpPr>
          <p:cNvPr id="67" name="object 15"/>
          <p:cNvSpPr/>
          <p:nvPr/>
        </p:nvSpPr>
        <p:spPr>
          <a:xfrm>
            <a:off x="1831646" y="3233263"/>
            <a:ext cx="1404000" cy="1008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object 41">
                <a:extLst>
                  <a:ext uri="{FF2B5EF4-FFF2-40B4-BE49-F238E27FC236}">
                    <a16:creationId xmlns:a16="http://schemas.microsoft.com/office/drawing/2014/main" id="{C0319D58-47DD-4523-8D18-37848FAEAD1D}"/>
                  </a:ext>
                </a:extLst>
              </p:cNvPr>
              <p:cNvSpPr txBox="1"/>
              <p:nvPr/>
            </p:nvSpPr>
            <p:spPr>
              <a:xfrm>
                <a:off x="5307599" y="4649303"/>
                <a:ext cx="323255" cy="21634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892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6" b="0" i="1" smtClean="0">
                          <a:latin typeface="Cambria Math" panose="02040503050406030204" pitchFamily="18" charset="0"/>
                          <a:cs typeface="Garamond"/>
                        </a:rPr>
                        <m:t>𝑥</m:t>
                      </m:r>
                      <m:r>
                        <a:rPr lang="en-IN" sz="1406" b="0" i="1" smtClean="0">
                          <a:latin typeface="Cambria Math" panose="02040503050406030204" pitchFamily="18" charset="0"/>
                          <a:cs typeface="Garamond"/>
                        </a:rPr>
                        <m:t>[</m:t>
                      </m:r>
                      <m:r>
                        <a:rPr lang="en-IN" sz="1406" b="0" i="1" smtClean="0">
                          <a:latin typeface="Cambria Math" panose="02040503050406030204" pitchFamily="18" charset="0"/>
                          <a:cs typeface="Garamond"/>
                        </a:rPr>
                        <m:t>𝑘</m:t>
                      </m:r>
                      <m:r>
                        <a:rPr lang="en-IN" sz="1406" b="0" i="1" smtClean="0">
                          <a:latin typeface="Cambria Math" panose="02040503050406030204" pitchFamily="18" charset="0"/>
                          <a:cs typeface="Garamond"/>
                        </a:rPr>
                        <m:t>]</m:t>
                      </m:r>
                    </m:oMath>
                  </m:oMathPara>
                </a14:m>
                <a:endParaRPr sz="1406" dirty="0">
                  <a:latin typeface="Garamond"/>
                  <a:cs typeface="Garamond"/>
                </a:endParaRPr>
              </a:p>
            </p:txBody>
          </p:sp>
        </mc:Choice>
        <mc:Fallback xmlns="">
          <p:sp>
            <p:nvSpPr>
              <p:cNvPr id="70" name="object 41">
                <a:extLst>
                  <a:ext uri="{FF2B5EF4-FFF2-40B4-BE49-F238E27FC236}">
                    <a16:creationId xmlns:a16="http://schemas.microsoft.com/office/drawing/2014/main" id="{C0319D58-47DD-4523-8D18-37848FAEA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599" y="4649303"/>
                <a:ext cx="323255" cy="216341"/>
              </a:xfrm>
              <a:prstGeom prst="rect">
                <a:avLst/>
              </a:prstGeom>
              <a:blipFill>
                <a:blip r:embed="rId24"/>
                <a:stretch>
                  <a:fillRect l="-13208" t="-5714" r="-30189" b="-3428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C618120B-41C9-4C1E-B0C2-AA9F3640F79C}"/>
              </a:ext>
            </a:extLst>
          </p:cNvPr>
          <p:cNvGrpSpPr/>
          <p:nvPr/>
        </p:nvGrpSpPr>
        <p:grpSpPr>
          <a:xfrm>
            <a:off x="7051102" y="987903"/>
            <a:ext cx="5038819" cy="1919102"/>
            <a:chOff x="7051102" y="1154562"/>
            <a:chExt cx="5038819" cy="1919102"/>
          </a:xfrm>
        </p:grpSpPr>
        <p:sp>
          <p:nvSpPr>
            <p:cNvPr id="61" name="Rounded Rectangle 14">
              <a:extLst>
                <a:ext uri="{FF2B5EF4-FFF2-40B4-BE49-F238E27FC236}">
                  <a16:creationId xmlns:a16="http://schemas.microsoft.com/office/drawing/2014/main" id="{A3389886-773C-47C2-BBC9-AA73694E6994}"/>
                </a:ext>
              </a:extLst>
            </p:cNvPr>
            <p:cNvSpPr/>
            <p:nvPr/>
          </p:nvSpPr>
          <p:spPr>
            <a:xfrm>
              <a:off x="9083458" y="1250005"/>
              <a:ext cx="2932890" cy="1823659"/>
            </a:xfrm>
            <a:prstGeom prst="round1Rect">
              <a:avLst>
                <a:gd name="adj" fmla="val 9504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3741061-73E2-4BC1-BFA0-02869CA12F6E}"/>
                </a:ext>
              </a:extLst>
            </p:cNvPr>
            <p:cNvSpPr txBox="1"/>
            <p:nvPr/>
          </p:nvSpPr>
          <p:spPr>
            <a:xfrm>
              <a:off x="7051102" y="2269425"/>
              <a:ext cx="1784456" cy="6463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Dynamic system (continuous time)</a:t>
              </a:r>
            </a:p>
          </p:txBody>
        </p:sp>
        <p:pic>
          <p:nvPicPr>
            <p:cNvPr id="69" name="Graphic 68" descr="Camera">
              <a:extLst>
                <a:ext uri="{FF2B5EF4-FFF2-40B4-BE49-F238E27FC236}">
                  <a16:creationId xmlns:a16="http://schemas.microsoft.com/office/drawing/2014/main" id="{896F312A-0607-45F4-9AAE-EB21E302F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7645213" y="1154562"/>
              <a:ext cx="596233" cy="596233"/>
            </a:xfrm>
            <a:prstGeom prst="rect">
              <a:avLst/>
            </a:prstGeom>
          </p:spPr>
        </p:pic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F7B699B-1DE2-46D8-B5D7-6E9EB1C8359B}"/>
                </a:ext>
              </a:extLst>
            </p:cNvPr>
            <p:cNvCxnSpPr>
              <a:cxnSpLocks/>
              <a:stCxn id="82" idx="1"/>
              <a:endCxn id="68" idx="3"/>
            </p:cNvCxnSpPr>
            <p:nvPr/>
          </p:nvCxnSpPr>
          <p:spPr>
            <a:xfrm flipH="1" flipV="1">
              <a:off x="8835558" y="2592591"/>
              <a:ext cx="449398" cy="27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A75988BE-1D81-43EF-8304-38FA25C7DD48}"/>
                </a:ext>
              </a:extLst>
            </p:cNvPr>
            <p:cNvCxnSpPr>
              <a:cxnSpLocks/>
              <a:stCxn id="69" idx="3"/>
              <a:endCxn id="76" idx="1"/>
            </p:cNvCxnSpPr>
            <p:nvPr/>
          </p:nvCxnSpPr>
          <p:spPr>
            <a:xfrm>
              <a:off x="8241446" y="1452679"/>
              <a:ext cx="104351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C19A818-3319-4907-814A-09E443447186}"/>
                </a:ext>
              </a:extLst>
            </p:cNvPr>
            <p:cNvSpPr txBox="1"/>
            <p:nvPr/>
          </p:nvSpPr>
          <p:spPr>
            <a:xfrm>
              <a:off x="9284956" y="1307318"/>
              <a:ext cx="2592000" cy="290721"/>
            </a:xfrm>
            <a:prstGeom prst="rect">
              <a:avLst/>
            </a:prstGeom>
            <a:solidFill>
              <a:srgbClr val="7FFF7F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IN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 : Sensing &amp; processing</a:t>
              </a:r>
              <a:endParaRPr lang="nl-NL" altLang="zh-C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5108ECD-4D09-4C69-942B-333DC51B906F}"/>
                </a:ext>
              </a:extLst>
            </p:cNvPr>
            <p:cNvSpPr txBox="1"/>
            <p:nvPr/>
          </p:nvSpPr>
          <p:spPr>
            <a:xfrm>
              <a:off x="9284956" y="1878666"/>
              <a:ext cx="2592000" cy="290721"/>
            </a:xfrm>
            <a:prstGeom prst="rect">
              <a:avLst/>
            </a:prstGeom>
            <a:solidFill>
              <a:srgbClr val="9A9AFE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IN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 : Control computation</a:t>
              </a:r>
              <a:endParaRPr lang="nl-NL" altLang="zh-C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1B54A7C-1007-4D20-B05E-0D08E18CBB21}"/>
                </a:ext>
              </a:extLst>
            </p:cNvPr>
            <p:cNvSpPr txBox="1"/>
            <p:nvPr/>
          </p:nvSpPr>
          <p:spPr>
            <a:xfrm>
              <a:off x="9002547" y="2732298"/>
              <a:ext cx="30873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nl-NL" sz="1600"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Embedded Platform (discrete-time)</a:t>
              </a:r>
              <a:endParaRPr lang="nl-NL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6A9FA29-0445-4ABF-AFB1-4A7505EB6EE0}"/>
                </a:ext>
              </a:extLst>
            </p:cNvPr>
            <p:cNvSpPr txBox="1"/>
            <p:nvPr/>
          </p:nvSpPr>
          <p:spPr>
            <a:xfrm>
              <a:off x="7996168" y="1553844"/>
              <a:ext cx="1111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camera(s)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F22E17BA-8C87-425E-8EEF-7B5A0227F52C}"/>
                </a:ext>
              </a:extLst>
            </p:cNvPr>
            <p:cNvCxnSpPr>
              <a:cxnSpLocks/>
              <a:stCxn id="76" idx="2"/>
              <a:endCxn id="77" idx="0"/>
            </p:cNvCxnSpPr>
            <p:nvPr/>
          </p:nvCxnSpPr>
          <p:spPr>
            <a:xfrm>
              <a:off x="10580956" y="1598039"/>
              <a:ext cx="0" cy="28062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7CF16EC8-747B-4D5C-8BF1-ADE8534BACD5}"/>
                </a:ext>
              </a:extLst>
            </p:cNvPr>
            <p:cNvCxnSpPr>
              <a:cxnSpLocks/>
              <a:stCxn id="68" idx="0"/>
              <a:endCxn id="69" idx="2"/>
            </p:cNvCxnSpPr>
            <p:nvPr/>
          </p:nvCxnSpPr>
          <p:spPr>
            <a:xfrm flipV="1">
              <a:off x="7943330" y="1750795"/>
              <a:ext cx="0" cy="51863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1BFF626-0D3D-4CE1-B686-10C8356BF600}"/>
                </a:ext>
              </a:extLst>
            </p:cNvPr>
            <p:cNvSpPr txBox="1"/>
            <p:nvPr/>
          </p:nvSpPr>
          <p:spPr>
            <a:xfrm>
              <a:off x="9284956" y="2450014"/>
              <a:ext cx="2592000" cy="290721"/>
            </a:xfrm>
            <a:prstGeom prst="rect">
              <a:avLst/>
            </a:prstGeom>
            <a:solidFill>
              <a:srgbClr val="FFFE4D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IN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: Actuation</a:t>
              </a:r>
              <a:endParaRPr lang="nl-NL" altLang="zh-C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01D2029-8197-47C3-9F6A-76AFFB81A4FB}"/>
                </a:ext>
              </a:extLst>
            </p:cNvPr>
            <p:cNvCxnSpPr>
              <a:cxnSpLocks/>
              <a:stCxn id="77" idx="2"/>
              <a:endCxn id="82" idx="0"/>
            </p:cNvCxnSpPr>
            <p:nvPr/>
          </p:nvCxnSpPr>
          <p:spPr>
            <a:xfrm>
              <a:off x="10580956" y="2169387"/>
              <a:ext cx="0" cy="28062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379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 animBg="1"/>
      <p:bldP spid="34" grpId="0" animBg="1"/>
      <p:bldP spid="35" grpId="0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/>
      <p:bldP spid="57" grpId="0"/>
      <p:bldP spid="58" grpId="0"/>
      <p:bldP spid="59" grpId="0"/>
      <p:bldP spid="62" grpId="0"/>
      <p:bldP spid="2" grpId="0" animBg="1"/>
      <p:bldP spid="63" grpId="0"/>
      <p:bldP spid="67" grpId="0" animBg="1"/>
      <p:bldP spid="7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988" y="365125"/>
            <a:ext cx="10515600" cy="62865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IN" sz="2800" spc="-38" dirty="0"/>
              <a:t>Conclusions and future work</a:t>
            </a:r>
            <a:endParaRPr lang="en-IN" sz="2800" dirty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661988" y="638810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rgbClr val="4472C4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5BE96E-679A-4446-A0D7-C05EBB65AD6C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GB" altLang="en-US">
              <a:solidFill>
                <a:srgbClr val="4472C4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9841" y="1120291"/>
            <a:ext cx="6494462" cy="5141997"/>
          </a:xfrm>
        </p:spPr>
        <p:txBody>
          <a:bodyPr rtlCol="0"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IN" sz="2400" dirty="0"/>
              <a:t>A step towards real-life adoption of IBC system</a:t>
            </a:r>
          </a:p>
          <a:p>
            <a:pPr marL="257175" indent="-257175">
              <a:spcBef>
                <a:spcPts val="0"/>
              </a:spcBef>
              <a:defRPr/>
            </a:pPr>
            <a:endParaRPr lang="en-IN" sz="2400" dirty="0"/>
          </a:p>
          <a:p>
            <a:pPr marL="257175" indent="-257175">
              <a:spcBef>
                <a:spcPts val="0"/>
              </a:spcBef>
              <a:defRPr/>
            </a:pPr>
            <a:r>
              <a:rPr lang="en-GB" sz="2400" dirty="0"/>
              <a:t>Reduce the gap between current state-of-the-art multiprocessor IBC approaches and practical control requirements</a:t>
            </a:r>
            <a:endParaRPr lang="en-IN" sz="2400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IN" sz="2400" b="1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IN" sz="2400" b="1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IN" sz="2400" b="1" dirty="0"/>
              <a:t>Future work</a:t>
            </a:r>
            <a:r>
              <a:rPr lang="en-IN" sz="2400" dirty="0"/>
              <a:t>: </a:t>
            </a:r>
          </a:p>
          <a:p>
            <a:pPr>
              <a:spcBef>
                <a:spcPts val="0"/>
              </a:spcBef>
              <a:defRPr/>
            </a:pPr>
            <a:endParaRPr lang="en-IN" sz="2400" dirty="0"/>
          </a:p>
          <a:p>
            <a:pPr>
              <a:spcBef>
                <a:spcPts val="0"/>
              </a:spcBef>
              <a:defRPr/>
            </a:pPr>
            <a:r>
              <a:rPr lang="en-IN" sz="2400" dirty="0"/>
              <a:t>Real-life implementation</a:t>
            </a:r>
          </a:p>
          <a:p>
            <a:pPr lvl="1">
              <a:spcBef>
                <a:spcPts val="0"/>
              </a:spcBef>
              <a:defRPr/>
            </a:pPr>
            <a:r>
              <a:rPr lang="en-IN" dirty="0"/>
              <a:t>Starting with IMACS </a:t>
            </a:r>
            <a:r>
              <a:rPr lang="en-IN" dirty="0" err="1"/>
              <a:t>SiL</a:t>
            </a:r>
            <a:r>
              <a:rPr lang="en-IN" dirty="0"/>
              <a:t>/</a:t>
            </a:r>
            <a:r>
              <a:rPr lang="en-IN" dirty="0" err="1"/>
              <a:t>HiL</a:t>
            </a:r>
            <a:r>
              <a:rPr lang="en-IN" dirty="0"/>
              <a:t> framework*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687C6-3531-410D-A18A-D15B4BC2A7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73"/>
          <a:stretch/>
        </p:blipFill>
        <p:spPr>
          <a:xfrm>
            <a:off x="6557912" y="1181489"/>
            <a:ext cx="5488753" cy="1264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451A72-C766-46F0-AE9F-AB03272B59F8}"/>
              </a:ext>
            </a:extLst>
          </p:cNvPr>
          <p:cNvSpPr txBox="1"/>
          <p:nvPr/>
        </p:nvSpPr>
        <p:spPr>
          <a:xfrm>
            <a:off x="3990808" y="6450002"/>
            <a:ext cx="3856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*www.es.ele.tue.nl/~dgoswami/imacs</a:t>
            </a:r>
          </a:p>
        </p:txBody>
      </p:sp>
      <p:pic>
        <p:nvPicPr>
          <p:cNvPr id="7" name="demo">
            <a:hlinkClick r:id="" action="ppaction://media"/>
            <a:extLst>
              <a:ext uri="{FF2B5EF4-FFF2-40B4-BE49-F238E27FC236}">
                <a16:creationId xmlns:a16="http://schemas.microsoft.com/office/drawing/2014/main" id="{AC3C9709-832D-439B-A430-B4C0448D2C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7327" y="2503782"/>
            <a:ext cx="5410261" cy="272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8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7081" y="1368795"/>
            <a:ext cx="10596943" cy="3410768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Adaptive predictive control for pipelined multiprocessor image-based control systems considering workload variations</a:t>
            </a:r>
          </a:p>
          <a:p>
            <a:endParaRPr lang="en-GB" sz="2000" u="sng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Sajid Mohamed</a:t>
            </a:r>
            <a:r>
              <a:rPr lang="en-GB" sz="2000" baseline="30000" dirty="0">
                <a:solidFill>
                  <a:schemeClr val="tx1"/>
                </a:solidFill>
              </a:rPr>
              <a:t>1</a:t>
            </a:r>
            <a:r>
              <a:rPr lang="en-GB" sz="2000" dirty="0">
                <a:solidFill>
                  <a:schemeClr val="tx1"/>
                </a:solidFill>
              </a:rPr>
              <a:t>, Nilay Saraf</a:t>
            </a:r>
            <a:r>
              <a:rPr lang="en-GB" sz="2000" baseline="30000" dirty="0">
                <a:solidFill>
                  <a:schemeClr val="tx1"/>
                </a:solidFill>
              </a:rPr>
              <a:t>2</a:t>
            </a:r>
            <a:r>
              <a:rPr lang="en-GB" sz="2000" dirty="0">
                <a:solidFill>
                  <a:schemeClr val="tx1"/>
                </a:solidFill>
              </a:rPr>
              <a:t>, Daniele Bernardini</a:t>
            </a:r>
            <a:r>
              <a:rPr lang="en-GB" sz="2000" baseline="30000" dirty="0">
                <a:solidFill>
                  <a:schemeClr val="tx1"/>
                </a:solidFill>
              </a:rPr>
              <a:t>3</a:t>
            </a:r>
            <a:r>
              <a:rPr lang="en-GB" sz="2000" dirty="0">
                <a:solidFill>
                  <a:schemeClr val="tx1"/>
                </a:solidFill>
              </a:rPr>
              <a:t>, Dip Goswami</a:t>
            </a:r>
            <a:r>
              <a:rPr lang="en-GB" sz="2000" baseline="30000" dirty="0">
                <a:solidFill>
                  <a:schemeClr val="tx1"/>
                </a:solidFill>
              </a:rPr>
              <a:t>1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dirty="0" err="1">
                <a:solidFill>
                  <a:schemeClr val="tx1"/>
                </a:solidFill>
              </a:rPr>
              <a:t>Twan</a:t>
            </a:r>
            <a:r>
              <a:rPr lang="en-GB" sz="2000" dirty="0">
                <a:solidFill>
                  <a:schemeClr val="tx1"/>
                </a:solidFill>
              </a:rPr>
              <a:t> Basten</a:t>
            </a:r>
            <a:r>
              <a:rPr lang="en-GB" sz="2000" baseline="30000" dirty="0">
                <a:solidFill>
                  <a:schemeClr val="tx1"/>
                </a:solidFill>
              </a:rPr>
              <a:t>1</a:t>
            </a:r>
            <a:r>
              <a:rPr lang="en-GB" sz="2000" dirty="0">
                <a:solidFill>
                  <a:schemeClr val="tx1"/>
                </a:solidFill>
              </a:rPr>
              <a:t>, Alberto Bemporad</a:t>
            </a:r>
            <a:r>
              <a:rPr lang="en-GB" sz="2000" baseline="30000" dirty="0">
                <a:solidFill>
                  <a:schemeClr val="tx1"/>
                </a:solidFill>
              </a:rPr>
              <a:t>2</a:t>
            </a:r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baseline="30000" dirty="0">
                <a:solidFill>
                  <a:schemeClr val="tx1"/>
                </a:solidFill>
              </a:rPr>
              <a:t>1</a:t>
            </a:r>
            <a:r>
              <a:rPr lang="en-GB" sz="2000" dirty="0">
                <a:solidFill>
                  <a:schemeClr val="tx1"/>
                </a:solidFill>
              </a:rPr>
              <a:t>Eindhoven University of Technology, The Netherlands</a:t>
            </a:r>
          </a:p>
          <a:p>
            <a:r>
              <a:rPr lang="en-GB" sz="2000" baseline="30000" dirty="0">
                <a:solidFill>
                  <a:schemeClr val="tx1"/>
                </a:solidFill>
              </a:rPr>
              <a:t>2</a:t>
            </a:r>
            <a:r>
              <a:rPr lang="en-GB" sz="2000" dirty="0">
                <a:solidFill>
                  <a:schemeClr val="tx1"/>
                </a:solidFill>
              </a:rPr>
              <a:t>IMT School for Advanced Studies, Lucca, Italy</a:t>
            </a:r>
          </a:p>
          <a:p>
            <a:r>
              <a:rPr lang="en-GB" sz="2000" baseline="30000" dirty="0">
                <a:solidFill>
                  <a:schemeClr val="tx1"/>
                </a:solidFill>
              </a:rPr>
              <a:t>3</a:t>
            </a:r>
            <a:r>
              <a:rPr lang="en-GB" sz="2000" dirty="0">
                <a:solidFill>
                  <a:schemeClr val="tx1"/>
                </a:solidFill>
              </a:rPr>
              <a:t>ODYS </a:t>
            </a:r>
            <a:r>
              <a:rPr lang="en-GB" sz="2000" dirty="0" err="1">
                <a:solidFill>
                  <a:schemeClr val="tx1"/>
                </a:solidFill>
              </a:rPr>
              <a:t>S.r.l</a:t>
            </a:r>
            <a:r>
              <a:rPr lang="en-GB" sz="2000" dirty="0">
                <a:solidFill>
                  <a:schemeClr val="tx1"/>
                </a:solidFill>
              </a:rPr>
              <a:t>., Italy</a:t>
            </a:r>
          </a:p>
          <a:p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5DF74C-6E99-49EA-B585-D69462120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58" y="4944587"/>
            <a:ext cx="3364714" cy="780223"/>
          </a:xfrm>
          <a:prstGeom prst="rect">
            <a:avLst/>
          </a:prstGeom>
        </p:spPr>
      </p:pic>
      <p:pic>
        <p:nvPicPr>
          <p:cNvPr id="1028" name="Picture 4" descr="Home">
            <a:extLst>
              <a:ext uri="{FF2B5EF4-FFF2-40B4-BE49-F238E27FC236}">
                <a16:creationId xmlns:a16="http://schemas.microsoft.com/office/drawing/2014/main" id="{6DBB5FD6-A8D3-4437-B926-6FA523EC5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375" y="4848648"/>
            <a:ext cx="2394338" cy="97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DYS - Embedded MPC and real-time optimization for next-gen controls">
            <a:extLst>
              <a:ext uri="{FF2B5EF4-FFF2-40B4-BE49-F238E27FC236}">
                <a16:creationId xmlns:a16="http://schemas.microsoft.com/office/drawing/2014/main" id="{D229F255-3A6D-4A8C-95AA-78957FEDC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216" y="4899161"/>
            <a:ext cx="2649019" cy="87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39CC6C-EA21-4C21-A3AB-280A4D6923D9}"/>
              </a:ext>
            </a:extLst>
          </p:cNvPr>
          <p:cNvSpPr txBox="1"/>
          <p:nvPr/>
        </p:nvSpPr>
        <p:spPr>
          <a:xfrm>
            <a:off x="1655618" y="6172200"/>
            <a:ext cx="946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research has received partial funding from the EU’s H2020 FP under GA no 674875 (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oCPS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and the ECSEL JU under GA no 783162 (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FitOptiVis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B8E1A8B-E151-4F1C-AD76-26DC743576F8}"/>
              </a:ext>
            </a:extLst>
          </p:cNvPr>
          <p:cNvSpPr txBox="1">
            <a:spLocks/>
          </p:cNvSpPr>
          <p:nvPr/>
        </p:nvSpPr>
        <p:spPr>
          <a:xfrm>
            <a:off x="2501302" y="-322526"/>
            <a:ext cx="7980179" cy="1098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3pPr>
            <a:lvl4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IN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1800" dirty="0">
                <a:hlinkClick r:id="rId5"/>
              </a:rPr>
              <a:t>S.Mohamed@tue.nl</a:t>
            </a:r>
            <a:r>
              <a:rPr lang="en-IN" sz="1800" dirty="0"/>
              <a:t>                                      </a:t>
            </a:r>
            <a:r>
              <a:rPr lang="en-IN" sz="1800" dirty="0">
                <a:hlinkClick r:id="rId6"/>
              </a:rPr>
              <a:t>linkedin.com/in/</a:t>
            </a:r>
            <a:r>
              <a:rPr lang="en-IN" sz="1800" dirty="0" err="1">
                <a:hlinkClick r:id="rId6"/>
              </a:rPr>
              <a:t>sajidmohamed</a:t>
            </a:r>
            <a:endParaRPr lang="en-IN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IN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IN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IN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IN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IN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IN" sz="1800" dirty="0"/>
          </a:p>
          <a:p>
            <a:endParaRPr lang="en-IN" sz="1800" dirty="0"/>
          </a:p>
        </p:txBody>
      </p:sp>
      <p:pic>
        <p:nvPicPr>
          <p:cNvPr id="8" name="Picture 10" descr="http://www.iconsdb.com/icons/preview/caribbean-blue/email-xxl.png">
            <a:extLst>
              <a:ext uri="{FF2B5EF4-FFF2-40B4-BE49-F238E27FC236}">
                <a16:creationId xmlns:a16="http://schemas.microsoft.com/office/drawing/2014/main" id="{693F3D88-CCED-4D62-BCB0-B262EE33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5453" y="42249"/>
            <a:ext cx="265848" cy="26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linkedin icon">
            <a:extLst>
              <a:ext uri="{FF2B5EF4-FFF2-40B4-BE49-F238E27FC236}">
                <a16:creationId xmlns:a16="http://schemas.microsoft.com/office/drawing/2014/main" id="{D9914616-C037-486B-8C65-C85CF3525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317" y="39469"/>
            <a:ext cx="268628" cy="26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895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0FF9-F19B-45F6-B24D-57639FC70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8"/>
            <a:ext cx="10515600" cy="628406"/>
          </a:xfrm>
        </p:spPr>
        <p:txBody>
          <a:bodyPr>
            <a:normAutofit fontScale="90000"/>
          </a:bodyPr>
          <a:lstStyle/>
          <a:p>
            <a:r>
              <a:rPr lang="en-IN" dirty="0"/>
              <a:t>IBC system characteristics: workload variations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DCFE8-E1BE-4B39-A417-86E0FAD55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5933" y="6596799"/>
            <a:ext cx="2743200" cy="365125"/>
          </a:xfrm>
        </p:spPr>
        <p:txBody>
          <a:bodyPr/>
          <a:lstStyle/>
          <a:p>
            <a:fld id="{246DB6E5-ECCD-45FF-934B-C99B3DF7924C}" type="slidenum">
              <a:rPr lang="en-GB" smtClean="0"/>
              <a:t>3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771AAF-B3D0-4ACA-AE08-D197EBA48DA9}"/>
              </a:ext>
            </a:extLst>
          </p:cNvPr>
          <p:cNvSpPr/>
          <p:nvPr/>
        </p:nvSpPr>
        <p:spPr>
          <a:xfrm>
            <a:off x="9344751" y="2739586"/>
            <a:ext cx="274637" cy="32385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4C434B-ADA1-432B-9F6D-CF24FA0F0964}"/>
              </a:ext>
            </a:extLst>
          </p:cNvPr>
          <p:cNvSpPr/>
          <p:nvPr/>
        </p:nvSpPr>
        <p:spPr>
          <a:xfrm>
            <a:off x="7287351" y="2739586"/>
            <a:ext cx="2044700" cy="32385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9FC4B0-AB76-41CF-B97C-5413CB4A2047}"/>
              </a:ext>
            </a:extLst>
          </p:cNvPr>
          <p:cNvSpPr/>
          <p:nvPr/>
        </p:nvSpPr>
        <p:spPr>
          <a:xfrm>
            <a:off x="9692413" y="2739586"/>
            <a:ext cx="273050" cy="32385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AA42CB-B663-4780-94D9-30ED4C588C37}"/>
              </a:ext>
            </a:extLst>
          </p:cNvPr>
          <p:cNvSpPr/>
          <p:nvPr/>
        </p:nvSpPr>
        <p:spPr>
          <a:xfrm>
            <a:off x="9619388" y="2739586"/>
            <a:ext cx="65088" cy="323850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ysDash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+mn-l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54D6DA-9EA5-4F89-92BB-B2DE19B6968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908592" y="2523686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6D5D06C-B7A7-4291-8E08-69909FA0E272}"/>
              </a:ext>
            </a:extLst>
          </p:cNvPr>
          <p:cNvSpPr/>
          <p:nvPr/>
        </p:nvSpPr>
        <p:spPr>
          <a:xfrm>
            <a:off x="5545603" y="2739586"/>
            <a:ext cx="288925" cy="32385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064628-CBC4-4922-868E-7FA7668E29AD}"/>
              </a:ext>
            </a:extLst>
          </p:cNvPr>
          <p:cNvSpPr/>
          <p:nvPr/>
        </p:nvSpPr>
        <p:spPr>
          <a:xfrm>
            <a:off x="4607342" y="2739586"/>
            <a:ext cx="936000" cy="32385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8AC494-899B-4F75-A873-AB71195643B2}"/>
              </a:ext>
            </a:extLst>
          </p:cNvPr>
          <p:cNvSpPr/>
          <p:nvPr/>
        </p:nvSpPr>
        <p:spPr>
          <a:xfrm>
            <a:off x="7002879" y="2739586"/>
            <a:ext cx="273050" cy="32385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951729-BF5B-41AE-B9E1-01204E16E61F}"/>
              </a:ext>
            </a:extLst>
          </p:cNvPr>
          <p:cNvSpPr/>
          <p:nvPr/>
        </p:nvSpPr>
        <p:spPr>
          <a:xfrm>
            <a:off x="5837691" y="2745373"/>
            <a:ext cx="1152000" cy="323850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ysDash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+mn-lt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DA6AC8D-A798-4BB6-8CBB-111295B17A92}"/>
              </a:ext>
            </a:extLst>
          </p:cNvPr>
          <p:cNvCxnSpPr/>
          <p:nvPr/>
        </p:nvCxnSpPr>
        <p:spPr>
          <a:xfrm flipV="1">
            <a:off x="9971504" y="2523686"/>
            <a:ext cx="0" cy="5397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5C3EED8-4C9B-4664-AFE6-FD001257AA00}"/>
              </a:ext>
            </a:extLst>
          </p:cNvPr>
          <p:cNvCxnSpPr/>
          <p:nvPr/>
        </p:nvCxnSpPr>
        <p:spPr>
          <a:xfrm>
            <a:off x="1902242" y="3063436"/>
            <a:ext cx="8280000" cy="12700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6" name="Straight Arrow Connector 20">
            <a:extLst>
              <a:ext uri="{FF2B5EF4-FFF2-40B4-BE49-F238E27FC236}">
                <a16:creationId xmlns:a16="http://schemas.microsoft.com/office/drawing/2014/main" id="{A9AA8C90-2788-4ECA-951B-C61A8B737E9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288629" y="2523686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14">
            <a:extLst>
              <a:ext uri="{FF2B5EF4-FFF2-40B4-BE49-F238E27FC236}">
                <a16:creationId xmlns:a16="http://schemas.microsoft.com/office/drawing/2014/main" id="{81442BF8-9EC3-4E9D-85BB-B3973309622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599404" y="2523686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06EC84E-BD11-4EBF-8C8E-2E4327E20F1C}"/>
              </a:ext>
            </a:extLst>
          </p:cNvPr>
          <p:cNvSpPr/>
          <p:nvPr/>
        </p:nvSpPr>
        <p:spPr>
          <a:xfrm>
            <a:off x="2269526" y="2731653"/>
            <a:ext cx="276225" cy="32385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CDFCB4C-3BF5-496A-97A9-7D293E64B3DB}"/>
              </a:ext>
            </a:extLst>
          </p:cNvPr>
          <p:cNvSpPr/>
          <p:nvPr/>
        </p:nvSpPr>
        <p:spPr>
          <a:xfrm>
            <a:off x="1908592" y="2731653"/>
            <a:ext cx="360000" cy="32385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A3F3946-7FD9-4FE7-A610-978F9D39F9D7}"/>
              </a:ext>
            </a:extLst>
          </p:cNvPr>
          <p:cNvSpPr/>
          <p:nvPr/>
        </p:nvSpPr>
        <p:spPr>
          <a:xfrm>
            <a:off x="4326354" y="2737440"/>
            <a:ext cx="273050" cy="32385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F4837C-AB64-4CA8-A254-844BA8140BA1}"/>
              </a:ext>
            </a:extLst>
          </p:cNvPr>
          <p:cNvSpPr/>
          <p:nvPr/>
        </p:nvSpPr>
        <p:spPr>
          <a:xfrm>
            <a:off x="2554700" y="2737440"/>
            <a:ext cx="1764000" cy="323850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ysDash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32" name="TextBox 29">
            <a:extLst>
              <a:ext uri="{FF2B5EF4-FFF2-40B4-BE49-F238E27FC236}">
                <a16:creationId xmlns:a16="http://schemas.microsoft.com/office/drawing/2014/main" id="{D1578211-679F-4474-8CFB-3EB99781C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569" y="2708912"/>
            <a:ext cx="11342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altLang="en-US" sz="2000" dirty="0">
                <a:solidFill>
                  <a:srgbClr val="000000"/>
                </a:solidFill>
              </a:rPr>
              <a:t>idle time</a:t>
            </a:r>
          </a:p>
        </p:txBody>
      </p:sp>
      <p:sp>
        <p:nvSpPr>
          <p:cNvPr id="37" name="TextBox 29">
            <a:extLst>
              <a:ext uri="{FF2B5EF4-FFF2-40B4-BE49-F238E27FC236}">
                <a16:creationId xmlns:a16="http://schemas.microsoft.com/office/drawing/2014/main" id="{A296EF72-E2AD-4F7B-A0E1-A956B2875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829" y="2714640"/>
            <a:ext cx="11342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altLang="en-US" sz="2000" dirty="0">
                <a:solidFill>
                  <a:srgbClr val="000000"/>
                </a:solidFill>
              </a:rPr>
              <a:t>idle time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8150F4F-7C81-444A-A7A5-AD80352A0410}"/>
              </a:ext>
            </a:extLst>
          </p:cNvPr>
          <p:cNvGrpSpPr/>
          <p:nvPr/>
        </p:nvGrpSpPr>
        <p:grpSpPr>
          <a:xfrm>
            <a:off x="4577699" y="594744"/>
            <a:ext cx="2639850" cy="1813158"/>
            <a:chOff x="1696228" y="1155700"/>
            <a:chExt cx="2639850" cy="1813158"/>
          </a:xfrm>
        </p:grpSpPr>
        <p:sp>
          <p:nvSpPr>
            <p:cNvPr id="47" name="TextBox 29">
              <a:extLst>
                <a:ext uri="{FF2B5EF4-FFF2-40B4-BE49-F238E27FC236}">
                  <a16:creationId xmlns:a16="http://schemas.microsoft.com/office/drawing/2014/main" id="{BAA651E2-8B8D-4F90-8486-1EF1EA16E0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6228" y="2599526"/>
              <a:ext cx="11342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I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best-case</a:t>
              </a:r>
            </a:p>
          </p:txBody>
        </p:sp>
        <p:sp>
          <p:nvSpPr>
            <p:cNvPr id="48" name="TextBox 29">
              <a:extLst>
                <a:ext uri="{FF2B5EF4-FFF2-40B4-BE49-F238E27FC236}">
                  <a16:creationId xmlns:a16="http://schemas.microsoft.com/office/drawing/2014/main" id="{A4F8E3A9-A53C-4B2C-834A-C9B2DAE246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4319" y="2599526"/>
              <a:ext cx="12325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I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worst-case</a:t>
              </a:r>
            </a:p>
          </p:txBody>
        </p:sp>
        <p:cxnSp>
          <p:nvCxnSpPr>
            <p:cNvPr id="49" name="Curved Connector 45">
              <a:extLst>
                <a:ext uri="{FF2B5EF4-FFF2-40B4-BE49-F238E27FC236}">
                  <a16:creationId xmlns:a16="http://schemas.microsoft.com/office/drawing/2014/main" id="{33EEC60A-E9D2-41BD-A9F3-FDCFAA6A10F7}"/>
                </a:ext>
              </a:extLst>
            </p:cNvPr>
            <p:cNvCxnSpPr/>
            <p:nvPr/>
          </p:nvCxnSpPr>
          <p:spPr>
            <a:xfrm rot="16200000" flipH="1">
              <a:off x="1930184" y="2531855"/>
              <a:ext cx="190775" cy="185197"/>
            </a:xfrm>
            <a:prstGeom prst="curved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urved Connector 46">
              <a:extLst>
                <a:ext uri="{FF2B5EF4-FFF2-40B4-BE49-F238E27FC236}">
                  <a16:creationId xmlns:a16="http://schemas.microsoft.com/office/drawing/2014/main" id="{439D5DE8-7113-49D8-95BE-BB4E8F5D38A9}"/>
                </a:ext>
              </a:extLst>
            </p:cNvPr>
            <p:cNvCxnSpPr/>
            <p:nvPr/>
          </p:nvCxnSpPr>
          <p:spPr>
            <a:xfrm rot="5400000">
              <a:off x="3389183" y="2529261"/>
              <a:ext cx="190774" cy="190387"/>
            </a:xfrm>
            <a:prstGeom prst="curvedConnector3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63DAA01-522E-4CE7-8F00-96D50A4C6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462" y="1155700"/>
              <a:ext cx="2521616" cy="1447029"/>
            </a:xfrm>
            <a:prstGeom prst="rect">
              <a:avLst/>
            </a:prstGeom>
          </p:spPr>
        </p:pic>
        <p:sp>
          <p:nvSpPr>
            <p:cNvPr id="52" name="TextBox 29">
              <a:extLst>
                <a:ext uri="{FF2B5EF4-FFF2-40B4-BE49-F238E27FC236}">
                  <a16:creationId xmlns:a16="http://schemas.microsoft.com/office/drawing/2014/main" id="{B3145AB2-D4D9-4BDE-A001-D23B77794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0903" y="1229300"/>
              <a:ext cx="130247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I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workload distribution</a:t>
              </a:r>
            </a:p>
          </p:txBody>
        </p:sp>
      </p:grpSp>
      <p:pic>
        <p:nvPicPr>
          <p:cNvPr id="53" name="Picture 6">
            <a:extLst>
              <a:ext uri="{FF2B5EF4-FFF2-40B4-BE49-F238E27FC236}">
                <a16:creationId xmlns:a16="http://schemas.microsoft.com/office/drawing/2014/main" id="{3CE8C94F-BEEC-4FA6-BE66-AE973572F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4" y="598372"/>
            <a:ext cx="2496796" cy="143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">
            <a:extLst>
              <a:ext uri="{FF2B5EF4-FFF2-40B4-BE49-F238E27FC236}">
                <a16:creationId xmlns:a16="http://schemas.microsoft.com/office/drawing/2014/main" id="{D3EF3B7C-099E-409A-B58D-B076AFAB4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60" y="644814"/>
            <a:ext cx="2496796" cy="142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Content Placeholder 1">
            <a:extLst>
              <a:ext uri="{FF2B5EF4-FFF2-40B4-BE49-F238E27FC236}">
                <a16:creationId xmlns:a16="http://schemas.microsoft.com/office/drawing/2014/main" id="{9DDFA673-BF9C-417F-A93F-82A2E0458DC6}"/>
              </a:ext>
            </a:extLst>
          </p:cNvPr>
          <p:cNvSpPr txBox="1">
            <a:spLocks/>
          </p:cNvSpPr>
          <p:nvPr/>
        </p:nvSpPr>
        <p:spPr>
          <a:xfrm>
            <a:off x="1646057" y="5246334"/>
            <a:ext cx="9535268" cy="15330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3pPr>
            <a:lvl4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IN" sz="2400" dirty="0"/>
              <a:t>Execution time of ‘S’ depends on image workload variations</a:t>
            </a:r>
          </a:p>
          <a:p>
            <a:pPr>
              <a:defRPr/>
            </a:pPr>
            <a:r>
              <a:rPr lang="en-IN" sz="2400" dirty="0"/>
              <a:t>Variable relatively long sensing delay</a:t>
            </a:r>
          </a:p>
          <a:p>
            <a:pPr>
              <a:defRPr/>
            </a:pPr>
            <a:r>
              <a:rPr lang="en-IN" sz="2400" dirty="0"/>
              <a:t>Do not know the exact sequence of occurrence of image workload </a:t>
            </a:r>
            <a:r>
              <a:rPr lang="en-IN" sz="2400" dirty="0" err="1"/>
              <a:t>apriori</a:t>
            </a:r>
            <a:endParaRPr lang="en-IN" sz="2400" dirty="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881A61F6-CB38-4096-8F9D-54860B8C7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750" y="3153959"/>
            <a:ext cx="6322500" cy="209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0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28" grpId="0" animBg="1"/>
      <p:bldP spid="29" grpId="0" animBg="1"/>
      <p:bldP spid="30" grpId="0" animBg="1"/>
      <p:bldP spid="31" grpId="0" animBg="1"/>
      <p:bldP spid="32" grpId="0"/>
      <p:bldP spid="37" grpId="0"/>
      <p:bldP spid="6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0FF9-F19B-45F6-B24D-57639FC70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8"/>
            <a:ext cx="10515600" cy="628406"/>
          </a:xfrm>
        </p:spPr>
        <p:txBody>
          <a:bodyPr>
            <a:normAutofit fontScale="90000"/>
          </a:bodyPr>
          <a:lstStyle/>
          <a:p>
            <a:r>
              <a:rPr lang="en-IN" dirty="0"/>
              <a:t>IBC system: typical design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DCFE8-E1BE-4B39-A417-86E0FAD55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4</a:t>
            </a:fld>
            <a:endParaRPr lang="en-GB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3794E2B-9073-4418-9C00-4487F7F6B54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902242" y="3919183"/>
            <a:ext cx="0" cy="53975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CE6B92-C490-4C9F-876F-B3AF6B90EBA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919160" y="3919183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77E2F2-D6CC-4531-B5A3-490B5F8F811D}"/>
              </a:ext>
            </a:extLst>
          </p:cNvPr>
          <p:cNvCxnSpPr/>
          <p:nvPr/>
        </p:nvCxnSpPr>
        <p:spPr>
          <a:xfrm flipV="1">
            <a:off x="4591467" y="3919183"/>
            <a:ext cx="0" cy="5397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6771AAF-B3D0-4ACA-AE08-D197EBA48DA9}"/>
              </a:ext>
            </a:extLst>
          </p:cNvPr>
          <p:cNvSpPr/>
          <p:nvPr/>
        </p:nvSpPr>
        <p:spPr>
          <a:xfrm>
            <a:off x="9344751" y="2917010"/>
            <a:ext cx="274637" cy="32385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4C434B-ADA1-432B-9F6D-CF24FA0F0964}"/>
              </a:ext>
            </a:extLst>
          </p:cNvPr>
          <p:cNvSpPr/>
          <p:nvPr/>
        </p:nvSpPr>
        <p:spPr>
          <a:xfrm>
            <a:off x="7287351" y="2917010"/>
            <a:ext cx="2044700" cy="32385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9FC4B0-AB76-41CF-B97C-5413CB4A2047}"/>
              </a:ext>
            </a:extLst>
          </p:cNvPr>
          <p:cNvSpPr/>
          <p:nvPr/>
        </p:nvSpPr>
        <p:spPr>
          <a:xfrm>
            <a:off x="9692413" y="2917010"/>
            <a:ext cx="273050" cy="32385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AA42CB-B663-4780-94D9-30ED4C588C37}"/>
              </a:ext>
            </a:extLst>
          </p:cNvPr>
          <p:cNvSpPr/>
          <p:nvPr/>
        </p:nvSpPr>
        <p:spPr>
          <a:xfrm>
            <a:off x="9619388" y="2917010"/>
            <a:ext cx="65088" cy="323850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ysDash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+mn-l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54D6DA-9EA5-4F89-92BB-B2DE19B6968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908592" y="2701110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6">
            <a:extLst>
              <a:ext uri="{FF2B5EF4-FFF2-40B4-BE49-F238E27FC236}">
                <a16:creationId xmlns:a16="http://schemas.microsoft.com/office/drawing/2014/main" id="{EC23E448-9DF7-433C-AC8E-7F88A1452A7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936079" y="3919183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8">
            <a:extLst>
              <a:ext uri="{FF2B5EF4-FFF2-40B4-BE49-F238E27FC236}">
                <a16:creationId xmlns:a16="http://schemas.microsoft.com/office/drawing/2014/main" id="{7B2FDFDF-09FF-4273-8223-0C3D27BE384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280692" y="3919183"/>
            <a:ext cx="0" cy="53975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6D5D06C-B7A7-4291-8E08-69909FA0E272}"/>
              </a:ext>
            </a:extLst>
          </p:cNvPr>
          <p:cNvSpPr/>
          <p:nvPr/>
        </p:nvSpPr>
        <p:spPr>
          <a:xfrm>
            <a:off x="5545603" y="2917010"/>
            <a:ext cx="288925" cy="32385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064628-CBC4-4922-868E-7FA7668E29AD}"/>
              </a:ext>
            </a:extLst>
          </p:cNvPr>
          <p:cNvSpPr/>
          <p:nvPr/>
        </p:nvSpPr>
        <p:spPr>
          <a:xfrm>
            <a:off x="4607342" y="2917010"/>
            <a:ext cx="936000" cy="32385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8AC494-899B-4F75-A873-AB71195643B2}"/>
              </a:ext>
            </a:extLst>
          </p:cNvPr>
          <p:cNvSpPr/>
          <p:nvPr/>
        </p:nvSpPr>
        <p:spPr>
          <a:xfrm>
            <a:off x="7002879" y="2917010"/>
            <a:ext cx="273050" cy="32385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951729-BF5B-41AE-B9E1-01204E16E61F}"/>
              </a:ext>
            </a:extLst>
          </p:cNvPr>
          <p:cNvSpPr/>
          <p:nvPr/>
        </p:nvSpPr>
        <p:spPr>
          <a:xfrm>
            <a:off x="5837691" y="2922797"/>
            <a:ext cx="1152000" cy="323850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ysDash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+mn-lt"/>
            </a:endParaRPr>
          </a:p>
        </p:txBody>
      </p:sp>
      <p:cxnSp>
        <p:nvCxnSpPr>
          <p:cNvPr id="19" name="Straight Arrow Connector 26">
            <a:extLst>
              <a:ext uri="{FF2B5EF4-FFF2-40B4-BE49-F238E27FC236}">
                <a16:creationId xmlns:a16="http://schemas.microsoft.com/office/drawing/2014/main" id="{B54DC5DD-9154-4F5F-90DB-9431CA75A2A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971504" y="3919183"/>
            <a:ext cx="0" cy="53975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DA6AC8D-A798-4BB6-8CBB-111295B17A92}"/>
              </a:ext>
            </a:extLst>
          </p:cNvPr>
          <p:cNvCxnSpPr/>
          <p:nvPr/>
        </p:nvCxnSpPr>
        <p:spPr>
          <a:xfrm flipV="1">
            <a:off x="9971504" y="2701110"/>
            <a:ext cx="0" cy="5397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9">
            <a:extLst>
              <a:ext uri="{FF2B5EF4-FFF2-40B4-BE49-F238E27FC236}">
                <a16:creationId xmlns:a16="http://schemas.microsoft.com/office/drawing/2014/main" id="{892FAA18-0C49-4FBF-BA2C-F33EE446B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2829" y="4429988"/>
            <a:ext cx="11705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(</a:t>
            </a:r>
            <a:r>
              <a:rPr lang="en-IN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IN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68FE5872-D82E-4056-B165-80E32E3D4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417" y="4447820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3" name="TextBox 31">
            <a:extLst>
              <a:ext uri="{FF2B5EF4-FFF2-40B4-BE49-F238E27FC236}">
                <a16:creationId xmlns:a16="http://schemas.microsoft.com/office/drawing/2014/main" id="{F76A10AA-D120-48B8-B6AC-ECC101610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6489" y="4454275"/>
            <a:ext cx="5693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5C3EED8-4C9B-4664-AFE6-FD001257AA00}"/>
              </a:ext>
            </a:extLst>
          </p:cNvPr>
          <p:cNvCxnSpPr/>
          <p:nvPr/>
        </p:nvCxnSpPr>
        <p:spPr>
          <a:xfrm>
            <a:off x="1902242" y="3240860"/>
            <a:ext cx="8280000" cy="12700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Straight Arrow Connector 4">
            <a:extLst>
              <a:ext uri="{FF2B5EF4-FFF2-40B4-BE49-F238E27FC236}">
                <a16:creationId xmlns:a16="http://schemas.microsoft.com/office/drawing/2014/main" id="{3802BB4A-A99D-4F8A-8B26-C37A1916B9F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72079" y="4463695"/>
            <a:ext cx="8316000" cy="0"/>
          </a:xfrm>
          <a:prstGeom prst="straightConnector1">
            <a:avLst/>
          </a:prstGeom>
          <a:noFill/>
          <a:ln w="19050" algn="ctr">
            <a:solidFill>
              <a:srgbClr val="0A0A0A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20">
            <a:extLst>
              <a:ext uri="{FF2B5EF4-FFF2-40B4-BE49-F238E27FC236}">
                <a16:creationId xmlns:a16="http://schemas.microsoft.com/office/drawing/2014/main" id="{A9AA8C90-2788-4ECA-951B-C61A8B737E9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288629" y="2701110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14">
            <a:extLst>
              <a:ext uri="{FF2B5EF4-FFF2-40B4-BE49-F238E27FC236}">
                <a16:creationId xmlns:a16="http://schemas.microsoft.com/office/drawing/2014/main" id="{81442BF8-9EC3-4E9D-85BB-B3973309622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599404" y="2701110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06EC84E-BD11-4EBF-8C8E-2E4327E20F1C}"/>
              </a:ext>
            </a:extLst>
          </p:cNvPr>
          <p:cNvSpPr/>
          <p:nvPr/>
        </p:nvSpPr>
        <p:spPr>
          <a:xfrm>
            <a:off x="2269526" y="2909077"/>
            <a:ext cx="276225" cy="32385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CDFCB4C-3BF5-496A-97A9-7D293E64B3DB}"/>
              </a:ext>
            </a:extLst>
          </p:cNvPr>
          <p:cNvSpPr/>
          <p:nvPr/>
        </p:nvSpPr>
        <p:spPr>
          <a:xfrm>
            <a:off x="1908592" y="2909077"/>
            <a:ext cx="360000" cy="32385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A3F3946-7FD9-4FE7-A610-978F9D39F9D7}"/>
              </a:ext>
            </a:extLst>
          </p:cNvPr>
          <p:cNvSpPr/>
          <p:nvPr/>
        </p:nvSpPr>
        <p:spPr>
          <a:xfrm>
            <a:off x="4326354" y="2914864"/>
            <a:ext cx="273050" cy="32385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F4837C-AB64-4CA8-A254-844BA8140BA1}"/>
              </a:ext>
            </a:extLst>
          </p:cNvPr>
          <p:cNvSpPr/>
          <p:nvPr/>
        </p:nvSpPr>
        <p:spPr>
          <a:xfrm>
            <a:off x="2554700" y="2914864"/>
            <a:ext cx="1764000" cy="323850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ysDash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32" name="TextBox 29">
            <a:extLst>
              <a:ext uri="{FF2B5EF4-FFF2-40B4-BE49-F238E27FC236}">
                <a16:creationId xmlns:a16="http://schemas.microsoft.com/office/drawing/2014/main" id="{D1578211-679F-4474-8CFB-3EB99781C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569" y="2886336"/>
            <a:ext cx="11342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altLang="en-US" sz="2000" dirty="0">
                <a:solidFill>
                  <a:srgbClr val="000000"/>
                </a:solidFill>
              </a:rPr>
              <a:t>idle time</a:t>
            </a:r>
          </a:p>
        </p:txBody>
      </p:sp>
      <p:grpSp>
        <p:nvGrpSpPr>
          <p:cNvPr id="33" name="Camera7">
            <a:extLst>
              <a:ext uri="{FF2B5EF4-FFF2-40B4-BE49-F238E27FC236}">
                <a16:creationId xmlns:a16="http://schemas.microsoft.com/office/drawing/2014/main" id="{61D92A36-7FCD-4F42-BC64-E0CE3DF28168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878713" y="3587893"/>
            <a:ext cx="395462" cy="316609"/>
            <a:chOff x="2478" y="994"/>
            <a:chExt cx="2648" cy="2120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34" name="Camera7">
              <a:extLst>
                <a:ext uri="{FF2B5EF4-FFF2-40B4-BE49-F238E27FC236}">
                  <a16:creationId xmlns:a16="http://schemas.microsoft.com/office/drawing/2014/main" id="{01F910A5-11C2-4140-BC45-A0A83F62E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9" y="1690"/>
              <a:ext cx="992" cy="99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Camera7">
              <a:extLst>
                <a:ext uri="{FF2B5EF4-FFF2-40B4-BE49-F238E27FC236}">
                  <a16:creationId xmlns:a16="http://schemas.microsoft.com/office/drawing/2014/main" id="{8693124E-837E-47D6-A6E4-7C503A6D85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8" y="994"/>
              <a:ext cx="2648" cy="2120"/>
            </a:xfrm>
            <a:custGeom>
              <a:avLst/>
              <a:gdLst>
                <a:gd name="T0" fmla="*/ 367 w 667"/>
                <a:gd name="T1" fmla="*/ 475 h 533"/>
                <a:gd name="T2" fmla="*/ 192 w 667"/>
                <a:gd name="T3" fmla="*/ 300 h 533"/>
                <a:gd name="T4" fmla="*/ 367 w 667"/>
                <a:gd name="T5" fmla="*/ 125 h 533"/>
                <a:gd name="T6" fmla="*/ 542 w 667"/>
                <a:gd name="T7" fmla="*/ 300 h 533"/>
                <a:gd name="T8" fmla="*/ 367 w 667"/>
                <a:gd name="T9" fmla="*/ 475 h 533"/>
                <a:gd name="T10" fmla="*/ 625 w 667"/>
                <a:gd name="T11" fmla="*/ 83 h 533"/>
                <a:gd name="T12" fmla="*/ 542 w 667"/>
                <a:gd name="T13" fmla="*/ 83 h 533"/>
                <a:gd name="T14" fmla="*/ 500 w 667"/>
                <a:gd name="T15" fmla="*/ 44 h 533"/>
                <a:gd name="T16" fmla="*/ 458 w 667"/>
                <a:gd name="T17" fmla="*/ 0 h 533"/>
                <a:gd name="T18" fmla="*/ 292 w 667"/>
                <a:gd name="T19" fmla="*/ 0 h 533"/>
                <a:gd name="T20" fmla="*/ 250 w 667"/>
                <a:gd name="T21" fmla="*/ 44 h 533"/>
                <a:gd name="T22" fmla="*/ 208 w 667"/>
                <a:gd name="T23" fmla="*/ 83 h 533"/>
                <a:gd name="T24" fmla="*/ 167 w 667"/>
                <a:gd name="T25" fmla="*/ 83 h 533"/>
                <a:gd name="T26" fmla="*/ 125 w 667"/>
                <a:gd name="T27" fmla="*/ 50 h 533"/>
                <a:gd name="T28" fmla="*/ 83 w 667"/>
                <a:gd name="T29" fmla="*/ 50 h 533"/>
                <a:gd name="T30" fmla="*/ 42 w 667"/>
                <a:gd name="T31" fmla="*/ 83 h 533"/>
                <a:gd name="T32" fmla="*/ 0 w 667"/>
                <a:gd name="T33" fmla="*/ 133 h 533"/>
                <a:gd name="T34" fmla="*/ 0 w 667"/>
                <a:gd name="T35" fmla="*/ 489 h 533"/>
                <a:gd name="T36" fmla="*/ 42 w 667"/>
                <a:gd name="T37" fmla="*/ 533 h 533"/>
                <a:gd name="T38" fmla="*/ 625 w 667"/>
                <a:gd name="T39" fmla="*/ 533 h 533"/>
                <a:gd name="T40" fmla="*/ 667 w 667"/>
                <a:gd name="T41" fmla="*/ 489 h 533"/>
                <a:gd name="T42" fmla="*/ 667 w 667"/>
                <a:gd name="T43" fmla="*/ 133 h 533"/>
                <a:gd name="T44" fmla="*/ 625 w 667"/>
                <a:gd name="T45" fmla="*/ 8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7" h="533">
                  <a:moveTo>
                    <a:pt x="367" y="475"/>
                  </a:moveTo>
                  <a:cubicBezTo>
                    <a:pt x="270" y="475"/>
                    <a:pt x="192" y="396"/>
                    <a:pt x="192" y="300"/>
                  </a:cubicBezTo>
                  <a:cubicBezTo>
                    <a:pt x="192" y="204"/>
                    <a:pt x="270" y="125"/>
                    <a:pt x="367" y="125"/>
                  </a:cubicBezTo>
                  <a:cubicBezTo>
                    <a:pt x="463" y="125"/>
                    <a:pt x="542" y="204"/>
                    <a:pt x="542" y="300"/>
                  </a:cubicBezTo>
                  <a:cubicBezTo>
                    <a:pt x="542" y="396"/>
                    <a:pt x="463" y="475"/>
                    <a:pt x="367" y="475"/>
                  </a:cubicBezTo>
                  <a:close/>
                  <a:moveTo>
                    <a:pt x="625" y="83"/>
                  </a:moveTo>
                  <a:lnTo>
                    <a:pt x="542" y="83"/>
                  </a:lnTo>
                  <a:cubicBezTo>
                    <a:pt x="542" y="83"/>
                    <a:pt x="518" y="89"/>
                    <a:pt x="500" y="44"/>
                  </a:cubicBezTo>
                  <a:cubicBezTo>
                    <a:pt x="491" y="22"/>
                    <a:pt x="481" y="0"/>
                    <a:pt x="458" y="0"/>
                  </a:cubicBezTo>
                  <a:lnTo>
                    <a:pt x="292" y="0"/>
                  </a:lnTo>
                  <a:cubicBezTo>
                    <a:pt x="269" y="0"/>
                    <a:pt x="259" y="22"/>
                    <a:pt x="250" y="44"/>
                  </a:cubicBezTo>
                  <a:cubicBezTo>
                    <a:pt x="233" y="89"/>
                    <a:pt x="208" y="83"/>
                    <a:pt x="208" y="83"/>
                  </a:cubicBezTo>
                  <a:lnTo>
                    <a:pt x="167" y="83"/>
                  </a:lnTo>
                  <a:cubicBezTo>
                    <a:pt x="167" y="59"/>
                    <a:pt x="148" y="50"/>
                    <a:pt x="125" y="50"/>
                  </a:cubicBezTo>
                  <a:lnTo>
                    <a:pt x="83" y="50"/>
                  </a:lnTo>
                  <a:cubicBezTo>
                    <a:pt x="60" y="50"/>
                    <a:pt x="42" y="59"/>
                    <a:pt x="42" y="83"/>
                  </a:cubicBezTo>
                  <a:cubicBezTo>
                    <a:pt x="19" y="83"/>
                    <a:pt x="0" y="109"/>
                    <a:pt x="0" y="133"/>
                  </a:cubicBezTo>
                  <a:lnTo>
                    <a:pt x="0" y="489"/>
                  </a:lnTo>
                  <a:cubicBezTo>
                    <a:pt x="0" y="513"/>
                    <a:pt x="19" y="533"/>
                    <a:pt x="42" y="533"/>
                  </a:cubicBezTo>
                  <a:lnTo>
                    <a:pt x="625" y="533"/>
                  </a:lnTo>
                  <a:cubicBezTo>
                    <a:pt x="648" y="533"/>
                    <a:pt x="667" y="513"/>
                    <a:pt x="667" y="489"/>
                  </a:cubicBezTo>
                  <a:lnTo>
                    <a:pt x="667" y="133"/>
                  </a:lnTo>
                  <a:cubicBezTo>
                    <a:pt x="667" y="109"/>
                    <a:pt x="648" y="83"/>
                    <a:pt x="625" y="8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6" name="TextBox 29">
            <a:extLst>
              <a:ext uri="{FF2B5EF4-FFF2-40B4-BE49-F238E27FC236}">
                <a16:creationId xmlns:a16="http://schemas.microsoft.com/office/drawing/2014/main" id="{1126FC09-D8C9-4D15-80DB-FEB49415A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844" y="3573105"/>
            <a:ext cx="7553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fps</a:t>
            </a:r>
          </a:p>
        </p:txBody>
      </p:sp>
      <p:sp>
        <p:nvSpPr>
          <p:cNvPr id="37" name="TextBox 29">
            <a:extLst>
              <a:ext uri="{FF2B5EF4-FFF2-40B4-BE49-F238E27FC236}">
                <a16:creationId xmlns:a16="http://schemas.microsoft.com/office/drawing/2014/main" id="{A296EF72-E2AD-4F7B-A0E1-A956B2875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829" y="2892064"/>
            <a:ext cx="11342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altLang="en-US" sz="2000" dirty="0">
                <a:solidFill>
                  <a:srgbClr val="000000"/>
                </a:solidFill>
              </a:rPr>
              <a:t>idle time</a:t>
            </a:r>
          </a:p>
        </p:txBody>
      </p:sp>
      <p:sp>
        <p:nvSpPr>
          <p:cNvPr id="38" name="TextBox 29">
            <a:extLst>
              <a:ext uri="{FF2B5EF4-FFF2-40B4-BE49-F238E27FC236}">
                <a16:creationId xmlns:a16="http://schemas.microsoft.com/office/drawing/2014/main" id="{3F1EAD31-07AF-4F4D-9F3A-3B68B87AE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6619" y="3514415"/>
            <a:ext cx="21816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I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dropped frames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0">
                <a:extLst>
                  <a:ext uri="{FF2B5EF4-FFF2-40B4-BE49-F238E27FC236}">
                    <a16:creationId xmlns:a16="http://schemas.microsoft.com/office/drawing/2014/main" id="{48DBD3F2-6504-43E6-BC77-298F1473E9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4813" y="3218358"/>
                <a:ext cx="52450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altLang="en-US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𝒌𝒉</m:t>
                      </m:r>
                    </m:oMath>
                  </m:oMathPara>
                </a14:m>
                <a:endParaRPr lang="en-IN" altLang="en-US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9" name="TextBox 30">
                <a:extLst>
                  <a:ext uri="{FF2B5EF4-FFF2-40B4-BE49-F238E27FC236}">
                    <a16:creationId xmlns:a16="http://schemas.microsoft.com/office/drawing/2014/main" id="{48DBD3F2-6504-43E6-BC77-298F1473E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4813" y="3218358"/>
                <a:ext cx="52450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0">
                <a:extLst>
                  <a:ext uri="{FF2B5EF4-FFF2-40B4-BE49-F238E27FC236}">
                    <a16:creationId xmlns:a16="http://schemas.microsoft.com/office/drawing/2014/main" id="{873328DA-7439-4DB8-BB57-C34B8C07C3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19554" y="3218358"/>
                <a:ext cx="1149867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IN" altLang="en-US" sz="2000" b="1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IN" alt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IN" alt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IN" alt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IN" alt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IN" alt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endParaRPr lang="en-IN" altLang="en-US" sz="20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0" name="TextBox 30">
                <a:extLst>
                  <a:ext uri="{FF2B5EF4-FFF2-40B4-BE49-F238E27FC236}">
                    <a16:creationId xmlns:a16="http://schemas.microsoft.com/office/drawing/2014/main" id="{873328DA-7439-4DB8-BB57-C34B8C07C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9554" y="3218358"/>
                <a:ext cx="1149867" cy="400110"/>
              </a:xfrm>
              <a:prstGeom prst="rect">
                <a:avLst/>
              </a:prstGeom>
              <a:blipFill>
                <a:blip r:embed="rId4"/>
                <a:stretch>
                  <a:fillRect l="-5851" t="-9091" b="-2575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30">
                <a:extLst>
                  <a:ext uri="{FF2B5EF4-FFF2-40B4-BE49-F238E27FC236}">
                    <a16:creationId xmlns:a16="http://schemas.microsoft.com/office/drawing/2014/main" id="{5104A23E-58AE-489C-BD94-FB7B4EE15C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22520" y="3218347"/>
                <a:ext cx="1149867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IN" altLang="en-US" sz="2000" b="1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IN" alt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IN" alt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IN" alt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IN" alt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IN" alt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endParaRPr lang="en-IN" altLang="en-US" sz="20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1" name="TextBox 30">
                <a:extLst>
                  <a:ext uri="{FF2B5EF4-FFF2-40B4-BE49-F238E27FC236}">
                    <a16:creationId xmlns:a16="http://schemas.microsoft.com/office/drawing/2014/main" id="{5104A23E-58AE-489C-BD94-FB7B4EE15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2520" y="3218347"/>
                <a:ext cx="1149867" cy="400110"/>
              </a:xfrm>
              <a:prstGeom prst="rect">
                <a:avLst/>
              </a:prstGeom>
              <a:blipFill>
                <a:blip r:embed="rId5"/>
                <a:stretch>
                  <a:fillRect l="-5291" t="-9091" b="-2575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C55E10A-66FD-4898-95D5-048E74A54D8C}"/>
              </a:ext>
            </a:extLst>
          </p:cNvPr>
          <p:cNvCxnSpPr/>
          <p:nvPr/>
        </p:nvCxnSpPr>
        <p:spPr>
          <a:xfrm>
            <a:off x="4589881" y="3879029"/>
            <a:ext cx="2681287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30">
                <a:extLst>
                  <a:ext uri="{FF2B5EF4-FFF2-40B4-BE49-F238E27FC236}">
                    <a16:creationId xmlns:a16="http://schemas.microsoft.com/office/drawing/2014/main" id="{0C50293F-000A-4BB7-9A4B-6B077E280C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00620" y="3532167"/>
                <a:ext cx="767261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IN" altLang="en-US" sz="2000" b="1" dirty="0">
                    <a:solidFill>
                      <a:srgbClr val="000000"/>
                    </a:solidFill>
                  </a:rPr>
                  <a:t>τ</a:t>
                </a:r>
                <a14:m>
                  <m:oMath xmlns:m="http://schemas.openxmlformats.org/officeDocument/2006/math">
                    <m:r>
                      <a:rPr lang="en-IN" altLang="en-US" sz="20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>
                      <a:rPr lang="en-IN" alt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endParaRPr lang="en-IN" altLang="en-US" sz="20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3" name="TextBox 30">
                <a:extLst>
                  <a:ext uri="{FF2B5EF4-FFF2-40B4-BE49-F238E27FC236}">
                    <a16:creationId xmlns:a16="http://schemas.microsoft.com/office/drawing/2014/main" id="{0C50293F-000A-4BB7-9A4B-6B077E280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00620" y="3532167"/>
                <a:ext cx="767261" cy="400110"/>
              </a:xfrm>
              <a:prstGeom prst="rect">
                <a:avLst/>
              </a:prstGeom>
              <a:blipFill>
                <a:blip r:embed="rId6"/>
                <a:stretch>
                  <a:fillRect l="-8730" t="-7576" b="-2575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F21A19A-389F-4B5B-A36B-AABE8ED00112}"/>
              </a:ext>
            </a:extLst>
          </p:cNvPr>
          <p:cNvCxnSpPr/>
          <p:nvPr/>
        </p:nvCxnSpPr>
        <p:spPr>
          <a:xfrm>
            <a:off x="3261513" y="3931052"/>
            <a:ext cx="648000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30">
                <a:extLst>
                  <a:ext uri="{FF2B5EF4-FFF2-40B4-BE49-F238E27FC236}">
                    <a16:creationId xmlns:a16="http://schemas.microsoft.com/office/drawing/2014/main" id="{170A432C-0D21-412C-B525-0C5B525217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0991" y="3547094"/>
                <a:ext cx="51591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altLang="en-US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altLang="en-US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IN" altLang="en-US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en-IN" altLang="en-US" sz="20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5" name="TextBox 30">
                <a:extLst>
                  <a:ext uri="{FF2B5EF4-FFF2-40B4-BE49-F238E27FC236}">
                    <a16:creationId xmlns:a16="http://schemas.microsoft.com/office/drawing/2014/main" id="{170A432C-0D21-412C-B525-0C5B52521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0991" y="3547094"/>
                <a:ext cx="515910" cy="400110"/>
              </a:xfrm>
              <a:prstGeom prst="rect">
                <a:avLst/>
              </a:prstGeom>
              <a:blipFill>
                <a:blip r:embed="rId7"/>
                <a:stretch>
                  <a:fillRect b="-136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28150F4F-7C81-444A-A7A5-AD80352A0410}"/>
              </a:ext>
            </a:extLst>
          </p:cNvPr>
          <p:cNvGrpSpPr/>
          <p:nvPr/>
        </p:nvGrpSpPr>
        <p:grpSpPr>
          <a:xfrm>
            <a:off x="4577699" y="772168"/>
            <a:ext cx="2639850" cy="1813158"/>
            <a:chOff x="1696228" y="1155700"/>
            <a:chExt cx="2639850" cy="1813158"/>
          </a:xfrm>
        </p:grpSpPr>
        <p:sp>
          <p:nvSpPr>
            <p:cNvPr id="47" name="TextBox 29">
              <a:extLst>
                <a:ext uri="{FF2B5EF4-FFF2-40B4-BE49-F238E27FC236}">
                  <a16:creationId xmlns:a16="http://schemas.microsoft.com/office/drawing/2014/main" id="{BAA651E2-8B8D-4F90-8486-1EF1EA16E0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6228" y="2599526"/>
              <a:ext cx="11342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I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best-case</a:t>
              </a:r>
            </a:p>
          </p:txBody>
        </p:sp>
        <p:sp>
          <p:nvSpPr>
            <p:cNvPr id="48" name="TextBox 29">
              <a:extLst>
                <a:ext uri="{FF2B5EF4-FFF2-40B4-BE49-F238E27FC236}">
                  <a16:creationId xmlns:a16="http://schemas.microsoft.com/office/drawing/2014/main" id="{A4F8E3A9-A53C-4B2C-834A-C9B2DAE246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4319" y="2599526"/>
              <a:ext cx="12325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I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worst-case</a:t>
              </a:r>
            </a:p>
          </p:txBody>
        </p:sp>
        <p:cxnSp>
          <p:nvCxnSpPr>
            <p:cNvPr id="49" name="Curved Connector 45">
              <a:extLst>
                <a:ext uri="{FF2B5EF4-FFF2-40B4-BE49-F238E27FC236}">
                  <a16:creationId xmlns:a16="http://schemas.microsoft.com/office/drawing/2014/main" id="{33EEC60A-E9D2-41BD-A9F3-FDCFAA6A10F7}"/>
                </a:ext>
              </a:extLst>
            </p:cNvPr>
            <p:cNvCxnSpPr/>
            <p:nvPr/>
          </p:nvCxnSpPr>
          <p:spPr>
            <a:xfrm rot="16200000" flipH="1">
              <a:off x="1930184" y="2531855"/>
              <a:ext cx="190775" cy="185197"/>
            </a:xfrm>
            <a:prstGeom prst="curved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urved Connector 46">
              <a:extLst>
                <a:ext uri="{FF2B5EF4-FFF2-40B4-BE49-F238E27FC236}">
                  <a16:creationId xmlns:a16="http://schemas.microsoft.com/office/drawing/2014/main" id="{439D5DE8-7113-49D8-95BE-BB4E8F5D38A9}"/>
                </a:ext>
              </a:extLst>
            </p:cNvPr>
            <p:cNvCxnSpPr/>
            <p:nvPr/>
          </p:nvCxnSpPr>
          <p:spPr>
            <a:xfrm rot="5400000">
              <a:off x="3389183" y="2529261"/>
              <a:ext cx="190774" cy="190387"/>
            </a:xfrm>
            <a:prstGeom prst="curvedConnector3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63DAA01-522E-4CE7-8F00-96D50A4C6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462" y="1155700"/>
              <a:ext cx="2521616" cy="1447029"/>
            </a:xfrm>
            <a:prstGeom prst="rect">
              <a:avLst/>
            </a:prstGeom>
          </p:spPr>
        </p:pic>
        <p:sp>
          <p:nvSpPr>
            <p:cNvPr id="52" name="TextBox 29">
              <a:extLst>
                <a:ext uri="{FF2B5EF4-FFF2-40B4-BE49-F238E27FC236}">
                  <a16:creationId xmlns:a16="http://schemas.microsoft.com/office/drawing/2014/main" id="{B3145AB2-D4D9-4BDE-A001-D23B77794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0903" y="1229300"/>
              <a:ext cx="130247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I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workload distribution</a:t>
              </a:r>
            </a:p>
          </p:txBody>
        </p:sp>
      </p:grpSp>
      <p:pic>
        <p:nvPicPr>
          <p:cNvPr id="53" name="Picture 6">
            <a:extLst>
              <a:ext uri="{FF2B5EF4-FFF2-40B4-BE49-F238E27FC236}">
                <a16:creationId xmlns:a16="http://schemas.microsoft.com/office/drawing/2014/main" id="{3CE8C94F-BEEC-4FA6-BE66-AE973572FF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4" y="775796"/>
            <a:ext cx="2496796" cy="143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">
            <a:extLst>
              <a:ext uri="{FF2B5EF4-FFF2-40B4-BE49-F238E27FC236}">
                <a16:creationId xmlns:a16="http://schemas.microsoft.com/office/drawing/2014/main" id="{D3EF3B7C-099E-409A-B58D-B076AFAB4A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60" y="822238"/>
            <a:ext cx="2496796" cy="142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16C0BF4-490A-4033-9512-D4C751288FF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246854" y="3919183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Arrow Connector 16">
            <a:extLst>
              <a:ext uri="{FF2B5EF4-FFF2-40B4-BE49-F238E27FC236}">
                <a16:creationId xmlns:a16="http://schemas.microsoft.com/office/drawing/2014/main" id="{8BE6FC98-D8FD-4D0D-A53C-B9DFB43D973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608385" y="3914525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5284573-C2C1-4F30-BA12-F23F82B1F35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574548" y="3919183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9EB354C-6D28-462C-B4B7-0863D1DD187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63773" y="3919183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C8C786C-C40F-43E5-9A21-CBC28116752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953395" y="3919183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4BC3171-39CD-47A4-A5E9-BA886927F9B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626098" y="3923945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FD89221-403A-4029-9FD3-3F09B470EC8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298801" y="3923945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" name="Content Placeholder 1">
            <a:extLst>
              <a:ext uri="{FF2B5EF4-FFF2-40B4-BE49-F238E27FC236}">
                <a16:creationId xmlns:a16="http://schemas.microsoft.com/office/drawing/2014/main" id="{9DDFA673-BF9C-417F-A93F-82A2E0458DC6}"/>
              </a:ext>
            </a:extLst>
          </p:cNvPr>
          <p:cNvSpPr txBox="1">
            <a:spLocks/>
          </p:cNvSpPr>
          <p:nvPr/>
        </p:nvSpPr>
        <p:spPr>
          <a:xfrm>
            <a:off x="1669103" y="5174430"/>
            <a:ext cx="9535268" cy="12969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3pPr>
            <a:lvl4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IN" sz="2400" dirty="0"/>
              <a:t>Controllers typically designed for worst-case workload </a:t>
            </a:r>
            <a:r>
              <a:rPr lang="en-IN" sz="2400" dirty="0">
                <a:sym typeface="Wingdings" panose="05000000000000000000" pitchFamily="2" charset="2"/>
              </a:rPr>
              <a:t> rarely happens</a:t>
            </a:r>
            <a:endParaRPr lang="en-IN" sz="2400" dirty="0"/>
          </a:p>
          <a:p>
            <a:pPr>
              <a:defRPr/>
            </a:pPr>
            <a:r>
              <a:rPr lang="en-IN" sz="2400" dirty="0"/>
              <a:t>Dropped frames and unnecessary idle times</a:t>
            </a:r>
          </a:p>
          <a:p>
            <a:pPr fontAlgn="auto">
              <a:spcAft>
                <a:spcPts val="0"/>
              </a:spcAft>
              <a:defRPr/>
            </a:pPr>
            <a:endParaRPr lang="en-IN" sz="2400" dirty="0"/>
          </a:p>
        </p:txBody>
      </p:sp>
      <p:sp>
        <p:nvSpPr>
          <p:cNvPr id="63" name="TextBox 29">
            <a:extLst>
              <a:ext uri="{FF2B5EF4-FFF2-40B4-BE49-F238E27FC236}">
                <a16:creationId xmlns:a16="http://schemas.microsoft.com/office/drawing/2014/main" id="{A0400FC3-672D-429C-8785-A8DA7A0D6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3968" y="2237837"/>
            <a:ext cx="16623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IN" altLang="en-US" dirty="0">
                <a:solidFill>
                  <a:srgbClr val="FF0000"/>
                </a:solidFill>
              </a:rPr>
              <a:t>rarely happens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29EF2C92-F541-42DB-92CE-B332FC7FDE05}"/>
              </a:ext>
            </a:extLst>
          </p:cNvPr>
          <p:cNvSpPr/>
          <p:nvPr/>
        </p:nvSpPr>
        <p:spPr>
          <a:xfrm>
            <a:off x="6931789" y="2282513"/>
            <a:ext cx="142179" cy="281873"/>
          </a:xfrm>
          <a:prstGeom prst="rightBrace">
            <a:avLst>
              <a:gd name="adj1" fmla="val 32996"/>
              <a:gd name="adj2" fmla="val 48958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5" name="Curved Connector 29">
            <a:extLst>
              <a:ext uri="{FF2B5EF4-FFF2-40B4-BE49-F238E27FC236}">
                <a16:creationId xmlns:a16="http://schemas.microsoft.com/office/drawing/2014/main" id="{6DDF2885-E424-411B-B13D-2C67A63F898B}"/>
              </a:ext>
            </a:extLst>
          </p:cNvPr>
          <p:cNvCxnSpPr>
            <a:cxnSpLocks/>
            <a:stCxn id="63" idx="3"/>
            <a:endCxn id="9" idx="0"/>
          </p:cNvCxnSpPr>
          <p:nvPr/>
        </p:nvCxnSpPr>
        <p:spPr>
          <a:xfrm flipH="1">
            <a:off x="8309701" y="2422503"/>
            <a:ext cx="426611" cy="494507"/>
          </a:xfrm>
          <a:prstGeom prst="curvedConnector4">
            <a:avLst>
              <a:gd name="adj1" fmla="val -53585"/>
              <a:gd name="adj2" fmla="val 68672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6F2E3AF4-029E-4CBA-A253-DD859A816112}"/>
              </a:ext>
            </a:extLst>
          </p:cNvPr>
          <p:cNvSpPr/>
          <p:nvPr/>
        </p:nvSpPr>
        <p:spPr>
          <a:xfrm>
            <a:off x="7838771" y="3841608"/>
            <a:ext cx="237281" cy="6192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28EE889-328C-48F1-9878-26F50ED2D4B6}"/>
              </a:ext>
            </a:extLst>
          </p:cNvPr>
          <p:cNvSpPr/>
          <p:nvPr/>
        </p:nvSpPr>
        <p:spPr>
          <a:xfrm>
            <a:off x="9180033" y="3841608"/>
            <a:ext cx="237281" cy="6192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FA76F29-D5DE-4089-9AFA-E731A131DE5D}"/>
              </a:ext>
            </a:extLst>
          </p:cNvPr>
          <p:cNvSpPr/>
          <p:nvPr/>
        </p:nvSpPr>
        <p:spPr>
          <a:xfrm>
            <a:off x="8515489" y="3849054"/>
            <a:ext cx="237281" cy="6192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026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62" grpId="0" uiExpand="1" build="p"/>
      <p:bldP spid="63" grpId="0"/>
      <p:bldP spid="64" grpId="0" animBg="1"/>
      <p:bldP spid="66" grpId="0" animBg="1"/>
      <p:bldP spid="67" grpId="0" animBg="1"/>
      <p:bldP spid="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0FF9-F19B-45F6-B24D-57639FC70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8"/>
            <a:ext cx="10515600" cy="628406"/>
          </a:xfrm>
        </p:spPr>
        <p:txBody>
          <a:bodyPr>
            <a:normAutofit fontScale="90000"/>
          </a:bodyPr>
          <a:lstStyle/>
          <a:p>
            <a:r>
              <a:rPr lang="en-IN" dirty="0"/>
              <a:t>IBC system: research question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DCFE8-E1BE-4B39-A417-86E0FAD55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5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771AAF-B3D0-4ACA-AE08-D197EBA48DA9}"/>
              </a:ext>
            </a:extLst>
          </p:cNvPr>
          <p:cNvSpPr/>
          <p:nvPr/>
        </p:nvSpPr>
        <p:spPr>
          <a:xfrm>
            <a:off x="9344751" y="2917010"/>
            <a:ext cx="274637" cy="32385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4C434B-ADA1-432B-9F6D-CF24FA0F0964}"/>
              </a:ext>
            </a:extLst>
          </p:cNvPr>
          <p:cNvSpPr/>
          <p:nvPr/>
        </p:nvSpPr>
        <p:spPr>
          <a:xfrm>
            <a:off x="7287351" y="2917010"/>
            <a:ext cx="2044700" cy="32385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9FC4B0-AB76-41CF-B97C-5413CB4A2047}"/>
              </a:ext>
            </a:extLst>
          </p:cNvPr>
          <p:cNvSpPr/>
          <p:nvPr/>
        </p:nvSpPr>
        <p:spPr>
          <a:xfrm>
            <a:off x="9692413" y="2917010"/>
            <a:ext cx="273050" cy="32385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AA42CB-B663-4780-94D9-30ED4C588C37}"/>
              </a:ext>
            </a:extLst>
          </p:cNvPr>
          <p:cNvSpPr/>
          <p:nvPr/>
        </p:nvSpPr>
        <p:spPr>
          <a:xfrm>
            <a:off x="9619388" y="2917010"/>
            <a:ext cx="65088" cy="323850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ysDash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+mn-l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54D6DA-9EA5-4F89-92BB-B2DE19B6968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908592" y="2701110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6D5D06C-B7A7-4291-8E08-69909FA0E272}"/>
              </a:ext>
            </a:extLst>
          </p:cNvPr>
          <p:cNvSpPr/>
          <p:nvPr/>
        </p:nvSpPr>
        <p:spPr>
          <a:xfrm>
            <a:off x="5545603" y="2917010"/>
            <a:ext cx="288925" cy="32385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064628-CBC4-4922-868E-7FA7668E29AD}"/>
              </a:ext>
            </a:extLst>
          </p:cNvPr>
          <p:cNvSpPr/>
          <p:nvPr/>
        </p:nvSpPr>
        <p:spPr>
          <a:xfrm>
            <a:off x="4607342" y="2917010"/>
            <a:ext cx="936000" cy="32385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8AC494-899B-4F75-A873-AB71195643B2}"/>
              </a:ext>
            </a:extLst>
          </p:cNvPr>
          <p:cNvSpPr/>
          <p:nvPr/>
        </p:nvSpPr>
        <p:spPr>
          <a:xfrm>
            <a:off x="7002879" y="2917010"/>
            <a:ext cx="273050" cy="32385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951729-BF5B-41AE-B9E1-01204E16E61F}"/>
              </a:ext>
            </a:extLst>
          </p:cNvPr>
          <p:cNvSpPr/>
          <p:nvPr/>
        </p:nvSpPr>
        <p:spPr>
          <a:xfrm>
            <a:off x="5837691" y="2922797"/>
            <a:ext cx="1152000" cy="323850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ysDash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+mn-lt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DA6AC8D-A798-4BB6-8CBB-111295B17A92}"/>
              </a:ext>
            </a:extLst>
          </p:cNvPr>
          <p:cNvCxnSpPr/>
          <p:nvPr/>
        </p:nvCxnSpPr>
        <p:spPr>
          <a:xfrm flipV="1">
            <a:off x="9971504" y="2701110"/>
            <a:ext cx="0" cy="5397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5C3EED8-4C9B-4664-AFE6-FD001257AA00}"/>
              </a:ext>
            </a:extLst>
          </p:cNvPr>
          <p:cNvCxnSpPr/>
          <p:nvPr/>
        </p:nvCxnSpPr>
        <p:spPr>
          <a:xfrm>
            <a:off x="1902242" y="3240860"/>
            <a:ext cx="8280000" cy="12700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6" name="Straight Arrow Connector 20">
            <a:extLst>
              <a:ext uri="{FF2B5EF4-FFF2-40B4-BE49-F238E27FC236}">
                <a16:creationId xmlns:a16="http://schemas.microsoft.com/office/drawing/2014/main" id="{A9AA8C90-2788-4ECA-951B-C61A8B737E9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288629" y="2701110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14">
            <a:extLst>
              <a:ext uri="{FF2B5EF4-FFF2-40B4-BE49-F238E27FC236}">
                <a16:creationId xmlns:a16="http://schemas.microsoft.com/office/drawing/2014/main" id="{81442BF8-9EC3-4E9D-85BB-B3973309622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599404" y="2701110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06EC84E-BD11-4EBF-8C8E-2E4327E20F1C}"/>
              </a:ext>
            </a:extLst>
          </p:cNvPr>
          <p:cNvSpPr/>
          <p:nvPr/>
        </p:nvSpPr>
        <p:spPr>
          <a:xfrm>
            <a:off x="2269526" y="2909077"/>
            <a:ext cx="276225" cy="32385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CDFCB4C-3BF5-496A-97A9-7D293E64B3DB}"/>
              </a:ext>
            </a:extLst>
          </p:cNvPr>
          <p:cNvSpPr/>
          <p:nvPr/>
        </p:nvSpPr>
        <p:spPr>
          <a:xfrm>
            <a:off x="1908592" y="2909077"/>
            <a:ext cx="360000" cy="32385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A3F3946-7FD9-4FE7-A610-978F9D39F9D7}"/>
              </a:ext>
            </a:extLst>
          </p:cNvPr>
          <p:cNvSpPr/>
          <p:nvPr/>
        </p:nvSpPr>
        <p:spPr>
          <a:xfrm>
            <a:off x="4326354" y="2914864"/>
            <a:ext cx="273050" cy="32385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F4837C-AB64-4CA8-A254-844BA8140BA1}"/>
              </a:ext>
            </a:extLst>
          </p:cNvPr>
          <p:cNvSpPr/>
          <p:nvPr/>
        </p:nvSpPr>
        <p:spPr>
          <a:xfrm>
            <a:off x="2554700" y="2914864"/>
            <a:ext cx="1764000" cy="323850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ysDash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32" name="TextBox 29">
            <a:extLst>
              <a:ext uri="{FF2B5EF4-FFF2-40B4-BE49-F238E27FC236}">
                <a16:creationId xmlns:a16="http://schemas.microsoft.com/office/drawing/2014/main" id="{D1578211-679F-4474-8CFB-3EB99781C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569" y="2886336"/>
            <a:ext cx="11342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altLang="en-US" sz="2000" dirty="0">
                <a:solidFill>
                  <a:srgbClr val="000000"/>
                </a:solidFill>
              </a:rPr>
              <a:t>idle time</a:t>
            </a:r>
          </a:p>
        </p:txBody>
      </p:sp>
      <p:sp>
        <p:nvSpPr>
          <p:cNvPr id="37" name="TextBox 29">
            <a:extLst>
              <a:ext uri="{FF2B5EF4-FFF2-40B4-BE49-F238E27FC236}">
                <a16:creationId xmlns:a16="http://schemas.microsoft.com/office/drawing/2014/main" id="{A296EF72-E2AD-4F7B-A0E1-A956B2875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829" y="2892064"/>
            <a:ext cx="11342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IN" altLang="en-US" sz="2000" dirty="0">
                <a:solidFill>
                  <a:srgbClr val="000000"/>
                </a:solidFill>
              </a:rPr>
              <a:t>idle time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8150F4F-7C81-444A-A7A5-AD80352A0410}"/>
              </a:ext>
            </a:extLst>
          </p:cNvPr>
          <p:cNvGrpSpPr/>
          <p:nvPr/>
        </p:nvGrpSpPr>
        <p:grpSpPr>
          <a:xfrm>
            <a:off x="4577699" y="772168"/>
            <a:ext cx="2639850" cy="1813158"/>
            <a:chOff x="1696228" y="1155700"/>
            <a:chExt cx="2639850" cy="1813158"/>
          </a:xfrm>
        </p:grpSpPr>
        <p:sp>
          <p:nvSpPr>
            <p:cNvPr id="47" name="TextBox 29">
              <a:extLst>
                <a:ext uri="{FF2B5EF4-FFF2-40B4-BE49-F238E27FC236}">
                  <a16:creationId xmlns:a16="http://schemas.microsoft.com/office/drawing/2014/main" id="{BAA651E2-8B8D-4F90-8486-1EF1EA16E0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6228" y="2599526"/>
              <a:ext cx="11342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I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best-case</a:t>
              </a:r>
            </a:p>
          </p:txBody>
        </p:sp>
        <p:sp>
          <p:nvSpPr>
            <p:cNvPr id="48" name="TextBox 29">
              <a:extLst>
                <a:ext uri="{FF2B5EF4-FFF2-40B4-BE49-F238E27FC236}">
                  <a16:creationId xmlns:a16="http://schemas.microsoft.com/office/drawing/2014/main" id="{A4F8E3A9-A53C-4B2C-834A-C9B2DAE246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4319" y="2599526"/>
              <a:ext cx="12325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I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worst-case</a:t>
              </a:r>
            </a:p>
          </p:txBody>
        </p:sp>
        <p:cxnSp>
          <p:nvCxnSpPr>
            <p:cNvPr id="49" name="Curved Connector 45">
              <a:extLst>
                <a:ext uri="{FF2B5EF4-FFF2-40B4-BE49-F238E27FC236}">
                  <a16:creationId xmlns:a16="http://schemas.microsoft.com/office/drawing/2014/main" id="{33EEC60A-E9D2-41BD-A9F3-FDCFAA6A10F7}"/>
                </a:ext>
              </a:extLst>
            </p:cNvPr>
            <p:cNvCxnSpPr/>
            <p:nvPr/>
          </p:nvCxnSpPr>
          <p:spPr>
            <a:xfrm rot="16200000" flipH="1">
              <a:off x="1930184" y="2531855"/>
              <a:ext cx="190775" cy="185197"/>
            </a:xfrm>
            <a:prstGeom prst="curved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urved Connector 46">
              <a:extLst>
                <a:ext uri="{FF2B5EF4-FFF2-40B4-BE49-F238E27FC236}">
                  <a16:creationId xmlns:a16="http://schemas.microsoft.com/office/drawing/2014/main" id="{439D5DE8-7113-49D8-95BE-BB4E8F5D38A9}"/>
                </a:ext>
              </a:extLst>
            </p:cNvPr>
            <p:cNvCxnSpPr/>
            <p:nvPr/>
          </p:nvCxnSpPr>
          <p:spPr>
            <a:xfrm rot="5400000">
              <a:off x="3389183" y="2529261"/>
              <a:ext cx="190774" cy="190387"/>
            </a:xfrm>
            <a:prstGeom prst="curvedConnector3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63DAA01-522E-4CE7-8F00-96D50A4C6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462" y="1155700"/>
              <a:ext cx="2521616" cy="1447029"/>
            </a:xfrm>
            <a:prstGeom prst="rect">
              <a:avLst/>
            </a:prstGeom>
          </p:spPr>
        </p:pic>
        <p:sp>
          <p:nvSpPr>
            <p:cNvPr id="52" name="TextBox 29">
              <a:extLst>
                <a:ext uri="{FF2B5EF4-FFF2-40B4-BE49-F238E27FC236}">
                  <a16:creationId xmlns:a16="http://schemas.microsoft.com/office/drawing/2014/main" id="{B3145AB2-D4D9-4BDE-A001-D23B77794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0903" y="1229300"/>
              <a:ext cx="130247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I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workload distribution</a:t>
              </a:r>
            </a:p>
          </p:txBody>
        </p:sp>
      </p:grpSp>
      <p:pic>
        <p:nvPicPr>
          <p:cNvPr id="53" name="Picture 6">
            <a:extLst>
              <a:ext uri="{FF2B5EF4-FFF2-40B4-BE49-F238E27FC236}">
                <a16:creationId xmlns:a16="http://schemas.microsoft.com/office/drawing/2014/main" id="{3CE8C94F-BEEC-4FA6-BE66-AE973572F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4" y="775796"/>
            <a:ext cx="2496796" cy="143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">
            <a:extLst>
              <a:ext uri="{FF2B5EF4-FFF2-40B4-BE49-F238E27FC236}">
                <a16:creationId xmlns:a16="http://schemas.microsoft.com/office/drawing/2014/main" id="{D3EF3B7C-099E-409A-B58D-B076AFAB4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60" y="822238"/>
            <a:ext cx="2496796" cy="142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344E2BD-E852-449F-938F-1210B3F0A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230" y="3664201"/>
            <a:ext cx="102275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IN" altLang="en-US" sz="2800" dirty="0">
                <a:solidFill>
                  <a:srgbClr val="FF0000"/>
                </a:solidFill>
              </a:rPr>
              <a:t>How to cope with this long, variable sensing delay </a:t>
            </a:r>
            <a:br>
              <a:rPr lang="en-IN" altLang="en-US" sz="2800" dirty="0">
                <a:solidFill>
                  <a:srgbClr val="FF0000"/>
                </a:solidFill>
              </a:rPr>
            </a:br>
            <a:r>
              <a:rPr lang="en-IN" altLang="en-US" sz="2800" dirty="0">
                <a:solidFill>
                  <a:srgbClr val="FF0000"/>
                </a:solidFill>
              </a:rPr>
              <a:t>to improve system performance?</a:t>
            </a:r>
          </a:p>
        </p:txBody>
      </p:sp>
    </p:spTree>
    <p:extLst>
      <p:ext uri="{BB962C8B-B14F-4D97-AF65-F5344CB8AC3E}">
        <p14:creationId xmlns:p14="http://schemas.microsoft.com/office/powerpoint/2010/main" val="3654505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2D4FA-C2B5-4F27-A2D7-EB0CF6638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Multiprocessor IBC system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FFA4D-B431-4C8A-9719-1DD5F66B5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4885"/>
            <a:ext cx="7978254" cy="4902078"/>
          </a:xfrm>
        </p:spPr>
        <p:txBody>
          <a:bodyPr>
            <a:normAutofit/>
          </a:bodyPr>
          <a:lstStyle/>
          <a:p>
            <a:r>
              <a:rPr lang="en-IN" sz="2400" dirty="0"/>
              <a:t>Multiprocessors are common and relatively cheap</a:t>
            </a:r>
          </a:p>
          <a:p>
            <a:r>
              <a:rPr lang="en-IN" sz="2400" dirty="0"/>
              <a:t>Highly suitable for IBC system implementation</a:t>
            </a:r>
          </a:p>
          <a:p>
            <a:r>
              <a:rPr lang="en-IN" sz="2400" dirty="0"/>
              <a:t>Pipelined implementation – focus of this work</a:t>
            </a:r>
          </a:p>
          <a:p>
            <a:pPr lvl="1"/>
            <a:r>
              <a:rPr lang="en-IN" dirty="0"/>
              <a:t>Reduces sampling period</a:t>
            </a:r>
          </a:p>
          <a:p>
            <a:pPr lvl="1"/>
            <a:r>
              <a:rPr lang="en-IN" dirty="0"/>
              <a:t>Maximal pipelined implementation: when </a:t>
            </a:r>
            <a:r>
              <a:rPr lang="en-IN" i="1" dirty="0"/>
              <a:t>h = </a:t>
            </a:r>
            <a:r>
              <a:rPr lang="en-IN" i="1" dirty="0" err="1"/>
              <a:t>f</a:t>
            </a:r>
            <a:r>
              <a:rPr lang="en-IN" i="1" baseline="-25000" dirty="0" err="1"/>
              <a:t>h</a:t>
            </a:r>
            <a:endParaRPr lang="en-GB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90A6A-7F4E-4CAD-8D72-1562D1F0F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6</a:t>
            </a:fld>
            <a:endParaRPr lang="en-GB"/>
          </a:p>
        </p:txBody>
      </p:sp>
      <p:pic>
        <p:nvPicPr>
          <p:cNvPr id="6" name="Picture 4" descr="Image result for processor for ppt">
            <a:extLst>
              <a:ext uri="{FF2B5EF4-FFF2-40B4-BE49-F238E27FC236}">
                <a16:creationId xmlns:a16="http://schemas.microsoft.com/office/drawing/2014/main" id="{4849E2D7-6D79-46C4-8744-E0C4C3D9A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454" y="916744"/>
            <a:ext cx="2994820" cy="224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8ABF03-0468-4D80-87A0-16FF4017EA62}"/>
              </a:ext>
            </a:extLst>
          </p:cNvPr>
          <p:cNvSpPr/>
          <p:nvPr/>
        </p:nvSpPr>
        <p:spPr>
          <a:xfrm>
            <a:off x="4855575" y="5542835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DD1495-0881-4BD9-8C6D-B296FD5689FC}"/>
              </a:ext>
            </a:extLst>
          </p:cNvPr>
          <p:cNvSpPr/>
          <p:nvPr/>
        </p:nvSpPr>
        <p:spPr>
          <a:xfrm>
            <a:off x="4718509" y="5542835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28AFB2-A280-48EA-9105-C0A49666969D}"/>
              </a:ext>
            </a:extLst>
          </p:cNvPr>
          <p:cNvCxnSpPr>
            <a:cxnSpLocks/>
          </p:cNvCxnSpPr>
          <p:nvPr/>
        </p:nvCxnSpPr>
        <p:spPr>
          <a:xfrm flipV="1">
            <a:off x="1910048" y="4306399"/>
            <a:ext cx="11114" cy="16110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7F8ED13-90FF-40B3-8513-1AFDEB3383AE}"/>
              </a:ext>
            </a:extLst>
          </p:cNvPr>
          <p:cNvCxnSpPr/>
          <p:nvPr/>
        </p:nvCxnSpPr>
        <p:spPr>
          <a:xfrm>
            <a:off x="1912181" y="5903493"/>
            <a:ext cx="8388000" cy="1763"/>
          </a:xfrm>
          <a:prstGeom prst="straightConnector1">
            <a:avLst/>
          </a:prstGeom>
          <a:noFill/>
          <a:ln w="19050" cap="flat" cmpd="sng" algn="ctr">
            <a:solidFill>
              <a:srgbClr val="0A0A0A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0A41C9B-7DCA-4B4A-9BC9-38D9AF0048F5}"/>
              </a:ext>
            </a:extLst>
          </p:cNvPr>
          <p:cNvSpPr/>
          <p:nvPr/>
        </p:nvSpPr>
        <p:spPr>
          <a:xfrm>
            <a:off x="1916912" y="5542835"/>
            <a:ext cx="2794208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sz="2400" kern="0" dirty="0">
                <a:solidFill>
                  <a:prstClr val="black">
                    <a:lumMod val="50000"/>
                  </a:prstClr>
                </a:solidFill>
              </a:rPr>
              <a:t>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4133E8-AE3A-403A-BA13-26613E1B13F8}"/>
              </a:ext>
            </a:extLst>
          </p:cNvPr>
          <p:cNvCxnSpPr/>
          <p:nvPr/>
        </p:nvCxnSpPr>
        <p:spPr>
          <a:xfrm flipV="1">
            <a:off x="2913924" y="5360550"/>
            <a:ext cx="0" cy="540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1DC50E7-D78F-427C-B4E7-01E20C518E1B}"/>
              </a:ext>
            </a:extLst>
          </p:cNvPr>
          <p:cNvSpPr/>
          <p:nvPr/>
        </p:nvSpPr>
        <p:spPr>
          <a:xfrm>
            <a:off x="2913924" y="5181040"/>
            <a:ext cx="2794208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sz="2400" kern="0" dirty="0">
                <a:solidFill>
                  <a:prstClr val="black">
                    <a:lumMod val="50000"/>
                  </a:prstClr>
                </a:solidFill>
              </a:rPr>
              <a:t>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B33CE5-6F16-4278-940F-69934A11B322}"/>
              </a:ext>
            </a:extLst>
          </p:cNvPr>
          <p:cNvSpPr/>
          <p:nvPr/>
        </p:nvSpPr>
        <p:spPr>
          <a:xfrm>
            <a:off x="5845198" y="5181040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8BF23D-886F-460B-83F8-FCA913886ECC}"/>
              </a:ext>
            </a:extLst>
          </p:cNvPr>
          <p:cNvSpPr/>
          <p:nvPr/>
        </p:nvSpPr>
        <p:spPr>
          <a:xfrm>
            <a:off x="5708132" y="5181040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A27E7B6-7642-4918-9139-D665964146AA}"/>
              </a:ext>
            </a:extLst>
          </p:cNvPr>
          <p:cNvCxnSpPr>
            <a:cxnSpLocks/>
          </p:cNvCxnSpPr>
          <p:nvPr/>
        </p:nvCxnSpPr>
        <p:spPr>
          <a:xfrm flipV="1">
            <a:off x="3938284" y="4642835"/>
            <a:ext cx="0" cy="1260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95063A0-0513-4198-A5CC-35152BEABC86}"/>
              </a:ext>
            </a:extLst>
          </p:cNvPr>
          <p:cNvSpPr/>
          <p:nvPr/>
        </p:nvSpPr>
        <p:spPr>
          <a:xfrm>
            <a:off x="3938284" y="4821528"/>
            <a:ext cx="2794208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sz="2400" kern="0" dirty="0">
                <a:solidFill>
                  <a:prstClr val="black">
                    <a:lumMod val="50000"/>
                  </a:prstClr>
                </a:solidFill>
              </a:rPr>
              <a:t>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DF2D4C-A68E-4495-B117-A50DAE283623}"/>
              </a:ext>
            </a:extLst>
          </p:cNvPr>
          <p:cNvSpPr/>
          <p:nvPr/>
        </p:nvSpPr>
        <p:spPr>
          <a:xfrm>
            <a:off x="6869558" y="4821528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E2814C-6C77-44AE-ABEF-79EDA1C906FB}"/>
              </a:ext>
            </a:extLst>
          </p:cNvPr>
          <p:cNvSpPr/>
          <p:nvPr/>
        </p:nvSpPr>
        <p:spPr>
          <a:xfrm>
            <a:off x="6732492" y="4821528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BC1EB3C-C1F1-4480-B1C3-96802F57F3B6}"/>
              </a:ext>
            </a:extLst>
          </p:cNvPr>
          <p:cNvCxnSpPr/>
          <p:nvPr/>
        </p:nvCxnSpPr>
        <p:spPr>
          <a:xfrm flipV="1">
            <a:off x="6997133" y="4641528"/>
            <a:ext cx="0" cy="54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8B7F246-A42A-4012-A65A-5AB24BBFAA78}"/>
              </a:ext>
            </a:extLst>
          </p:cNvPr>
          <p:cNvSpPr/>
          <p:nvPr/>
        </p:nvSpPr>
        <p:spPr>
          <a:xfrm>
            <a:off x="7909009" y="5542835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80C661-E052-439F-A2A8-CFCE5E0071F3}"/>
              </a:ext>
            </a:extLst>
          </p:cNvPr>
          <p:cNvSpPr/>
          <p:nvPr/>
        </p:nvSpPr>
        <p:spPr>
          <a:xfrm>
            <a:off x="7771943" y="5542835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F24BA34-57FC-46DA-A72D-7DCA7C78338A}"/>
              </a:ext>
            </a:extLst>
          </p:cNvPr>
          <p:cNvCxnSpPr/>
          <p:nvPr/>
        </p:nvCxnSpPr>
        <p:spPr>
          <a:xfrm flipV="1">
            <a:off x="8036584" y="5369358"/>
            <a:ext cx="0" cy="54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2978E09-2F85-42CC-8F17-AFD8885282EE}"/>
              </a:ext>
            </a:extLst>
          </p:cNvPr>
          <p:cNvSpPr/>
          <p:nvPr/>
        </p:nvSpPr>
        <p:spPr>
          <a:xfrm>
            <a:off x="4970346" y="5542835"/>
            <a:ext cx="2794208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sz="2400" kern="0" dirty="0">
                <a:solidFill>
                  <a:prstClr val="black">
                    <a:lumMod val="50000"/>
                  </a:prstClr>
                </a:solidFill>
              </a:rPr>
              <a:t>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939A58D-B48A-48FF-86A0-BA0521BE5BA4}"/>
              </a:ext>
            </a:extLst>
          </p:cNvPr>
          <p:cNvCxnSpPr/>
          <p:nvPr/>
        </p:nvCxnSpPr>
        <p:spPr>
          <a:xfrm flipV="1">
            <a:off x="5967358" y="5365310"/>
            <a:ext cx="0" cy="540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F6206F2-4C8D-4432-B934-AE60F693AD9A}"/>
              </a:ext>
            </a:extLst>
          </p:cNvPr>
          <p:cNvSpPr/>
          <p:nvPr/>
        </p:nvSpPr>
        <p:spPr>
          <a:xfrm>
            <a:off x="5967358" y="5181040"/>
            <a:ext cx="2794208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sz="2400" kern="0" dirty="0">
                <a:solidFill>
                  <a:prstClr val="black">
                    <a:lumMod val="50000"/>
                  </a:prstClr>
                </a:solidFill>
              </a:rPr>
              <a:t>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4799C6-B1B0-4E34-975B-7362DE865C5B}"/>
              </a:ext>
            </a:extLst>
          </p:cNvPr>
          <p:cNvSpPr/>
          <p:nvPr/>
        </p:nvSpPr>
        <p:spPr>
          <a:xfrm>
            <a:off x="8898632" y="5181040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F5A57C1-BEE5-471D-AA67-20515193C1A1}"/>
              </a:ext>
            </a:extLst>
          </p:cNvPr>
          <p:cNvSpPr/>
          <p:nvPr/>
        </p:nvSpPr>
        <p:spPr>
          <a:xfrm>
            <a:off x="8761566" y="5181040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680F299-0769-4878-BEB7-3A93FE81961F}"/>
              </a:ext>
            </a:extLst>
          </p:cNvPr>
          <p:cNvCxnSpPr>
            <a:cxnSpLocks/>
          </p:cNvCxnSpPr>
          <p:nvPr/>
        </p:nvCxnSpPr>
        <p:spPr>
          <a:xfrm flipV="1">
            <a:off x="6991718" y="5168442"/>
            <a:ext cx="0" cy="73373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2C610479-4AB7-426F-B0B3-7776DCE9955E}"/>
              </a:ext>
            </a:extLst>
          </p:cNvPr>
          <p:cNvSpPr/>
          <p:nvPr/>
        </p:nvSpPr>
        <p:spPr>
          <a:xfrm>
            <a:off x="6991718" y="4821528"/>
            <a:ext cx="2794208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sz="2400" kern="0" dirty="0">
                <a:solidFill>
                  <a:prstClr val="black">
                    <a:lumMod val="50000"/>
                  </a:prstClr>
                </a:solidFill>
              </a:rPr>
              <a:t>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BA6C6FB-90A9-418A-A7FC-E1BCE3BECF2D}"/>
              </a:ext>
            </a:extLst>
          </p:cNvPr>
          <p:cNvSpPr/>
          <p:nvPr/>
        </p:nvSpPr>
        <p:spPr>
          <a:xfrm>
            <a:off x="9917205" y="4821528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95ACAD6-A4FC-4842-AA62-E4CA856CF3CE}"/>
              </a:ext>
            </a:extLst>
          </p:cNvPr>
          <p:cNvSpPr/>
          <p:nvPr/>
        </p:nvSpPr>
        <p:spPr>
          <a:xfrm>
            <a:off x="9780139" y="4821528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45DD55B-AF9C-4C42-89BF-0AC70F80C671}"/>
              </a:ext>
            </a:extLst>
          </p:cNvPr>
          <p:cNvSpPr/>
          <p:nvPr/>
        </p:nvSpPr>
        <p:spPr>
          <a:xfrm>
            <a:off x="1922007" y="5181040"/>
            <a:ext cx="779116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sz="2400" kern="0" dirty="0">
              <a:solidFill>
                <a:prstClr val="black">
                  <a:lumMod val="50000"/>
                </a:prstClr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408B3B0-5035-4B23-AAB7-A7B3FDFCFD56}"/>
              </a:ext>
            </a:extLst>
          </p:cNvPr>
          <p:cNvSpPr/>
          <p:nvPr/>
        </p:nvSpPr>
        <p:spPr>
          <a:xfrm>
            <a:off x="2792919" y="5181040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BDB8D8F-C0BC-4004-BB06-92E2362C9C1A}"/>
              </a:ext>
            </a:extLst>
          </p:cNvPr>
          <p:cNvSpPr/>
          <p:nvPr/>
        </p:nvSpPr>
        <p:spPr>
          <a:xfrm>
            <a:off x="2644279" y="5181040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ECD2BBE-A3A1-4707-8C0D-1A2B2735D02B}"/>
              </a:ext>
            </a:extLst>
          </p:cNvPr>
          <p:cNvSpPr/>
          <p:nvPr/>
        </p:nvSpPr>
        <p:spPr>
          <a:xfrm>
            <a:off x="3808176" y="4821528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45E98D0-A649-47DB-AEDC-DC6A8BBF5549}"/>
              </a:ext>
            </a:extLst>
          </p:cNvPr>
          <p:cNvSpPr/>
          <p:nvPr/>
        </p:nvSpPr>
        <p:spPr>
          <a:xfrm>
            <a:off x="3671110" y="4821528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2F0D869-07E0-4A58-B35C-93C35CADEEC5}"/>
              </a:ext>
            </a:extLst>
          </p:cNvPr>
          <p:cNvSpPr/>
          <p:nvPr/>
        </p:nvSpPr>
        <p:spPr>
          <a:xfrm>
            <a:off x="1923614" y="4821528"/>
            <a:ext cx="1742082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sz="2400" kern="0" dirty="0">
              <a:solidFill>
                <a:prstClr val="black">
                  <a:lumMod val="50000"/>
                </a:prst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D0CA75-B7B5-4EB3-AD3F-B4021B7CA72D}"/>
              </a:ext>
            </a:extLst>
          </p:cNvPr>
          <p:cNvSpPr txBox="1"/>
          <p:nvPr/>
        </p:nvSpPr>
        <p:spPr>
          <a:xfrm>
            <a:off x="998920" y="5459075"/>
            <a:ext cx="9444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1</a:t>
            </a:r>
            <a:endParaRPr lang="nl-N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62E13B9-2A0A-4B77-B6D1-CAF74D732227}"/>
              </a:ext>
            </a:extLst>
          </p:cNvPr>
          <p:cNvSpPr txBox="1"/>
          <p:nvPr/>
        </p:nvSpPr>
        <p:spPr>
          <a:xfrm>
            <a:off x="998920" y="5096221"/>
            <a:ext cx="9444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2</a:t>
            </a:r>
            <a:endParaRPr lang="nl-N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43DA35-9651-411B-B68F-FE8DFA97A522}"/>
              </a:ext>
            </a:extLst>
          </p:cNvPr>
          <p:cNvSpPr txBox="1"/>
          <p:nvPr/>
        </p:nvSpPr>
        <p:spPr>
          <a:xfrm>
            <a:off x="998920" y="4741115"/>
            <a:ext cx="9444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3</a:t>
            </a:r>
            <a:endParaRPr lang="nl-N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301AA1-7CF7-4A15-AB8B-BC1AB7D2BD36}"/>
              </a:ext>
            </a:extLst>
          </p:cNvPr>
          <p:cNvSpPr txBox="1"/>
          <p:nvPr/>
        </p:nvSpPr>
        <p:spPr>
          <a:xfrm>
            <a:off x="10301581" y="5154300"/>
            <a:ext cx="22602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dirty="0"/>
              <a:t>... </a:t>
            </a:r>
            <a:endParaRPr lang="nl-NL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CC3B5DE-2973-4A6C-817B-9318AD29184A}"/>
              </a:ext>
            </a:extLst>
          </p:cNvPr>
          <p:cNvCxnSpPr/>
          <p:nvPr/>
        </p:nvCxnSpPr>
        <p:spPr>
          <a:xfrm flipV="1">
            <a:off x="1923992" y="3703535"/>
            <a:ext cx="0" cy="540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F68FFD9-232C-4067-B538-FBE6E2FA50CD}"/>
              </a:ext>
            </a:extLst>
          </p:cNvPr>
          <p:cNvCxnSpPr/>
          <p:nvPr/>
        </p:nvCxnSpPr>
        <p:spPr>
          <a:xfrm flipV="1">
            <a:off x="2946686" y="3703535"/>
            <a:ext cx="0" cy="54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29F7527-1FE5-4516-AEAC-E25710B37102}"/>
              </a:ext>
            </a:extLst>
          </p:cNvPr>
          <p:cNvCxnSpPr/>
          <p:nvPr/>
        </p:nvCxnSpPr>
        <p:spPr>
          <a:xfrm flipV="1">
            <a:off x="3969380" y="3703535"/>
            <a:ext cx="0" cy="540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00BA4C4-E14D-4C37-AA95-C3AD3A140527}"/>
              </a:ext>
            </a:extLst>
          </p:cNvPr>
          <p:cNvCxnSpPr/>
          <p:nvPr/>
        </p:nvCxnSpPr>
        <p:spPr>
          <a:xfrm flipV="1">
            <a:off x="4992074" y="3699646"/>
            <a:ext cx="0" cy="54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89B9FBE-13CE-4E17-905D-5305F3681326}"/>
              </a:ext>
            </a:extLst>
          </p:cNvPr>
          <p:cNvCxnSpPr/>
          <p:nvPr/>
        </p:nvCxnSpPr>
        <p:spPr>
          <a:xfrm>
            <a:off x="1918016" y="4239646"/>
            <a:ext cx="8532000" cy="0"/>
          </a:xfrm>
          <a:prstGeom prst="straightConnector1">
            <a:avLst/>
          </a:prstGeom>
          <a:noFill/>
          <a:ln w="19050" cap="flat" cmpd="sng" algn="ctr">
            <a:solidFill>
              <a:srgbClr val="0A0A0A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D3F56B4-B673-4FAC-886F-EA55DDCE15C1}"/>
              </a:ext>
            </a:extLst>
          </p:cNvPr>
          <p:cNvCxnSpPr/>
          <p:nvPr/>
        </p:nvCxnSpPr>
        <p:spPr>
          <a:xfrm flipV="1">
            <a:off x="6014768" y="3699646"/>
            <a:ext cx="0" cy="54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A9B2ABE-7F53-4E6F-82F8-002653381B88}"/>
              </a:ext>
            </a:extLst>
          </p:cNvPr>
          <p:cNvCxnSpPr/>
          <p:nvPr/>
        </p:nvCxnSpPr>
        <p:spPr>
          <a:xfrm flipV="1">
            <a:off x="7037462" y="3703535"/>
            <a:ext cx="0" cy="54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13BACB3-E287-4947-B192-9F626B0BC50F}"/>
              </a:ext>
            </a:extLst>
          </p:cNvPr>
          <p:cNvCxnSpPr/>
          <p:nvPr/>
        </p:nvCxnSpPr>
        <p:spPr>
          <a:xfrm flipV="1">
            <a:off x="8060156" y="3703535"/>
            <a:ext cx="0" cy="540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27EF6EC-5C07-4AE5-8C8F-4216A0FCA362}"/>
              </a:ext>
            </a:extLst>
          </p:cNvPr>
          <p:cNvCxnSpPr/>
          <p:nvPr/>
        </p:nvCxnSpPr>
        <p:spPr>
          <a:xfrm flipV="1">
            <a:off x="9082850" y="3699646"/>
            <a:ext cx="0" cy="54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40062E7-256E-4F0F-A7A5-B6F3B435D6ED}"/>
              </a:ext>
            </a:extLst>
          </p:cNvPr>
          <p:cNvCxnSpPr/>
          <p:nvPr/>
        </p:nvCxnSpPr>
        <p:spPr>
          <a:xfrm flipV="1">
            <a:off x="10105542" y="3699646"/>
            <a:ext cx="0" cy="54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F63E14AB-38DA-46F8-BFD1-788C8E95792F}"/>
              </a:ext>
            </a:extLst>
          </p:cNvPr>
          <p:cNvSpPr/>
          <p:nvPr/>
        </p:nvSpPr>
        <p:spPr>
          <a:xfrm>
            <a:off x="9015972" y="5181040"/>
            <a:ext cx="1011813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sz="2400" kern="0" dirty="0">
              <a:solidFill>
                <a:prstClr val="black">
                  <a:lumMod val="50000"/>
                </a:prstClr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F073D70-1A19-43ED-923A-178070C9D2A4}"/>
              </a:ext>
            </a:extLst>
          </p:cNvPr>
          <p:cNvSpPr/>
          <p:nvPr/>
        </p:nvSpPr>
        <p:spPr>
          <a:xfrm>
            <a:off x="8021542" y="5542835"/>
            <a:ext cx="201600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sz="2400" kern="0" dirty="0">
              <a:solidFill>
                <a:prstClr val="black">
                  <a:lumMod val="50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2A4D2EA-3A98-4A23-8CA3-1994E98AF41D}"/>
                  </a:ext>
                </a:extLst>
              </p:cNvPr>
              <p:cNvSpPr txBox="1"/>
              <p:nvPr/>
            </p:nvSpPr>
            <p:spPr>
              <a:xfrm>
                <a:off x="4353664" y="5961187"/>
                <a:ext cx="56650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nl-NL" sz="20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2A4D2EA-3A98-4A23-8CA3-1994E98AF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3664" y="5961187"/>
                <a:ext cx="566501" cy="307777"/>
              </a:xfrm>
              <a:prstGeom prst="rect">
                <a:avLst/>
              </a:prstGeom>
              <a:blipFill>
                <a:blip r:embed="rId4"/>
                <a:stretch>
                  <a:fillRect l="-10753" t="-2000" r="-15054" b="-3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FA35AE2-A044-4694-B09A-380C174FBECE}"/>
                  </a:ext>
                </a:extLst>
              </p:cNvPr>
              <p:cNvSpPr txBox="1"/>
              <p:nvPr/>
            </p:nvSpPr>
            <p:spPr>
              <a:xfrm>
                <a:off x="1855261" y="3392026"/>
                <a:ext cx="20627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nl-NL" sz="20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FA35AE2-A044-4694-B09A-380C174FB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261" y="3392026"/>
                <a:ext cx="206274" cy="307777"/>
              </a:xfrm>
              <a:prstGeom prst="rect">
                <a:avLst/>
              </a:prstGeom>
              <a:blipFill>
                <a:blip r:embed="rId5"/>
                <a:stretch>
                  <a:fillRect l="-29412" r="-26471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09F73D2-0B6F-4FFA-A309-4C5DCC135256}"/>
                  </a:ext>
                </a:extLst>
              </p:cNvPr>
              <p:cNvSpPr txBox="1"/>
              <p:nvPr/>
            </p:nvSpPr>
            <p:spPr>
              <a:xfrm>
                <a:off x="2631504" y="3392026"/>
                <a:ext cx="655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nl-NL" sz="20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09F73D2-0B6F-4FFA-A309-4C5DCC135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504" y="3392026"/>
                <a:ext cx="655308" cy="307777"/>
              </a:xfrm>
              <a:prstGeom prst="rect">
                <a:avLst/>
              </a:prstGeom>
              <a:blipFill>
                <a:blip r:embed="rId6"/>
                <a:stretch>
                  <a:fillRect l="-9346" r="-8411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F0626F1-D824-46EE-9EC8-15F46B2E4417}"/>
                  </a:ext>
                </a:extLst>
              </p:cNvPr>
              <p:cNvSpPr txBox="1"/>
              <p:nvPr/>
            </p:nvSpPr>
            <p:spPr>
              <a:xfrm>
                <a:off x="3627464" y="3392026"/>
                <a:ext cx="655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+2</m:t>
                      </m:r>
                    </m:oMath>
                  </m:oMathPara>
                </a14:m>
                <a:endParaRPr lang="nl-NL" sz="20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F0626F1-D824-46EE-9EC8-15F46B2E4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464" y="3392026"/>
                <a:ext cx="655308" cy="307777"/>
              </a:xfrm>
              <a:prstGeom prst="rect">
                <a:avLst/>
              </a:prstGeom>
              <a:blipFill>
                <a:blip r:embed="rId7"/>
                <a:stretch>
                  <a:fillRect l="-9259" r="-8333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8EF9878-C179-4E2A-AA45-B580F6FF337E}"/>
                  </a:ext>
                </a:extLst>
              </p:cNvPr>
              <p:cNvSpPr txBox="1"/>
              <p:nvPr/>
            </p:nvSpPr>
            <p:spPr>
              <a:xfrm>
                <a:off x="4670441" y="3392026"/>
                <a:ext cx="655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nl-NL" sz="20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8EF9878-C179-4E2A-AA45-B580F6FF3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0441" y="3392026"/>
                <a:ext cx="655308" cy="307777"/>
              </a:xfrm>
              <a:prstGeom prst="rect">
                <a:avLst/>
              </a:prstGeom>
              <a:blipFill>
                <a:blip r:embed="rId8"/>
                <a:stretch>
                  <a:fillRect l="-9259" r="-8333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2485A02-C4B8-413F-B658-B6FA511A7FE8}"/>
                  </a:ext>
                </a:extLst>
              </p:cNvPr>
              <p:cNvSpPr txBox="1"/>
              <p:nvPr/>
            </p:nvSpPr>
            <p:spPr>
              <a:xfrm>
                <a:off x="5736635" y="3392026"/>
                <a:ext cx="655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N" sz="20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IN" sz="2000" b="0" i="1" smtClean="0">
                        <a:latin typeface="Cambria Math" panose="02040503050406030204" pitchFamily="18" charset="0"/>
                      </a:rPr>
                      <m:t>+4</m:t>
                    </m:r>
                  </m:oMath>
                </a14:m>
                <a:r>
                  <a:rPr lang="nl-NL" sz="2000" dirty="0"/>
                  <a:t> 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2485A02-C4B8-413F-B658-B6FA511A7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6635" y="3392026"/>
                <a:ext cx="655308" cy="307777"/>
              </a:xfrm>
              <a:prstGeom prst="rect">
                <a:avLst/>
              </a:prstGeom>
              <a:blipFill>
                <a:blip r:embed="rId9"/>
                <a:stretch>
                  <a:fillRect l="-13889" r="-3704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EB1761B-A817-4F7B-A4B7-84DE7C4DCFB0}"/>
                  </a:ext>
                </a:extLst>
              </p:cNvPr>
              <p:cNvSpPr txBox="1"/>
              <p:nvPr/>
            </p:nvSpPr>
            <p:spPr>
              <a:xfrm>
                <a:off x="6721938" y="3392026"/>
                <a:ext cx="655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IN" sz="2000" b="0" i="0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nl-NL" sz="2000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EB1761B-A817-4F7B-A4B7-84DE7C4DC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1938" y="3392026"/>
                <a:ext cx="655308" cy="307777"/>
              </a:xfrm>
              <a:prstGeom prst="rect">
                <a:avLst/>
              </a:prstGeom>
              <a:blipFill>
                <a:blip r:embed="rId10"/>
                <a:stretch>
                  <a:fillRect l="-9346" r="-9346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0A1A78C2-CE26-465D-BEF2-CA4DB9118562}"/>
              </a:ext>
            </a:extLst>
          </p:cNvPr>
          <p:cNvSpPr txBox="1"/>
          <p:nvPr/>
        </p:nvSpPr>
        <p:spPr>
          <a:xfrm>
            <a:off x="8303910" y="3306393"/>
            <a:ext cx="16498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I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camera input</a:t>
            </a:r>
          </a:p>
        </p:txBody>
      </p:sp>
      <p:grpSp>
        <p:nvGrpSpPr>
          <p:cNvPr id="64" name="Camera7">
            <a:extLst>
              <a:ext uri="{FF2B5EF4-FFF2-40B4-BE49-F238E27FC236}">
                <a16:creationId xmlns:a16="http://schemas.microsoft.com/office/drawing/2014/main" id="{8BE35FDE-5154-4AC0-9B9F-10E69E9AD69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9961712" y="3370516"/>
            <a:ext cx="395462" cy="316609"/>
            <a:chOff x="2478" y="994"/>
            <a:chExt cx="2648" cy="2120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65" name="Camera7">
              <a:extLst>
                <a:ext uri="{FF2B5EF4-FFF2-40B4-BE49-F238E27FC236}">
                  <a16:creationId xmlns:a16="http://schemas.microsoft.com/office/drawing/2014/main" id="{F46E10C9-26A8-41C1-8187-4CD946561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9" y="1690"/>
              <a:ext cx="992" cy="99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66" name="Camera7">
              <a:extLst>
                <a:ext uri="{FF2B5EF4-FFF2-40B4-BE49-F238E27FC236}">
                  <a16:creationId xmlns:a16="http://schemas.microsoft.com/office/drawing/2014/main" id="{C4265256-23D2-476F-B6EC-F3E46339C7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8" y="994"/>
              <a:ext cx="2648" cy="2120"/>
            </a:xfrm>
            <a:custGeom>
              <a:avLst/>
              <a:gdLst>
                <a:gd name="T0" fmla="*/ 367 w 667"/>
                <a:gd name="T1" fmla="*/ 475 h 533"/>
                <a:gd name="T2" fmla="*/ 192 w 667"/>
                <a:gd name="T3" fmla="*/ 300 h 533"/>
                <a:gd name="T4" fmla="*/ 367 w 667"/>
                <a:gd name="T5" fmla="*/ 125 h 533"/>
                <a:gd name="T6" fmla="*/ 542 w 667"/>
                <a:gd name="T7" fmla="*/ 300 h 533"/>
                <a:gd name="T8" fmla="*/ 367 w 667"/>
                <a:gd name="T9" fmla="*/ 475 h 533"/>
                <a:gd name="T10" fmla="*/ 625 w 667"/>
                <a:gd name="T11" fmla="*/ 83 h 533"/>
                <a:gd name="T12" fmla="*/ 542 w 667"/>
                <a:gd name="T13" fmla="*/ 83 h 533"/>
                <a:gd name="T14" fmla="*/ 500 w 667"/>
                <a:gd name="T15" fmla="*/ 44 h 533"/>
                <a:gd name="T16" fmla="*/ 458 w 667"/>
                <a:gd name="T17" fmla="*/ 0 h 533"/>
                <a:gd name="T18" fmla="*/ 292 w 667"/>
                <a:gd name="T19" fmla="*/ 0 h 533"/>
                <a:gd name="T20" fmla="*/ 250 w 667"/>
                <a:gd name="T21" fmla="*/ 44 h 533"/>
                <a:gd name="T22" fmla="*/ 208 w 667"/>
                <a:gd name="T23" fmla="*/ 83 h 533"/>
                <a:gd name="T24" fmla="*/ 167 w 667"/>
                <a:gd name="T25" fmla="*/ 83 h 533"/>
                <a:gd name="T26" fmla="*/ 125 w 667"/>
                <a:gd name="T27" fmla="*/ 50 h 533"/>
                <a:gd name="T28" fmla="*/ 83 w 667"/>
                <a:gd name="T29" fmla="*/ 50 h 533"/>
                <a:gd name="T30" fmla="*/ 42 w 667"/>
                <a:gd name="T31" fmla="*/ 83 h 533"/>
                <a:gd name="T32" fmla="*/ 0 w 667"/>
                <a:gd name="T33" fmla="*/ 133 h 533"/>
                <a:gd name="T34" fmla="*/ 0 w 667"/>
                <a:gd name="T35" fmla="*/ 489 h 533"/>
                <a:gd name="T36" fmla="*/ 42 w 667"/>
                <a:gd name="T37" fmla="*/ 533 h 533"/>
                <a:gd name="T38" fmla="*/ 625 w 667"/>
                <a:gd name="T39" fmla="*/ 533 h 533"/>
                <a:gd name="T40" fmla="*/ 667 w 667"/>
                <a:gd name="T41" fmla="*/ 489 h 533"/>
                <a:gd name="T42" fmla="*/ 667 w 667"/>
                <a:gd name="T43" fmla="*/ 133 h 533"/>
                <a:gd name="T44" fmla="*/ 625 w 667"/>
                <a:gd name="T45" fmla="*/ 8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7" h="533">
                  <a:moveTo>
                    <a:pt x="367" y="475"/>
                  </a:moveTo>
                  <a:cubicBezTo>
                    <a:pt x="270" y="475"/>
                    <a:pt x="192" y="396"/>
                    <a:pt x="192" y="300"/>
                  </a:cubicBezTo>
                  <a:cubicBezTo>
                    <a:pt x="192" y="204"/>
                    <a:pt x="270" y="125"/>
                    <a:pt x="367" y="125"/>
                  </a:cubicBezTo>
                  <a:cubicBezTo>
                    <a:pt x="463" y="125"/>
                    <a:pt x="542" y="204"/>
                    <a:pt x="542" y="300"/>
                  </a:cubicBezTo>
                  <a:cubicBezTo>
                    <a:pt x="542" y="396"/>
                    <a:pt x="463" y="475"/>
                    <a:pt x="367" y="475"/>
                  </a:cubicBezTo>
                  <a:close/>
                  <a:moveTo>
                    <a:pt x="625" y="83"/>
                  </a:moveTo>
                  <a:lnTo>
                    <a:pt x="542" y="83"/>
                  </a:lnTo>
                  <a:cubicBezTo>
                    <a:pt x="542" y="83"/>
                    <a:pt x="518" y="89"/>
                    <a:pt x="500" y="44"/>
                  </a:cubicBezTo>
                  <a:cubicBezTo>
                    <a:pt x="491" y="22"/>
                    <a:pt x="481" y="0"/>
                    <a:pt x="458" y="0"/>
                  </a:cubicBezTo>
                  <a:lnTo>
                    <a:pt x="292" y="0"/>
                  </a:lnTo>
                  <a:cubicBezTo>
                    <a:pt x="269" y="0"/>
                    <a:pt x="259" y="22"/>
                    <a:pt x="250" y="44"/>
                  </a:cubicBezTo>
                  <a:cubicBezTo>
                    <a:pt x="233" y="89"/>
                    <a:pt x="208" y="83"/>
                    <a:pt x="208" y="83"/>
                  </a:cubicBezTo>
                  <a:lnTo>
                    <a:pt x="167" y="83"/>
                  </a:lnTo>
                  <a:cubicBezTo>
                    <a:pt x="167" y="59"/>
                    <a:pt x="148" y="50"/>
                    <a:pt x="125" y="50"/>
                  </a:cubicBezTo>
                  <a:lnTo>
                    <a:pt x="83" y="50"/>
                  </a:lnTo>
                  <a:cubicBezTo>
                    <a:pt x="60" y="50"/>
                    <a:pt x="42" y="59"/>
                    <a:pt x="42" y="83"/>
                  </a:cubicBezTo>
                  <a:cubicBezTo>
                    <a:pt x="19" y="83"/>
                    <a:pt x="0" y="109"/>
                    <a:pt x="0" y="133"/>
                  </a:cubicBezTo>
                  <a:lnTo>
                    <a:pt x="0" y="489"/>
                  </a:lnTo>
                  <a:cubicBezTo>
                    <a:pt x="0" y="513"/>
                    <a:pt x="19" y="533"/>
                    <a:pt x="42" y="533"/>
                  </a:cubicBezTo>
                  <a:lnTo>
                    <a:pt x="625" y="533"/>
                  </a:lnTo>
                  <a:cubicBezTo>
                    <a:pt x="648" y="533"/>
                    <a:pt x="667" y="513"/>
                    <a:pt x="667" y="489"/>
                  </a:cubicBezTo>
                  <a:lnTo>
                    <a:pt x="667" y="133"/>
                  </a:lnTo>
                  <a:cubicBezTo>
                    <a:pt x="667" y="109"/>
                    <a:pt x="648" y="83"/>
                    <a:pt x="625" y="8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</p:grp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30DADE6-9535-4F52-B96E-7A01542C383F}"/>
              </a:ext>
            </a:extLst>
          </p:cNvPr>
          <p:cNvCxnSpPr/>
          <p:nvPr/>
        </p:nvCxnSpPr>
        <p:spPr>
          <a:xfrm>
            <a:off x="7066850" y="4085396"/>
            <a:ext cx="972000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30">
                <a:extLst>
                  <a:ext uri="{FF2B5EF4-FFF2-40B4-BE49-F238E27FC236}">
                    <a16:creationId xmlns:a16="http://schemas.microsoft.com/office/drawing/2014/main" id="{DF0FBF70-B336-42D6-B7D2-4B1B1A4AF4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06571" y="3647135"/>
                <a:ext cx="51591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altLang="en-US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altLang="en-US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IN" altLang="en-US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en-IN" altLang="en-US" sz="20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8" name="TextBox 30">
                <a:extLst>
                  <a:ext uri="{FF2B5EF4-FFF2-40B4-BE49-F238E27FC236}">
                    <a16:creationId xmlns:a16="http://schemas.microsoft.com/office/drawing/2014/main" id="{DF0FBF70-B336-42D6-B7D2-4B1B1A4AF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6571" y="3647135"/>
                <a:ext cx="515910" cy="400110"/>
              </a:xfrm>
              <a:prstGeom prst="rect">
                <a:avLst/>
              </a:prstGeom>
              <a:blipFill>
                <a:blip r:embed="rId11"/>
                <a:stretch>
                  <a:fillRect b="-136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DC3DDD7-B9C7-447F-8464-C1AB5020B403}"/>
              </a:ext>
            </a:extLst>
          </p:cNvPr>
          <p:cNvCxnSpPr/>
          <p:nvPr/>
        </p:nvCxnSpPr>
        <p:spPr>
          <a:xfrm>
            <a:off x="3986274" y="4658285"/>
            <a:ext cx="2988000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30">
                <a:extLst>
                  <a:ext uri="{FF2B5EF4-FFF2-40B4-BE49-F238E27FC236}">
                    <a16:creationId xmlns:a16="http://schemas.microsoft.com/office/drawing/2014/main" id="{8D2B1BF0-9FA6-4247-A274-E475EC5388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97655" y="4245581"/>
                <a:ext cx="37221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IN" altLang="en-US" sz="2400" b="1" dirty="0">
                    <a:solidFill>
                      <a:srgbClr val="000000"/>
                    </a:solidFill>
                  </a:rPr>
                  <a:t>τ</a:t>
                </a:r>
                <a14:m>
                  <m:oMath xmlns:m="http://schemas.openxmlformats.org/officeDocument/2006/math">
                    <m:r>
                      <a:rPr lang="en-IN" altLang="en-US" sz="24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IN" altLang="en-US" sz="24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0" name="TextBox 30">
                <a:extLst>
                  <a:ext uri="{FF2B5EF4-FFF2-40B4-BE49-F238E27FC236}">
                    <a16:creationId xmlns:a16="http://schemas.microsoft.com/office/drawing/2014/main" id="{8D2B1BF0-9FA6-4247-A274-E475EC538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7655" y="4245581"/>
                <a:ext cx="372218" cy="461665"/>
              </a:xfrm>
              <a:prstGeom prst="rect">
                <a:avLst/>
              </a:prstGeom>
              <a:blipFill>
                <a:blip r:embed="rId12"/>
                <a:stretch>
                  <a:fillRect l="-24194" t="-10526" r="-6452" b="-2894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86AA704-8DEA-4C51-AB6D-6C14E9790615}"/>
                  </a:ext>
                </a:extLst>
              </p:cNvPr>
              <p:cNvSpPr txBox="1"/>
              <p:nvPr/>
            </p:nvSpPr>
            <p:spPr>
              <a:xfrm>
                <a:off x="4974086" y="5961187"/>
                <a:ext cx="10155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nl-NL" sz="20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86AA704-8DEA-4C51-AB6D-6C14E9790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4086" y="5961187"/>
                <a:ext cx="1015534" cy="307777"/>
              </a:xfrm>
              <a:prstGeom prst="rect">
                <a:avLst/>
              </a:prstGeom>
              <a:blipFill>
                <a:blip r:embed="rId13"/>
                <a:stretch>
                  <a:fillRect l="-5988" t="-2000" r="-8383" b="-3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C35521C-5096-42A8-8D86-511798A9A03E}"/>
                  </a:ext>
                </a:extLst>
              </p:cNvPr>
              <p:cNvSpPr txBox="1"/>
              <p:nvPr/>
            </p:nvSpPr>
            <p:spPr>
              <a:xfrm>
                <a:off x="6043541" y="5961187"/>
                <a:ext cx="10155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+2)</m:t>
                      </m:r>
                    </m:oMath>
                  </m:oMathPara>
                </a14:m>
                <a:endParaRPr lang="nl-NL" sz="20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C35521C-5096-42A8-8D86-511798A9A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541" y="5961187"/>
                <a:ext cx="1015534" cy="307777"/>
              </a:xfrm>
              <a:prstGeom prst="rect">
                <a:avLst/>
              </a:prstGeom>
              <a:blipFill>
                <a:blip r:embed="rId14"/>
                <a:stretch>
                  <a:fillRect l="-5988" t="-2000" r="-8383" b="-3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EED44DA-3F23-410E-9515-CF96B331A3F9}"/>
                  </a:ext>
                </a:extLst>
              </p:cNvPr>
              <p:cNvSpPr txBox="1"/>
              <p:nvPr/>
            </p:nvSpPr>
            <p:spPr>
              <a:xfrm>
                <a:off x="7112996" y="5961187"/>
                <a:ext cx="10155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+3)</m:t>
                      </m:r>
                    </m:oMath>
                  </m:oMathPara>
                </a14:m>
                <a:endParaRPr lang="nl-NL" sz="2000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EED44DA-3F23-410E-9515-CF96B331A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996" y="5961187"/>
                <a:ext cx="1015534" cy="307777"/>
              </a:xfrm>
              <a:prstGeom prst="rect">
                <a:avLst/>
              </a:prstGeom>
              <a:blipFill>
                <a:blip r:embed="rId15"/>
                <a:stretch>
                  <a:fillRect l="-6024" t="-2000" r="-9036" b="-3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CC781DBC-3BC0-444A-A72F-F2FBE97D75E7}"/>
                  </a:ext>
                </a:extLst>
              </p:cNvPr>
              <p:cNvSpPr txBox="1"/>
              <p:nvPr/>
            </p:nvSpPr>
            <p:spPr>
              <a:xfrm>
                <a:off x="8182451" y="5961187"/>
                <a:ext cx="10155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+4)</m:t>
                      </m:r>
                    </m:oMath>
                  </m:oMathPara>
                </a14:m>
                <a:endParaRPr lang="nl-NL" sz="20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CC781DBC-3BC0-444A-A72F-F2FBE97D7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2451" y="5961187"/>
                <a:ext cx="1015534" cy="307777"/>
              </a:xfrm>
              <a:prstGeom prst="rect">
                <a:avLst/>
              </a:prstGeom>
              <a:blipFill>
                <a:blip r:embed="rId16"/>
                <a:stretch>
                  <a:fillRect l="-5988" t="-2000" r="-8383" b="-3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0FE63AC4-5962-4650-A502-8F2AAA527588}"/>
                  </a:ext>
                </a:extLst>
              </p:cNvPr>
              <p:cNvSpPr txBox="1"/>
              <p:nvPr/>
            </p:nvSpPr>
            <p:spPr>
              <a:xfrm>
                <a:off x="9251905" y="5961187"/>
                <a:ext cx="10155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+5)</m:t>
                      </m:r>
                    </m:oMath>
                  </m:oMathPara>
                </a14:m>
                <a:endParaRPr lang="nl-NL" sz="2000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0FE63AC4-5962-4650-A502-8F2AAA527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1905" y="5961187"/>
                <a:ext cx="1015534" cy="307777"/>
              </a:xfrm>
              <a:prstGeom prst="rect">
                <a:avLst/>
              </a:prstGeom>
              <a:blipFill>
                <a:blip r:embed="rId17"/>
                <a:stretch>
                  <a:fillRect l="-6024" t="-2000" r="-9036" b="-3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>
            <a:extLst>
              <a:ext uri="{FF2B5EF4-FFF2-40B4-BE49-F238E27FC236}">
                <a16:creationId xmlns:a16="http://schemas.microsoft.com/office/drawing/2014/main" id="{38823CCE-A434-4310-B402-20ED422CC749}"/>
              </a:ext>
            </a:extLst>
          </p:cNvPr>
          <p:cNvSpPr txBox="1"/>
          <p:nvPr/>
        </p:nvSpPr>
        <p:spPr>
          <a:xfrm>
            <a:off x="10282698" y="5674518"/>
            <a:ext cx="6864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I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48531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42" grpId="0"/>
      <p:bldP spid="43" grpId="0"/>
      <p:bldP spid="54" grpId="0" animBg="1"/>
      <p:bldP spid="55" grpId="0" animBg="1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8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9D233-9C9B-4EA4-9AF3-D71D78F2C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Multiprocessor IBC system: practical challenges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31BAE-18F9-4143-A075-1D0906A96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Workload variations</a:t>
            </a:r>
          </a:p>
          <a:p>
            <a:r>
              <a:rPr lang="en-IN" dirty="0"/>
              <a:t>Platform constraints</a:t>
            </a:r>
          </a:p>
          <a:p>
            <a:pPr lvl="1"/>
            <a:r>
              <a:rPr lang="en-IN" dirty="0"/>
              <a:t>E.g. number of available processing cores</a:t>
            </a:r>
          </a:p>
          <a:p>
            <a:r>
              <a:rPr lang="en-IN" dirty="0"/>
              <a:t>System non-linearities</a:t>
            </a:r>
          </a:p>
          <a:p>
            <a:pPr lvl="1"/>
            <a:r>
              <a:rPr lang="en-IN" dirty="0"/>
              <a:t>E.g. velocity of the car is varying</a:t>
            </a:r>
          </a:p>
          <a:p>
            <a:r>
              <a:rPr lang="en-IN" dirty="0"/>
              <a:t>Constraints on system variables</a:t>
            </a:r>
          </a:p>
          <a:p>
            <a:pPr lvl="1"/>
            <a:r>
              <a:rPr lang="en-IN" dirty="0"/>
              <a:t>E.g. maximum steering angle is constrained to +/- 25 degree</a:t>
            </a:r>
          </a:p>
          <a:p>
            <a:r>
              <a:rPr lang="en-IN" dirty="0"/>
              <a:t>Inter-frame dependencies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6ACE1-42A4-4277-8B40-6BAD6B910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7</a:t>
            </a:fld>
            <a:endParaRPr lang="en-GB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4A241C19-AED1-40FA-8D7C-046FC456F9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622" y="1395483"/>
            <a:ext cx="2243137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D4DA90-7156-4353-9DDA-0E6375CB8518}"/>
              </a:ext>
            </a:extLst>
          </p:cNvPr>
          <p:cNvSpPr txBox="1"/>
          <p:nvPr/>
        </p:nvSpPr>
        <p:spPr>
          <a:xfrm>
            <a:off x="1705444" y="6380619"/>
            <a:ext cx="56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*see paper for references of related work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0227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9D233-9C9B-4EA4-9AF3-D71D78F2C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Inter-frame dependencies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31BAE-18F9-4143-A075-1D0906A96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248852"/>
            <a:ext cx="11353800" cy="4902078"/>
          </a:xfrm>
        </p:spPr>
        <p:txBody>
          <a:bodyPr>
            <a:normAutofit/>
          </a:bodyPr>
          <a:lstStyle/>
          <a:p>
            <a:r>
              <a:rPr lang="en-IN" dirty="0"/>
              <a:t>Data or algorithmic dependencies – video coding, visual tracking</a:t>
            </a:r>
          </a:p>
          <a:p>
            <a:r>
              <a:rPr lang="en-IN" i="1" dirty="0" err="1"/>
              <a:t>f</a:t>
            </a:r>
            <a:r>
              <a:rPr lang="en-IN" i="1" baseline="-25000" dirty="0" err="1"/>
              <a:t>d</a:t>
            </a:r>
            <a:r>
              <a:rPr lang="en-IN" baseline="-25000" dirty="0"/>
              <a:t> </a:t>
            </a:r>
            <a:r>
              <a:rPr lang="en-IN" dirty="0"/>
              <a:t>– time required to wait between processing consecutive image frames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6ACE1-42A4-4277-8B40-6BAD6B910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8</a:t>
            </a:fld>
            <a:endParaRPr lang="en-GB"/>
          </a:p>
        </p:txBody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5338BFD6-3ECA-4A70-BE97-F05FE7532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0892" y="4994895"/>
            <a:ext cx="21816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I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dropped frames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2AF849-991D-44DD-AF29-4148E53253CC}"/>
              </a:ext>
            </a:extLst>
          </p:cNvPr>
          <p:cNvSpPr/>
          <p:nvPr/>
        </p:nvSpPr>
        <p:spPr>
          <a:xfrm>
            <a:off x="5515425" y="4572761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903DDC-A91C-4954-8B97-DC44A035E459}"/>
              </a:ext>
            </a:extLst>
          </p:cNvPr>
          <p:cNvSpPr/>
          <p:nvPr/>
        </p:nvSpPr>
        <p:spPr>
          <a:xfrm>
            <a:off x="5378359" y="4572761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7EB6B5-606C-4BCC-BD9F-C0403B5EC865}"/>
              </a:ext>
            </a:extLst>
          </p:cNvPr>
          <p:cNvCxnSpPr>
            <a:cxnSpLocks/>
          </p:cNvCxnSpPr>
          <p:nvPr/>
        </p:nvCxnSpPr>
        <p:spPr>
          <a:xfrm flipV="1">
            <a:off x="2743511" y="3495182"/>
            <a:ext cx="11114" cy="144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0F08665-0BA8-48E1-B622-48BE57577F89}"/>
              </a:ext>
            </a:extLst>
          </p:cNvPr>
          <p:cNvCxnSpPr/>
          <p:nvPr/>
        </p:nvCxnSpPr>
        <p:spPr>
          <a:xfrm>
            <a:off x="2745644" y="4933419"/>
            <a:ext cx="7740000" cy="1763"/>
          </a:xfrm>
          <a:prstGeom prst="straightConnector1">
            <a:avLst/>
          </a:prstGeom>
          <a:noFill/>
          <a:ln w="19050" cap="flat" cmpd="sng" algn="ctr">
            <a:solidFill>
              <a:srgbClr val="0A0A0A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B0BB13-7D27-4C3B-8B0E-8B6713B5DE44}"/>
              </a:ext>
            </a:extLst>
          </p:cNvPr>
          <p:cNvCxnSpPr/>
          <p:nvPr/>
        </p:nvCxnSpPr>
        <p:spPr>
          <a:xfrm flipV="1">
            <a:off x="5816613" y="4394524"/>
            <a:ext cx="0" cy="54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D9D8432-04FE-43C9-A707-9E9285B925A1}"/>
              </a:ext>
            </a:extLst>
          </p:cNvPr>
          <p:cNvSpPr/>
          <p:nvPr/>
        </p:nvSpPr>
        <p:spPr>
          <a:xfrm>
            <a:off x="2750375" y="4572761"/>
            <a:ext cx="262800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sz="2400" kern="0" dirty="0">
                <a:solidFill>
                  <a:prstClr val="black">
                    <a:lumMod val="50000"/>
                  </a:prstClr>
                </a:solidFill>
              </a:rPr>
              <a:t>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B54E741-E73E-4313-BBF0-CB4ADF7D6FBB}"/>
              </a:ext>
            </a:extLst>
          </p:cNvPr>
          <p:cNvCxnSpPr/>
          <p:nvPr/>
        </p:nvCxnSpPr>
        <p:spPr>
          <a:xfrm flipV="1">
            <a:off x="3524475" y="4390476"/>
            <a:ext cx="0" cy="540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948A716-B55B-4DD6-9536-F85D53296C4C}"/>
              </a:ext>
            </a:extLst>
          </p:cNvPr>
          <p:cNvSpPr/>
          <p:nvPr/>
        </p:nvSpPr>
        <p:spPr>
          <a:xfrm>
            <a:off x="4290376" y="4210966"/>
            <a:ext cx="262800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sz="2400" kern="0" dirty="0">
                <a:solidFill>
                  <a:prstClr val="black">
                    <a:lumMod val="50000"/>
                  </a:prstClr>
                </a:solidFill>
              </a:rPr>
              <a:t>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2FA743-8CE7-4308-86B2-90BE6336558F}"/>
              </a:ext>
            </a:extLst>
          </p:cNvPr>
          <p:cNvSpPr/>
          <p:nvPr/>
        </p:nvSpPr>
        <p:spPr>
          <a:xfrm>
            <a:off x="7060629" y="4210966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110F03-3B7F-4FF5-BB99-B956CD58C91E}"/>
              </a:ext>
            </a:extLst>
          </p:cNvPr>
          <p:cNvSpPr/>
          <p:nvPr/>
        </p:nvSpPr>
        <p:spPr>
          <a:xfrm>
            <a:off x="6923563" y="4210966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8BC76C1-3094-46B8-A776-39E6EA92F819}"/>
              </a:ext>
            </a:extLst>
          </p:cNvPr>
          <p:cNvCxnSpPr>
            <a:cxnSpLocks/>
          </p:cNvCxnSpPr>
          <p:nvPr/>
        </p:nvCxnSpPr>
        <p:spPr>
          <a:xfrm flipV="1">
            <a:off x="4290376" y="4193608"/>
            <a:ext cx="0" cy="73373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0B33DDC-C4EA-4907-94E7-6758430925E6}"/>
              </a:ext>
            </a:extLst>
          </p:cNvPr>
          <p:cNvSpPr/>
          <p:nvPr/>
        </p:nvSpPr>
        <p:spPr>
          <a:xfrm>
            <a:off x="8574644" y="4572761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29F88C-8C17-4FFF-8B0D-DC54915A3A2B}"/>
              </a:ext>
            </a:extLst>
          </p:cNvPr>
          <p:cNvSpPr/>
          <p:nvPr/>
        </p:nvSpPr>
        <p:spPr>
          <a:xfrm>
            <a:off x="8437578" y="4572761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745AD5-0E2F-44C3-BA09-6D075B82A9FB}"/>
              </a:ext>
            </a:extLst>
          </p:cNvPr>
          <p:cNvSpPr/>
          <p:nvPr/>
        </p:nvSpPr>
        <p:spPr>
          <a:xfrm>
            <a:off x="5803809" y="4572761"/>
            <a:ext cx="262800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sz="2400" kern="0" dirty="0">
                <a:solidFill>
                  <a:prstClr val="black">
                    <a:lumMod val="50000"/>
                  </a:prstClr>
                </a:solidFill>
              </a:rPr>
              <a:t>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E11CA4-F8C3-49F5-B22C-6CB9AC84B29E}"/>
              </a:ext>
            </a:extLst>
          </p:cNvPr>
          <p:cNvSpPr/>
          <p:nvPr/>
        </p:nvSpPr>
        <p:spPr>
          <a:xfrm>
            <a:off x="7350616" y="4210966"/>
            <a:ext cx="262800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sz="2400" kern="0" dirty="0">
                <a:solidFill>
                  <a:prstClr val="black">
                    <a:lumMod val="50000"/>
                  </a:prstClr>
                </a:solidFill>
              </a:rPr>
              <a:t>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93C5AB-3060-45FD-B473-32B68DED67A3}"/>
              </a:ext>
            </a:extLst>
          </p:cNvPr>
          <p:cNvSpPr/>
          <p:nvPr/>
        </p:nvSpPr>
        <p:spPr>
          <a:xfrm>
            <a:off x="10119849" y="4210966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38769F-1C4B-47D5-8BAC-A920516ABA07}"/>
              </a:ext>
            </a:extLst>
          </p:cNvPr>
          <p:cNvSpPr/>
          <p:nvPr/>
        </p:nvSpPr>
        <p:spPr>
          <a:xfrm>
            <a:off x="9982783" y="4210966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A3573E5-2678-40FD-90CC-6AA9DE4D7F24}"/>
              </a:ext>
            </a:extLst>
          </p:cNvPr>
          <p:cNvCxnSpPr>
            <a:cxnSpLocks/>
          </p:cNvCxnSpPr>
          <p:nvPr/>
        </p:nvCxnSpPr>
        <p:spPr>
          <a:xfrm flipV="1">
            <a:off x="5058515" y="4184226"/>
            <a:ext cx="0" cy="73373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3E70CB8-9501-4B53-AC15-C14B69DBB6EA}"/>
              </a:ext>
            </a:extLst>
          </p:cNvPr>
          <p:cNvSpPr txBox="1"/>
          <p:nvPr/>
        </p:nvSpPr>
        <p:spPr>
          <a:xfrm>
            <a:off x="1922594" y="4587383"/>
            <a:ext cx="875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1</a:t>
            </a:r>
            <a:endParaRPr lang="nl-N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CD3DB4-AAE3-47AD-AF7F-0ECCC22DB456}"/>
              </a:ext>
            </a:extLst>
          </p:cNvPr>
          <p:cNvSpPr txBox="1"/>
          <p:nvPr/>
        </p:nvSpPr>
        <p:spPr>
          <a:xfrm>
            <a:off x="1922594" y="4224529"/>
            <a:ext cx="875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2</a:t>
            </a:r>
            <a:endParaRPr lang="nl-N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958B78-8D55-4451-941C-6C7736410016}"/>
              </a:ext>
            </a:extLst>
          </p:cNvPr>
          <p:cNvSpPr txBox="1"/>
          <p:nvPr/>
        </p:nvSpPr>
        <p:spPr>
          <a:xfrm>
            <a:off x="1922594" y="3869423"/>
            <a:ext cx="875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3</a:t>
            </a:r>
            <a:endParaRPr lang="nl-N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E42BEF-7A20-4B7B-A476-0EC484A0B1A6}"/>
              </a:ext>
            </a:extLst>
          </p:cNvPr>
          <p:cNvSpPr txBox="1"/>
          <p:nvPr/>
        </p:nvSpPr>
        <p:spPr>
          <a:xfrm>
            <a:off x="10406200" y="4217868"/>
            <a:ext cx="22602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dirty="0"/>
              <a:t>... </a:t>
            </a:r>
            <a:endParaRPr lang="nl-NL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73F2B6F-6400-42EE-A5AB-6ECDF3E1C4E6}"/>
              </a:ext>
            </a:extLst>
          </p:cNvPr>
          <p:cNvCxnSpPr/>
          <p:nvPr/>
        </p:nvCxnSpPr>
        <p:spPr>
          <a:xfrm flipV="1">
            <a:off x="2756336" y="5356770"/>
            <a:ext cx="0" cy="288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4FF40B2-AE21-4F78-8572-9F7C2BDEC0BC}"/>
              </a:ext>
            </a:extLst>
          </p:cNvPr>
          <p:cNvCxnSpPr/>
          <p:nvPr/>
        </p:nvCxnSpPr>
        <p:spPr>
          <a:xfrm flipV="1">
            <a:off x="3523356" y="5356770"/>
            <a:ext cx="0" cy="288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0C702DB-9A50-4AF9-A737-320FEC9C6473}"/>
              </a:ext>
            </a:extLst>
          </p:cNvPr>
          <p:cNvCxnSpPr/>
          <p:nvPr/>
        </p:nvCxnSpPr>
        <p:spPr>
          <a:xfrm flipV="1">
            <a:off x="4290376" y="5356770"/>
            <a:ext cx="0" cy="288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1A0FFC6-A098-4478-9245-B6E8EB80F756}"/>
              </a:ext>
            </a:extLst>
          </p:cNvPr>
          <p:cNvCxnSpPr/>
          <p:nvPr/>
        </p:nvCxnSpPr>
        <p:spPr>
          <a:xfrm flipV="1">
            <a:off x="5824418" y="5356770"/>
            <a:ext cx="0" cy="288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BA277D4-0B02-4C80-9988-741C016FA8F1}"/>
              </a:ext>
            </a:extLst>
          </p:cNvPr>
          <p:cNvCxnSpPr/>
          <p:nvPr/>
        </p:nvCxnSpPr>
        <p:spPr>
          <a:xfrm>
            <a:off x="2750360" y="5644770"/>
            <a:ext cx="7740000" cy="0"/>
          </a:xfrm>
          <a:prstGeom prst="straightConnector1">
            <a:avLst/>
          </a:prstGeom>
          <a:noFill/>
          <a:ln w="19050" cap="flat" cmpd="sng" algn="ctr">
            <a:solidFill>
              <a:srgbClr val="0A0A0A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F15899D-0B55-4573-8443-798CA257C00E}"/>
              </a:ext>
            </a:extLst>
          </p:cNvPr>
          <p:cNvCxnSpPr/>
          <p:nvPr/>
        </p:nvCxnSpPr>
        <p:spPr>
          <a:xfrm flipV="1">
            <a:off x="7358460" y="5356770"/>
            <a:ext cx="0" cy="288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784BA85-75F2-422B-8F61-931C84562EA5}"/>
              </a:ext>
            </a:extLst>
          </p:cNvPr>
          <p:cNvCxnSpPr/>
          <p:nvPr/>
        </p:nvCxnSpPr>
        <p:spPr>
          <a:xfrm flipV="1">
            <a:off x="8125481" y="5356770"/>
            <a:ext cx="0" cy="288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F80D23D-C2A7-4537-B91A-903CF6C28924}"/>
              </a:ext>
            </a:extLst>
          </p:cNvPr>
          <p:cNvCxnSpPr/>
          <p:nvPr/>
        </p:nvCxnSpPr>
        <p:spPr>
          <a:xfrm flipV="1">
            <a:off x="8892500" y="5356770"/>
            <a:ext cx="0" cy="288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5DB8186-BD56-4AF0-9D7E-C564958A72AF}"/>
              </a:ext>
            </a:extLst>
          </p:cNvPr>
          <p:cNvSpPr/>
          <p:nvPr/>
        </p:nvSpPr>
        <p:spPr>
          <a:xfrm>
            <a:off x="8855005" y="4572761"/>
            <a:ext cx="1379615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sz="2400" kern="0" dirty="0">
              <a:solidFill>
                <a:prstClr val="black">
                  <a:lumMod val="50000"/>
                </a:prst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0CAAD8-3C68-4B5A-A6F4-C4DA9E0C93F9}"/>
              </a:ext>
            </a:extLst>
          </p:cNvPr>
          <p:cNvSpPr txBox="1"/>
          <p:nvPr/>
        </p:nvSpPr>
        <p:spPr>
          <a:xfrm>
            <a:off x="8892500" y="5280554"/>
            <a:ext cx="1529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I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camera input</a:t>
            </a:r>
          </a:p>
        </p:txBody>
      </p:sp>
      <p:grpSp>
        <p:nvGrpSpPr>
          <p:cNvPr id="38" name="Camera7">
            <a:extLst>
              <a:ext uri="{FF2B5EF4-FFF2-40B4-BE49-F238E27FC236}">
                <a16:creationId xmlns:a16="http://schemas.microsoft.com/office/drawing/2014/main" id="{B7778F8D-9805-48CE-A285-094E2360AF37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9922118" y="4976195"/>
            <a:ext cx="395462" cy="316609"/>
            <a:chOff x="2478" y="994"/>
            <a:chExt cx="2648" cy="2120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39" name="Camera7">
              <a:extLst>
                <a:ext uri="{FF2B5EF4-FFF2-40B4-BE49-F238E27FC236}">
                  <a16:creationId xmlns:a16="http://schemas.microsoft.com/office/drawing/2014/main" id="{93B5D461-5047-4B37-964F-AF772A4C6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9" y="1690"/>
              <a:ext cx="992" cy="99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40" name="Camera7">
              <a:extLst>
                <a:ext uri="{FF2B5EF4-FFF2-40B4-BE49-F238E27FC236}">
                  <a16:creationId xmlns:a16="http://schemas.microsoft.com/office/drawing/2014/main" id="{1CE97D39-E77A-4383-94CF-8EE2F0D6E8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8" y="994"/>
              <a:ext cx="2648" cy="2120"/>
            </a:xfrm>
            <a:custGeom>
              <a:avLst/>
              <a:gdLst>
                <a:gd name="T0" fmla="*/ 367 w 667"/>
                <a:gd name="T1" fmla="*/ 475 h 533"/>
                <a:gd name="T2" fmla="*/ 192 w 667"/>
                <a:gd name="T3" fmla="*/ 300 h 533"/>
                <a:gd name="T4" fmla="*/ 367 w 667"/>
                <a:gd name="T5" fmla="*/ 125 h 533"/>
                <a:gd name="T6" fmla="*/ 542 w 667"/>
                <a:gd name="T7" fmla="*/ 300 h 533"/>
                <a:gd name="T8" fmla="*/ 367 w 667"/>
                <a:gd name="T9" fmla="*/ 475 h 533"/>
                <a:gd name="T10" fmla="*/ 625 w 667"/>
                <a:gd name="T11" fmla="*/ 83 h 533"/>
                <a:gd name="T12" fmla="*/ 542 w 667"/>
                <a:gd name="T13" fmla="*/ 83 h 533"/>
                <a:gd name="T14" fmla="*/ 500 w 667"/>
                <a:gd name="T15" fmla="*/ 44 h 533"/>
                <a:gd name="T16" fmla="*/ 458 w 667"/>
                <a:gd name="T17" fmla="*/ 0 h 533"/>
                <a:gd name="T18" fmla="*/ 292 w 667"/>
                <a:gd name="T19" fmla="*/ 0 h 533"/>
                <a:gd name="T20" fmla="*/ 250 w 667"/>
                <a:gd name="T21" fmla="*/ 44 h 533"/>
                <a:gd name="T22" fmla="*/ 208 w 667"/>
                <a:gd name="T23" fmla="*/ 83 h 533"/>
                <a:gd name="T24" fmla="*/ 167 w 667"/>
                <a:gd name="T25" fmla="*/ 83 h 533"/>
                <a:gd name="T26" fmla="*/ 125 w 667"/>
                <a:gd name="T27" fmla="*/ 50 h 533"/>
                <a:gd name="T28" fmla="*/ 83 w 667"/>
                <a:gd name="T29" fmla="*/ 50 h 533"/>
                <a:gd name="T30" fmla="*/ 42 w 667"/>
                <a:gd name="T31" fmla="*/ 83 h 533"/>
                <a:gd name="T32" fmla="*/ 0 w 667"/>
                <a:gd name="T33" fmla="*/ 133 h 533"/>
                <a:gd name="T34" fmla="*/ 0 w 667"/>
                <a:gd name="T35" fmla="*/ 489 h 533"/>
                <a:gd name="T36" fmla="*/ 42 w 667"/>
                <a:gd name="T37" fmla="*/ 533 h 533"/>
                <a:gd name="T38" fmla="*/ 625 w 667"/>
                <a:gd name="T39" fmla="*/ 533 h 533"/>
                <a:gd name="T40" fmla="*/ 667 w 667"/>
                <a:gd name="T41" fmla="*/ 489 h 533"/>
                <a:gd name="T42" fmla="*/ 667 w 667"/>
                <a:gd name="T43" fmla="*/ 133 h 533"/>
                <a:gd name="T44" fmla="*/ 625 w 667"/>
                <a:gd name="T45" fmla="*/ 8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7" h="533">
                  <a:moveTo>
                    <a:pt x="367" y="475"/>
                  </a:moveTo>
                  <a:cubicBezTo>
                    <a:pt x="270" y="475"/>
                    <a:pt x="192" y="396"/>
                    <a:pt x="192" y="300"/>
                  </a:cubicBezTo>
                  <a:cubicBezTo>
                    <a:pt x="192" y="204"/>
                    <a:pt x="270" y="125"/>
                    <a:pt x="367" y="125"/>
                  </a:cubicBezTo>
                  <a:cubicBezTo>
                    <a:pt x="463" y="125"/>
                    <a:pt x="542" y="204"/>
                    <a:pt x="542" y="300"/>
                  </a:cubicBezTo>
                  <a:cubicBezTo>
                    <a:pt x="542" y="396"/>
                    <a:pt x="463" y="475"/>
                    <a:pt x="367" y="475"/>
                  </a:cubicBezTo>
                  <a:close/>
                  <a:moveTo>
                    <a:pt x="625" y="83"/>
                  </a:moveTo>
                  <a:lnTo>
                    <a:pt x="542" y="83"/>
                  </a:lnTo>
                  <a:cubicBezTo>
                    <a:pt x="542" y="83"/>
                    <a:pt x="518" y="89"/>
                    <a:pt x="500" y="44"/>
                  </a:cubicBezTo>
                  <a:cubicBezTo>
                    <a:pt x="491" y="22"/>
                    <a:pt x="481" y="0"/>
                    <a:pt x="458" y="0"/>
                  </a:cubicBezTo>
                  <a:lnTo>
                    <a:pt x="292" y="0"/>
                  </a:lnTo>
                  <a:cubicBezTo>
                    <a:pt x="269" y="0"/>
                    <a:pt x="259" y="22"/>
                    <a:pt x="250" y="44"/>
                  </a:cubicBezTo>
                  <a:cubicBezTo>
                    <a:pt x="233" y="89"/>
                    <a:pt x="208" y="83"/>
                    <a:pt x="208" y="83"/>
                  </a:cubicBezTo>
                  <a:lnTo>
                    <a:pt x="167" y="83"/>
                  </a:lnTo>
                  <a:cubicBezTo>
                    <a:pt x="167" y="59"/>
                    <a:pt x="148" y="50"/>
                    <a:pt x="125" y="50"/>
                  </a:cubicBezTo>
                  <a:lnTo>
                    <a:pt x="83" y="50"/>
                  </a:lnTo>
                  <a:cubicBezTo>
                    <a:pt x="60" y="50"/>
                    <a:pt x="42" y="59"/>
                    <a:pt x="42" y="83"/>
                  </a:cubicBezTo>
                  <a:cubicBezTo>
                    <a:pt x="19" y="83"/>
                    <a:pt x="0" y="109"/>
                    <a:pt x="0" y="133"/>
                  </a:cubicBezTo>
                  <a:lnTo>
                    <a:pt x="0" y="489"/>
                  </a:lnTo>
                  <a:cubicBezTo>
                    <a:pt x="0" y="513"/>
                    <a:pt x="19" y="533"/>
                    <a:pt x="42" y="533"/>
                  </a:cubicBezTo>
                  <a:lnTo>
                    <a:pt x="625" y="533"/>
                  </a:lnTo>
                  <a:cubicBezTo>
                    <a:pt x="648" y="533"/>
                    <a:pt x="667" y="513"/>
                    <a:pt x="667" y="489"/>
                  </a:cubicBezTo>
                  <a:lnTo>
                    <a:pt x="667" y="133"/>
                  </a:lnTo>
                  <a:cubicBezTo>
                    <a:pt x="667" y="109"/>
                    <a:pt x="648" y="83"/>
                    <a:pt x="625" y="8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3E390FA-C1E8-4C94-8E08-EC701D6DFEE9}"/>
              </a:ext>
            </a:extLst>
          </p:cNvPr>
          <p:cNvCxnSpPr/>
          <p:nvPr/>
        </p:nvCxnSpPr>
        <p:spPr>
          <a:xfrm>
            <a:off x="2761846" y="5472034"/>
            <a:ext cx="756000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30">
                <a:extLst>
                  <a:ext uri="{FF2B5EF4-FFF2-40B4-BE49-F238E27FC236}">
                    <a16:creationId xmlns:a16="http://schemas.microsoft.com/office/drawing/2014/main" id="{13C042D8-1A84-4FC9-9AB7-530D053AF8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78903" y="4943499"/>
                <a:ext cx="51591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altLang="en-US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altLang="en-US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IN" altLang="en-US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en-IN" altLang="en-US" sz="20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2" name="TextBox 30">
                <a:extLst>
                  <a:ext uri="{FF2B5EF4-FFF2-40B4-BE49-F238E27FC236}">
                    <a16:creationId xmlns:a16="http://schemas.microsoft.com/office/drawing/2014/main" id="{13C042D8-1A84-4FC9-9AB7-530D053AF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8903" y="4943499"/>
                <a:ext cx="515910" cy="400110"/>
              </a:xfrm>
              <a:prstGeom prst="rect">
                <a:avLst/>
              </a:prstGeom>
              <a:blipFill>
                <a:blip r:embed="rId3"/>
                <a:stretch>
                  <a:fillRect b="-136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137090D-97EC-45B6-922F-036E4E0FBEDE}"/>
              </a:ext>
            </a:extLst>
          </p:cNvPr>
          <p:cNvCxnSpPr/>
          <p:nvPr/>
        </p:nvCxnSpPr>
        <p:spPr>
          <a:xfrm>
            <a:off x="7350616" y="4109652"/>
            <a:ext cx="2916000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30">
                <a:extLst>
                  <a:ext uri="{FF2B5EF4-FFF2-40B4-BE49-F238E27FC236}">
                    <a16:creationId xmlns:a16="http://schemas.microsoft.com/office/drawing/2014/main" id="{FA8D4A62-E8C9-4102-A778-C603C3F423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505" y="3739129"/>
                <a:ext cx="37221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IN" altLang="en-US" sz="2400" b="1" dirty="0">
                    <a:solidFill>
                      <a:srgbClr val="000000"/>
                    </a:solidFill>
                  </a:rPr>
                  <a:t>τ</a:t>
                </a:r>
                <a14:m>
                  <m:oMath xmlns:m="http://schemas.openxmlformats.org/officeDocument/2006/math">
                    <m:r>
                      <a:rPr lang="en-IN" altLang="en-US" sz="24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IN" altLang="en-US" sz="24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4" name="TextBox 30">
                <a:extLst>
                  <a:ext uri="{FF2B5EF4-FFF2-40B4-BE49-F238E27FC236}">
                    <a16:creationId xmlns:a16="http://schemas.microsoft.com/office/drawing/2014/main" id="{FA8D4A62-E8C9-4102-A778-C603C3F42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35505" y="3739129"/>
                <a:ext cx="372218" cy="461665"/>
              </a:xfrm>
              <a:prstGeom prst="rect">
                <a:avLst/>
              </a:prstGeom>
              <a:blipFill>
                <a:blip r:embed="rId4"/>
                <a:stretch>
                  <a:fillRect l="-26230" t="-10526" r="-6557" b="-2894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42AA09D-2C87-4049-987A-BF2513DEEE22}"/>
              </a:ext>
            </a:extLst>
          </p:cNvPr>
          <p:cNvCxnSpPr/>
          <p:nvPr/>
        </p:nvCxnSpPr>
        <p:spPr>
          <a:xfrm>
            <a:off x="2761222" y="4395501"/>
            <a:ext cx="1080000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B201E05-5EC4-4303-B7C9-49138918C1BC}"/>
              </a:ext>
            </a:extLst>
          </p:cNvPr>
          <p:cNvSpPr txBox="1"/>
          <p:nvPr/>
        </p:nvSpPr>
        <p:spPr>
          <a:xfrm>
            <a:off x="1922594" y="3527594"/>
            <a:ext cx="875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4</a:t>
            </a:r>
            <a:endParaRPr lang="nl-N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30">
                <a:extLst>
                  <a:ext uri="{FF2B5EF4-FFF2-40B4-BE49-F238E27FC236}">
                    <a16:creationId xmlns:a16="http://schemas.microsoft.com/office/drawing/2014/main" id="{D2C947E7-CA41-4353-83F4-9BF29D2C1A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6432" y="3995041"/>
                <a:ext cx="51751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altLang="en-US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altLang="en-US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IN" altLang="en-US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</m:oMath>
                  </m:oMathPara>
                </a14:m>
                <a:endParaRPr lang="en-IN" altLang="en-US" sz="20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7" name="TextBox 30">
                <a:extLst>
                  <a:ext uri="{FF2B5EF4-FFF2-40B4-BE49-F238E27FC236}">
                    <a16:creationId xmlns:a16="http://schemas.microsoft.com/office/drawing/2014/main" id="{D2C947E7-CA41-4353-83F4-9BF29D2C1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6432" y="3995041"/>
                <a:ext cx="517514" cy="400110"/>
              </a:xfrm>
              <a:prstGeom prst="rect">
                <a:avLst/>
              </a:prstGeom>
              <a:blipFill>
                <a:blip r:embed="rId5"/>
                <a:stretch>
                  <a:fillRect b="-136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DE41055-E44D-4978-9C40-5D71598FB7A7}"/>
              </a:ext>
            </a:extLst>
          </p:cNvPr>
          <p:cNvCxnSpPr/>
          <p:nvPr/>
        </p:nvCxnSpPr>
        <p:spPr>
          <a:xfrm flipV="1">
            <a:off x="5057396" y="5356770"/>
            <a:ext cx="0" cy="2880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526468C-B070-4E06-8334-A6372EF8FD0B}"/>
              </a:ext>
            </a:extLst>
          </p:cNvPr>
          <p:cNvCxnSpPr/>
          <p:nvPr/>
        </p:nvCxnSpPr>
        <p:spPr>
          <a:xfrm flipV="1">
            <a:off x="6591439" y="5356770"/>
            <a:ext cx="0" cy="2880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015D11E-E869-4AC9-9E5F-A4A7B228376A}"/>
                  </a:ext>
                </a:extLst>
              </p:cNvPr>
              <p:cNvSpPr txBox="1"/>
              <p:nvPr/>
            </p:nvSpPr>
            <p:spPr>
              <a:xfrm>
                <a:off x="3563946" y="3429000"/>
                <a:ext cx="578124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Cannot start the next frame processing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IN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IN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sub>
                    </m:sSub>
                    <m:r>
                      <a:rPr lang="en-IN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sSub>
                      <m:sSubPr>
                        <m:ctrlPr>
                          <a:rPr lang="en-IN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IN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IN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</m:oMath>
                </a14:m>
                <a:endParaRPr lang="nl-NL" sz="2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015D11E-E869-4AC9-9E5F-A4A7B2283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946" y="3429000"/>
                <a:ext cx="5781241" cy="430887"/>
              </a:xfrm>
              <a:prstGeom prst="rect">
                <a:avLst/>
              </a:prstGeom>
              <a:blipFill>
                <a:blip r:embed="rId6"/>
                <a:stretch>
                  <a:fillRect l="-1371" t="-10000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FDA2F46C-C7A0-4194-BEE0-813CD72B512F}"/>
              </a:ext>
            </a:extLst>
          </p:cNvPr>
          <p:cNvCxnSpPr>
            <a:cxnSpLocks/>
          </p:cNvCxnSpPr>
          <p:nvPr/>
        </p:nvCxnSpPr>
        <p:spPr>
          <a:xfrm rot="5400000">
            <a:off x="3326432" y="4035796"/>
            <a:ext cx="561646" cy="14771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47D0284F-32A3-49DB-85F1-470106B36568}"/>
              </a:ext>
            </a:extLst>
          </p:cNvPr>
          <p:cNvCxnSpPr>
            <a:cxnSpLocks/>
          </p:cNvCxnSpPr>
          <p:nvPr/>
        </p:nvCxnSpPr>
        <p:spPr>
          <a:xfrm rot="16200000" flipH="1">
            <a:off x="4780556" y="3915650"/>
            <a:ext cx="422569" cy="13334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6305E73-2EF4-4072-A216-D09B2B243D1C}"/>
              </a:ext>
            </a:extLst>
          </p:cNvPr>
          <p:cNvCxnSpPr>
            <a:cxnSpLocks/>
          </p:cNvCxnSpPr>
          <p:nvPr/>
        </p:nvCxnSpPr>
        <p:spPr>
          <a:xfrm flipV="1">
            <a:off x="7350616" y="4209462"/>
            <a:ext cx="0" cy="73373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E858A7E-00BF-4B11-9525-73FB2C5720DB}"/>
              </a:ext>
            </a:extLst>
          </p:cNvPr>
          <p:cNvCxnSpPr/>
          <p:nvPr/>
        </p:nvCxnSpPr>
        <p:spPr>
          <a:xfrm flipV="1">
            <a:off x="7350616" y="4102475"/>
            <a:ext cx="0" cy="288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9C96C49-898C-4705-BCCE-6B823369DB58}"/>
              </a:ext>
            </a:extLst>
          </p:cNvPr>
          <p:cNvCxnSpPr/>
          <p:nvPr/>
        </p:nvCxnSpPr>
        <p:spPr>
          <a:xfrm flipV="1">
            <a:off x="4290376" y="4102475"/>
            <a:ext cx="0" cy="288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A083EDD-7BCB-4B91-8C73-3D60A49EE6CA}"/>
              </a:ext>
            </a:extLst>
          </p:cNvPr>
          <p:cNvCxnSpPr/>
          <p:nvPr/>
        </p:nvCxnSpPr>
        <p:spPr>
          <a:xfrm flipV="1">
            <a:off x="3524475" y="4390475"/>
            <a:ext cx="0" cy="288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90D7A64-934D-4800-BA7B-03265F439BD1}"/>
              </a:ext>
            </a:extLst>
          </p:cNvPr>
          <p:cNvCxnSpPr>
            <a:cxnSpLocks/>
          </p:cNvCxnSpPr>
          <p:nvPr/>
        </p:nvCxnSpPr>
        <p:spPr>
          <a:xfrm flipV="1">
            <a:off x="7326059" y="5280554"/>
            <a:ext cx="1571607" cy="14001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30">
                <a:extLst>
                  <a:ext uri="{FF2B5EF4-FFF2-40B4-BE49-F238E27FC236}">
                    <a16:creationId xmlns:a16="http://schemas.microsoft.com/office/drawing/2014/main" id="{8B04C09C-B30B-401E-BEBA-84F4945996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42211" y="4932949"/>
                <a:ext cx="1166537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altLang="en-US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IN" altLang="en-US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altLang="en-US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IN" altLang="en-US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altLang="en-US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IN" altLang="en-US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en-IN" altLang="en-US" sz="20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8" name="TextBox 30">
                <a:extLst>
                  <a:ext uri="{FF2B5EF4-FFF2-40B4-BE49-F238E27FC236}">
                    <a16:creationId xmlns:a16="http://schemas.microsoft.com/office/drawing/2014/main" id="{8B04C09C-B30B-401E-BEBA-84F494599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42211" y="4932949"/>
                <a:ext cx="1166537" cy="400110"/>
              </a:xfrm>
              <a:prstGeom prst="rect">
                <a:avLst/>
              </a:prstGeom>
              <a:blipFill>
                <a:blip r:embed="rId7"/>
                <a:stretch>
                  <a:fillRect b="-136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37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7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9D233-9C9B-4EA4-9AF3-D71D78F2C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Multiprocessor IBC system: practical challenges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31BAE-18F9-4143-A075-1D0906A96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Workload variations</a:t>
            </a:r>
          </a:p>
          <a:p>
            <a:r>
              <a:rPr lang="en-IN" dirty="0"/>
              <a:t>Platform constraints</a:t>
            </a:r>
          </a:p>
          <a:p>
            <a:pPr lvl="1"/>
            <a:r>
              <a:rPr lang="en-IN" dirty="0"/>
              <a:t>E.g. number of available processing cores</a:t>
            </a:r>
          </a:p>
          <a:p>
            <a:r>
              <a:rPr lang="en-IN" dirty="0"/>
              <a:t>System non-linearities</a:t>
            </a:r>
          </a:p>
          <a:p>
            <a:pPr lvl="1"/>
            <a:r>
              <a:rPr lang="en-IN" dirty="0"/>
              <a:t>E.g. velocity of the car is varying</a:t>
            </a:r>
          </a:p>
          <a:p>
            <a:r>
              <a:rPr lang="en-IN" dirty="0"/>
              <a:t>Constraints on system variables</a:t>
            </a:r>
          </a:p>
          <a:p>
            <a:pPr lvl="1"/>
            <a:r>
              <a:rPr lang="en-IN" dirty="0"/>
              <a:t>E.g. maximum steering angle is constrained to +/- 25 degree</a:t>
            </a:r>
          </a:p>
          <a:p>
            <a:r>
              <a:rPr lang="en-IN" dirty="0"/>
              <a:t>Inter-frame dependencies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6ACE1-42A4-4277-8B40-6BAD6B910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9</a:t>
            </a:fld>
            <a:endParaRPr lang="en-GB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4A241C19-AED1-40FA-8D7C-046FC456F9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622" y="1395483"/>
            <a:ext cx="2243137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D4DA90-7156-4353-9DDA-0E6375CB8518}"/>
              </a:ext>
            </a:extLst>
          </p:cNvPr>
          <p:cNvSpPr txBox="1"/>
          <p:nvPr/>
        </p:nvSpPr>
        <p:spPr>
          <a:xfrm>
            <a:off x="1705444" y="6380619"/>
            <a:ext cx="56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*see paper for references of related work</a:t>
            </a:r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214F39-A275-4772-A155-CEBF287D25BB}"/>
              </a:ext>
            </a:extLst>
          </p:cNvPr>
          <p:cNvSpPr txBox="1"/>
          <p:nvPr/>
        </p:nvSpPr>
        <p:spPr>
          <a:xfrm>
            <a:off x="2024632" y="5258461"/>
            <a:ext cx="8270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rgbClr val="FF0000"/>
                </a:solidFill>
              </a:rPr>
              <a:t>Not fully addressed for pipelining in state-of-the-art* multiprocessor IBC system implementations!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3152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amera_POWER_USER_SEPARATOR_ICONS_film-camera_POWER_USER_SEPARATOR_ICONS_point-and-shoot_POWER_USER_SEPARATOR_ICONS_digital-camera_POWER_USER_SEPARATOR_ICONS_digital_POWER_USER_SEPARATOR_ICONS_shoot_POWER_USER_SEPARATOR_ICONS_point_POWER_USER_SEPARATOR_ICONS_photography_POWER_USER_SEPARATOR_ICONS_photo_POWER_USER_SEPARATOR_ICONS_film_POWER_USER_SEPARATOR_ICONS_p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amera_POWER_USER_SEPARATOR_ICONS_film-camera_POWER_USER_SEPARATOR_ICONS_point-and-shoot_POWER_USER_SEPARATOR_ICONS_digital-camera_POWER_USER_SEPARATOR_ICONS_digital_POWER_USER_SEPARATOR_ICONS_shoot_POWER_USER_SEPARATOR_ICONS_point_POWER_USER_SEPARATOR_ICONS_photography_POWER_USER_SEPARATOR_ICONS_photo_POWER_USER_SEPARATOR_ICONS_film_POWER_USER_SEPARATOR_ICONS_p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amera_POWER_USER_SEPARATOR_ICONS_film-camera_POWER_USER_SEPARATOR_ICONS_point-and-shoot_POWER_USER_SEPARATOR_ICONS_digital-camera_POWER_USER_SEPARATOR_ICONS_digital_POWER_USER_SEPARATOR_ICONS_shoot_POWER_USER_SEPARATOR_ICONS_point_POWER_USER_SEPARATOR_ICONS_photography_POWER_USER_SEPARATOR_ICONS_photo_POWER_USER_SEPARATOR_ICONS_film_POWER_USER_SEPARATOR_ICONS_p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amera_POWER_USER_SEPARATOR_ICONS_film-camera_POWER_USER_SEPARATOR_ICONS_point-and-shoot_POWER_USER_SEPARATOR_ICONS_digital-camera_POWER_USER_SEPARATOR_ICONS_digital_POWER_USER_SEPARATOR_ICONS_shoot_POWER_USER_SEPARATOR_ICONS_point_POWER_USER_SEPARATOR_ICONS_photography_POWER_USER_SEPARATOR_ICONS_photo_POWER_USER_SEPARATOR_ICONS_film_POWER_USER_SEPARATOR_ICONS_pi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amera_POWER_USER_SEPARATOR_ICONS_film-camera_POWER_USER_SEPARATOR_ICONS_point-and-shoot_POWER_USER_SEPARATOR_ICONS_digital-camera_POWER_USER_SEPARATOR_ICONS_digital_POWER_USER_SEPARATOR_ICONS_shoot_POWER_USER_SEPARATOR_ICONS_point_POWER_USER_SEPARATOR_ICONS_photography_POWER_USER_SEPARATOR_ICONS_photo_POWER_USER_SEPARATOR_ICONS_film_POWER_USER_SEPARATOR_ICONS_pi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amera_POWER_USER_SEPARATOR_ICONS_film-camera_POWER_USER_SEPARATOR_ICONS_point-and-shoot_POWER_USER_SEPARATOR_ICONS_digital-camera_POWER_USER_SEPARATOR_ICONS_digital_POWER_USER_SEPARATOR_ICONS_shoot_POWER_USER_SEPARATOR_ICONS_point_POWER_USER_SEPARATOR_ICONS_photography_POWER_USER_SEPARATOR_ICONS_photo_POWER_USER_SEPARATOR_ICONS_film_POWER_USER_SEPARATOR_ICONS_pi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-PPT-Template.potx" id="{397C268A-8F3E-42B3-8198-4A9839E4AFCD}" vid="{0D385A37-8960-4C45-805D-16C6C05C85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oCPS-ESRx_Surname</Template>
  <TotalTime>37176</TotalTime>
  <Words>1662</Words>
  <Application>Microsoft Office PowerPoint</Application>
  <PresentationFormat>Widescreen</PresentationFormat>
  <Paragraphs>422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Bebas</vt:lpstr>
      <vt:lpstr>Calibri</vt:lpstr>
      <vt:lpstr>Cambria</vt:lpstr>
      <vt:lpstr>Cambria Math</vt:lpstr>
      <vt:lpstr>Garamond</vt:lpstr>
      <vt:lpstr>Times New Roman</vt:lpstr>
      <vt:lpstr>Office Theme</vt:lpstr>
      <vt:lpstr>PowerPoint Presentation</vt:lpstr>
      <vt:lpstr>Image-based control (IBC) system – an example </vt:lpstr>
      <vt:lpstr>IBC system characteristics: workload variations</vt:lpstr>
      <vt:lpstr>IBC system: typical design</vt:lpstr>
      <vt:lpstr>IBC system: research question</vt:lpstr>
      <vt:lpstr>Multiprocessor IBC system</vt:lpstr>
      <vt:lpstr>Multiprocessor IBC system: practical challenges</vt:lpstr>
      <vt:lpstr>Inter-frame dependencies</vt:lpstr>
      <vt:lpstr>Multiprocessor IBC system: practical challenges</vt:lpstr>
      <vt:lpstr>Contributions</vt:lpstr>
      <vt:lpstr>Is it feasible to use MPC in resource-constrained systems?</vt:lpstr>
      <vt:lpstr>Considering inter-frame dependencies and platform constraints</vt:lpstr>
      <vt:lpstr>MPC formulation</vt:lpstr>
      <vt:lpstr>MPC formulation</vt:lpstr>
      <vt:lpstr>Adaptive predictive control formulation</vt:lpstr>
      <vt:lpstr>Predictive control strategy</vt:lpstr>
      <vt:lpstr>Predictive control strategy</vt:lpstr>
      <vt:lpstr>Simulation results</vt:lpstr>
      <vt:lpstr>Comparison with state-of-the-art</vt:lpstr>
      <vt:lpstr>Conclusions and future work</vt:lpstr>
      <vt:lpstr>PowerPoint Presentation</vt:lpstr>
    </vt:vector>
  </TitlesOfParts>
  <Company>TU/e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Goswami, D.</dc:creator>
  <cp:lastModifiedBy>Mohamed, S.</cp:lastModifiedBy>
  <cp:revision>323</cp:revision>
  <dcterms:created xsi:type="dcterms:W3CDTF">2017-01-09T11:25:06Z</dcterms:created>
  <dcterms:modified xsi:type="dcterms:W3CDTF">2020-11-16T21:56:36Z</dcterms:modified>
</cp:coreProperties>
</file>