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35.jpg" ContentType="image/jpeg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37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442" r:id="rId3"/>
    <p:sldId id="448" r:id="rId4"/>
    <p:sldId id="452" r:id="rId5"/>
    <p:sldId id="461" r:id="rId6"/>
    <p:sldId id="460" r:id="rId7"/>
    <p:sldId id="468" r:id="rId8"/>
    <p:sldId id="450" r:id="rId9"/>
    <p:sldId id="458" r:id="rId10"/>
    <p:sldId id="420" r:id="rId11"/>
    <p:sldId id="467" r:id="rId12"/>
    <p:sldId id="444" r:id="rId13"/>
    <p:sldId id="445" r:id="rId14"/>
    <p:sldId id="466" r:id="rId15"/>
    <p:sldId id="465" r:id="rId16"/>
    <p:sldId id="456" r:id="rId17"/>
    <p:sldId id="457" r:id="rId18"/>
    <p:sldId id="449" r:id="rId19"/>
    <p:sldId id="44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CA9A"/>
    <a:srgbClr val="E98818"/>
    <a:srgbClr val="E90409"/>
    <a:srgbClr val="F58500"/>
    <a:srgbClr val="DF4141"/>
    <a:srgbClr val="E17C71"/>
    <a:srgbClr val="FF0D0D"/>
    <a:srgbClr val="FF0000"/>
    <a:srgbClr val="12202F"/>
    <a:srgbClr val="7FF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154" autoAdjust="0"/>
  </p:normalViewPr>
  <p:slideViewPr>
    <p:cSldViewPr snapToGrid="0">
      <p:cViewPr>
        <p:scale>
          <a:sx n="42" d="100"/>
          <a:sy n="42" d="100"/>
        </p:scale>
        <p:origin x="104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68EDE-1CAC-4F5B-913D-0E5BDDA947FE}" type="datetimeFigureOut">
              <a:rPr lang="en-GB" smtClean="0"/>
              <a:t>20/12/2022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EFE8F-9FA4-4A9E-9A83-3ECD8707F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285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effectLst/>
                <a:latin typeface="Calibri" panose="020F0502020204030204" pitchFamily="34" charset="0"/>
              </a:rPr>
              <a:t>Hooggeleerde</a:t>
            </a:r>
            <a:r>
              <a:rPr lang="en-GB" sz="1800" dirty="0">
                <a:effectLst/>
                <a:latin typeface="Calibri" panose="020F0502020204030204" pitchFamily="34" charset="0"/>
              </a:rPr>
              <a:t> promotor,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bedankt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voor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uw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vraag</a:t>
            </a:r>
            <a:r>
              <a:rPr lang="en-GB" sz="1800" dirty="0">
                <a:effectLst/>
                <a:latin typeface="Calibri" panose="020F0502020204030204" pitchFamily="34" charset="0"/>
              </a:rPr>
              <a:t>. Highly learned members of the committee, family, friends and colleagues present here and also online, it is my pleasure to welcome you all to my public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defense</a:t>
            </a:r>
            <a:r>
              <a:rPr lang="en-GB" sz="1800" dirty="0">
                <a:effectLst/>
                <a:latin typeface="Calibri" panose="020F0502020204030204" pitchFamily="34" charset="0"/>
              </a:rPr>
              <a:t>, and I sincerely thank you all for attending.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780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 have a task for you. </a:t>
            </a:r>
          </a:p>
          <a:p>
            <a:r>
              <a:rPr lang="en-US" dirty="0"/>
              <a:t>COUNT the number of vehicles in the image.</a:t>
            </a:r>
          </a:p>
          <a:p>
            <a:r>
              <a:rPr lang="en-US" dirty="0"/>
              <a:t>Done!</a:t>
            </a:r>
          </a:p>
          <a:p>
            <a:r>
              <a:rPr lang="en-US" dirty="0"/>
              <a:t>Now, count the number of vehicles in THIS image.</a:t>
            </a:r>
          </a:p>
          <a:p>
            <a:r>
              <a:rPr lang="en-US" dirty="0"/>
              <a:t>Just give it a try!</a:t>
            </a:r>
          </a:p>
          <a:p>
            <a:endParaRPr lang="en-US" dirty="0"/>
          </a:p>
          <a:p>
            <a:r>
              <a:rPr lang="en-US" dirty="0"/>
              <a:t>What do you observe? You could count for the first one instantly, but for the second image you need a long time.</a:t>
            </a:r>
          </a:p>
          <a:p>
            <a:r>
              <a:rPr lang="en-US" dirty="0"/>
              <a:t>So even for the same task, the image processing delay is variable and often long.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109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.</a:t>
            </a:r>
            <a:r>
              <a:rPr lang="en-US" dirty="0"/>
              <a:t>So, the image processing delay is also application-specific.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Another question I try to address in my thesis is how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055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So, the problem I try to address is that there is a long and variable delay in processing the image.</a:t>
            </a:r>
          </a:p>
          <a:p>
            <a:r>
              <a:rPr lang="en-GB" dirty="0"/>
              <a:t>The research question of my thesis is how to cope with this long variable sensing delay?</a:t>
            </a:r>
          </a:p>
          <a:p>
            <a:r>
              <a:rPr lang="en-GB" dirty="0"/>
              <a:t>To solve this, I use a model-driven optimisation approach.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484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start with the sequential implementation when we have only one processor.</a:t>
            </a:r>
          </a:p>
          <a:p>
            <a:endParaRPr lang="en-GB" dirty="0"/>
          </a:p>
          <a:p>
            <a:r>
              <a:rPr lang="en-GB" dirty="0"/>
              <a:t>Now, let’s say we have two processors, then one thing we can do is pipelining. A pipe refers to one execution instance of a sequence.</a:t>
            </a:r>
          </a:p>
          <a:p>
            <a:r>
              <a:rPr lang="en-GB" dirty="0"/>
              <a:t>In pipelining, we replicate the pipes on additional processing cores.</a:t>
            </a:r>
          </a:p>
          <a:p>
            <a:endParaRPr lang="en-GB" dirty="0"/>
          </a:p>
          <a:p>
            <a:r>
              <a:rPr lang="en-GB" dirty="0"/>
              <a:t>Another method we can use is parallelisation. The idea is that we parallelise the execution of possible subtasks.</a:t>
            </a:r>
          </a:p>
          <a:p>
            <a:r>
              <a:rPr lang="en-GB" dirty="0"/>
              <a:t>E.g. in the counting the number of vehicles, we can split the image in two and count each part separately.</a:t>
            </a:r>
          </a:p>
          <a:p>
            <a:endParaRPr lang="en-GB" dirty="0"/>
          </a:p>
          <a:p>
            <a:r>
              <a:rPr lang="en-GB" dirty="0"/>
              <a:t>The third method we can use is the combination of pipelining and parallelism or pipelined parallelism. Here, a pipe is the parallel execution on two cores. The pipe can be replicated as many times as the available number of frames.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720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scheduling can also be optimised using model transformations.</a:t>
            </a:r>
          </a:p>
          <a:p>
            <a:endParaRPr lang="en-GB" dirty="0"/>
          </a:p>
          <a:p>
            <a:r>
              <a:rPr lang="en-GB" dirty="0"/>
              <a:t>Any guesses for who the crazy developer of this application was?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960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Now, the question is what do we gain by doing this.</a:t>
            </a:r>
          </a:p>
          <a:p>
            <a:endParaRPr lang="en-GB" dirty="0"/>
          </a:p>
          <a:p>
            <a:r>
              <a:rPr lang="en-GB" dirty="0"/>
              <a:t>This is a plot of normalised mean-square error vs the number of available cores for our application.</a:t>
            </a:r>
          </a:p>
          <a:p>
            <a:r>
              <a:rPr lang="en-GB" dirty="0"/>
              <a:t>The MSE evaluates the IBC system performance, the lower MSE is better.</a:t>
            </a:r>
          </a:p>
          <a:p>
            <a:r>
              <a:rPr lang="en-GB" dirty="0"/>
              <a:t>The symbols here refer to the number of pipes and the colour to the #parallel cores per pipe.</a:t>
            </a:r>
          </a:p>
          <a:p>
            <a:r>
              <a:rPr lang="en-GB" dirty="0"/>
              <a:t>For the sequential implementation, both are 1. The red colour here means that there is no parallelisation. And the circles mean that there is no pipelining.</a:t>
            </a:r>
          </a:p>
          <a:p>
            <a:r>
              <a:rPr lang="en-GB" dirty="0"/>
              <a:t>All other points are for pipelined parallelism.</a:t>
            </a:r>
          </a:p>
          <a:p>
            <a:endParaRPr lang="en-GB" dirty="0"/>
          </a:p>
          <a:p>
            <a:r>
              <a:rPr lang="en-GB" dirty="0"/>
              <a:t>For this particular application, you can see that already with parallel execution in two cores, we gain a significant improvement and if we have more cores available, we can gain even more with pipelined parallelism.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898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fourth contribution is considering application-specific aspect called the image workload variations. </a:t>
            </a:r>
          </a:p>
          <a:p>
            <a:r>
              <a:rPr lang="en-GB" dirty="0"/>
              <a:t>We can say that if the number of cars in the image increases, the image workload increases.</a:t>
            </a:r>
          </a:p>
          <a:p>
            <a:r>
              <a:rPr lang="en-US" dirty="0"/>
              <a:t>In my thesis, I propose a Markovian jump linear system formulation for considering the image workload variations.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959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still count the number of vehicles in this image?</a:t>
            </a:r>
          </a:p>
          <a:p>
            <a:r>
              <a:rPr lang="en-US" dirty="0"/>
              <a:t>This is an approximated image that skips some steps in the processing to reduce processing delay.</a:t>
            </a:r>
          </a:p>
          <a:p>
            <a:r>
              <a:rPr lang="en-US" dirty="0"/>
              <a:t>By skipping the steps, we trade-off accuracy in image processing for time.</a:t>
            </a:r>
          </a:p>
          <a:p>
            <a:endParaRPr lang="en-US" dirty="0"/>
          </a:p>
          <a:p>
            <a:r>
              <a:rPr lang="en-US" dirty="0"/>
              <a:t>We can do this also for lane-keeping assist system. The sequence of steps show an Image Signal Preprocessing pipeline.</a:t>
            </a:r>
          </a:p>
          <a:p>
            <a:r>
              <a:rPr lang="en-US" dirty="0"/>
              <a:t>By approximation, we can skip some stages and use the resulting image.</a:t>
            </a:r>
          </a:p>
          <a:p>
            <a:r>
              <a:rPr lang="en-US" dirty="0"/>
              <a:t>In my thesis we show </a:t>
            </a:r>
            <a:r>
              <a:rPr lang="en-US" dirty="0" err="1"/>
              <a:t>upto</a:t>
            </a:r>
            <a:r>
              <a:rPr lang="en-US" dirty="0"/>
              <a:t> 44% improvement in IBC system performance compared to accurate implementation.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37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the advantage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497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the advantage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052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</a:rPr>
              <a:t>Cameras are and will become more prominent in the mobile, automotive, medical and industrial domains in the future.</a:t>
            </a:r>
            <a:endParaRPr lang="en-US" sz="1800" dirty="0"/>
          </a:p>
          <a:p>
            <a:r>
              <a:rPr lang="en-GB" sz="1800" dirty="0">
                <a:effectLst/>
                <a:latin typeface="Calibri" panose="020F0502020204030204" pitchFamily="34" charset="0"/>
              </a:rPr>
              <a:t>Did you know that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Yole</a:t>
            </a:r>
            <a:r>
              <a:rPr lang="en-GB" sz="1800" dirty="0">
                <a:effectLst/>
                <a:latin typeface="Calibri" panose="020F0502020204030204" pitchFamily="34" charset="0"/>
              </a:rPr>
              <a:t> expects the camera module market to almost double to 60 billion by 2027?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14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Today, the Samsung Galaxy S22 ultra has 5 cameras, and the Tesla Autopilot has 8 cameras.</a:t>
            </a:r>
          </a:p>
          <a:p>
            <a:r>
              <a:rPr lang="en-GB" dirty="0"/>
              <a:t>The adoption of cameras will only increase in the future.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325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Now, let us look at a type of camera-based system called the image-based control system. </a:t>
            </a:r>
            <a:br>
              <a:rPr lang="en-GB" dirty="0"/>
            </a:br>
            <a:r>
              <a:rPr lang="en-GB" dirty="0"/>
              <a:t>An example is the lane-keeping assist system. It is a camera-based system that tries to keep your car within a lane.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626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Image-based control systems is a class of data-intensive feedback control system whose feedback is given by camera sensors.</a:t>
            </a:r>
          </a:p>
          <a:p>
            <a:r>
              <a:rPr lang="en-GB" dirty="0"/>
              <a:t>I call this multiprocessor image-based control simply because the control strategies are executed in a multiprocessor platform.</a:t>
            </a:r>
          </a:p>
          <a:p>
            <a:r>
              <a:rPr lang="en-GB" dirty="0"/>
              <a:t>The control objective for the lane-keeping assist system is to control the steering angle automatically to stay in the centre of the lane. You can also notice three prominent tasks- the image sensing and processing, control and actuate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831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timing diagram, these three tasks can be mapped to a single processor as shown here.</a:t>
            </a:r>
            <a:br>
              <a:rPr lang="en-US" dirty="0"/>
            </a:br>
            <a:r>
              <a:rPr lang="en-US" dirty="0"/>
              <a:t>In an IBC implementation, the camera input arrives periodically with period </a:t>
            </a:r>
            <a:r>
              <a:rPr lang="en-US" dirty="0" err="1"/>
              <a:t>fh</a:t>
            </a:r>
            <a:r>
              <a:rPr lang="en-US" dirty="0"/>
              <a:t>. </a:t>
            </a:r>
          </a:p>
          <a:p>
            <a:r>
              <a:rPr lang="en-US" dirty="0"/>
              <a:t>The image sensing task S takes a long processing time. The period h is the period between two consecutive processing of the image frames. And the frames arriving within h are dropped. The delay is the time from frame arrival to end of actuation.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120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improve the system performance of an image-based control system?</a:t>
            </a:r>
          </a:p>
          <a:p>
            <a:r>
              <a:rPr lang="en-US" dirty="0"/>
              <a:t>We can do this by reducing the delay and period.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028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 processing platforms nowadays most use multiprocessors.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One of the questions I explore in my thesis is how to utilise the given platforms efficiently.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882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 us also look at another example of a lane CHANGING system. And this was done by a CRAZY developer.</a:t>
            </a:r>
          </a:p>
          <a:p>
            <a:r>
              <a:rPr lang="en-US" dirty="0"/>
              <a:t>The image processing task here involves counting the number of vehicles, and based on if it is high or low, the car changes the lane.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BEFE8F-9FA4-4A9E-9A83-3ECD8707FC0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96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69776"/>
            <a:ext cx="9144000" cy="888023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pic>
        <p:nvPicPr>
          <p:cNvPr id="11" name="Picture 2" descr="http://ocps-itn.eu/wp-content/uploads/2016/03/Logo-EC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1162661" y="0"/>
            <a:ext cx="1029339" cy="7158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2"/>
          <p:cNvSpPr txBox="1"/>
          <p:nvPr userDrawn="1"/>
        </p:nvSpPr>
        <p:spPr>
          <a:xfrm>
            <a:off x="2316186" y="6310553"/>
            <a:ext cx="7612380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This project has received funding from the European Union’s Horizon 2020 Framework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Programme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for Research and Innovation under grant agreement no 674875.</a:t>
            </a:r>
            <a:endParaRPr lang="en-GB" sz="1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92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4885"/>
            <a:ext cx="10515600" cy="4902078"/>
          </a:xfrm>
        </p:spPr>
        <p:txBody>
          <a:bodyPr/>
          <a:lstStyle>
            <a:lvl4pPr marL="2057400" indent="-228600">
              <a:defRPr/>
            </a:lvl4pPr>
            <a:lvl5pPr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32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18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4pPr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4pPr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627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5" r="73745"/>
          <a:stretch/>
        </p:blipFill>
        <p:spPr>
          <a:xfrm>
            <a:off x="1" y="3507581"/>
            <a:ext cx="1943100" cy="335041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5"/>
                </a:solidFill>
              </a:defRPr>
            </a:lvl1pPr>
          </a:lstStyle>
          <a:p>
            <a:fld id="{246DB6E5-ECCD-45FF-934B-C99B3DF7924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Bild 4"/>
          <p:cNvPicPr/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26"/>
          <a:stretch/>
        </p:blipFill>
        <p:spPr>
          <a:xfrm rot="16200000">
            <a:off x="8687526" y="-1330099"/>
            <a:ext cx="2589347" cy="5249545"/>
          </a:xfrm>
          <a:prstGeom prst="rect">
            <a:avLst/>
          </a:prstGeom>
        </p:spPr>
      </p:pic>
      <p:pic>
        <p:nvPicPr>
          <p:cNvPr id="9" name="Bild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328" y="5869274"/>
            <a:ext cx="1004178" cy="88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1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GB" sz="4400" b="1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b="0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u="none" strike="noStrike" kern="1200" cap="none" spc="0" baseline="0" dirty="0" smtClean="0">
          <a:solidFill>
            <a:srgbClr val="002060"/>
          </a:solidFill>
          <a:uFillTx/>
          <a:latin typeface="Bebas"/>
          <a:ea typeface="+mj-ea"/>
          <a:cs typeface="+mj-cs"/>
        </a:defRPr>
      </a:lvl3pPr>
      <a:lvl4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video" Target="../media/media1.mp4"/><Relationship Id="rId21" Type="http://schemas.openxmlformats.org/officeDocument/2006/relationships/image" Target="../media/image11.pn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17" Type="http://schemas.openxmlformats.org/officeDocument/2006/relationships/image" Target="../media/image20.jpg"/><Relationship Id="rId2" Type="http://schemas.microsoft.com/office/2007/relationships/media" Target="../media/media1.mp4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png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5" Type="http://schemas.openxmlformats.org/officeDocument/2006/relationships/image" Target="../media/image20.jp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65734"/>
            <a:ext cx="7249886" cy="252653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Multiprocessor Image-Based Control: </a:t>
            </a:r>
            <a:br>
              <a:rPr lang="en-US" dirty="0"/>
            </a:br>
            <a:r>
              <a:rPr lang="en-US" dirty="0"/>
              <a:t>Model-Driven </a:t>
            </a:r>
            <a:r>
              <a:rPr lang="en-US" dirty="0" err="1"/>
              <a:t>Optimisation</a:t>
            </a:r>
            <a:endParaRPr lang="en-US" dirty="0"/>
          </a:p>
          <a:p>
            <a:endParaRPr lang="en-GB" sz="1800" dirty="0">
              <a:solidFill>
                <a:schemeClr val="tx1"/>
              </a:solidFill>
            </a:endParaRPr>
          </a:p>
          <a:p>
            <a:r>
              <a:rPr lang="en-GB" sz="2800" dirty="0">
                <a:solidFill>
                  <a:schemeClr val="tx1"/>
                </a:solidFill>
              </a:rPr>
              <a:t>Sajid Mohamed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DF74C-6E99-49EA-B585-D69462120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64714" cy="780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6EA26-698D-3E98-E979-285FB9336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186" y="767445"/>
            <a:ext cx="3684815" cy="517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77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B5387C-3C19-48AE-91C0-9775C59C77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03725" y="4906025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FCEBE0-0D41-4673-8B45-9577A8DAB008}"/>
              </a:ext>
            </a:extLst>
          </p:cNvPr>
          <p:cNvCxnSpPr/>
          <p:nvPr/>
        </p:nvCxnSpPr>
        <p:spPr>
          <a:xfrm>
            <a:off x="1403158" y="5445775"/>
            <a:ext cx="9900000" cy="1270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Straight Arrow Connector 20">
            <a:extLst>
              <a:ext uri="{FF2B5EF4-FFF2-40B4-BE49-F238E27FC236}">
                <a16:creationId xmlns:a16="http://schemas.microsoft.com/office/drawing/2014/main" id="{D2E2898B-A5A0-4FD7-8BF8-5EE67FB6784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268686" y="4906025"/>
            <a:ext cx="0" cy="539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CF45042-F591-4B9B-ABEB-4E7CFF716B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01" y="1721792"/>
            <a:ext cx="4464000" cy="2974836"/>
          </a:xfrm>
          <a:prstGeom prst="rect">
            <a:avLst/>
          </a:prstGeom>
        </p:spPr>
      </p:pic>
      <p:sp>
        <p:nvSpPr>
          <p:cNvPr id="8" name="TextBox 29">
            <a:extLst>
              <a:ext uri="{FF2B5EF4-FFF2-40B4-BE49-F238E27FC236}">
                <a16:creationId xmlns:a16="http://schemas.microsoft.com/office/drawing/2014/main" id="{8AF8F645-C325-45E4-9DFF-547032D5A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4907" y="5089143"/>
            <a:ext cx="6142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dirty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9DF62B-2690-4237-A978-3FB57C41BE10}"/>
              </a:ext>
            </a:extLst>
          </p:cNvPr>
          <p:cNvSpPr/>
          <p:nvPr/>
        </p:nvSpPr>
        <p:spPr>
          <a:xfrm>
            <a:off x="1410076" y="5121798"/>
            <a:ext cx="297190" cy="323977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0BDFD4-CE61-46C6-8A07-F5A0782FDB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688" y="1721792"/>
            <a:ext cx="4032000" cy="302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299DCE-ACB9-44F9-A9E9-B3B9B0223099}"/>
              </a:ext>
            </a:extLst>
          </p:cNvPr>
          <p:cNvSpPr/>
          <p:nvPr/>
        </p:nvSpPr>
        <p:spPr>
          <a:xfrm>
            <a:off x="6275036" y="5094502"/>
            <a:ext cx="4500000" cy="364602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5198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t</a:t>
            </a:r>
            <a:r>
              <a:rPr lang="en-US" sz="2400" kern="0" baseline="-250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2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2A458EB-D11D-40BE-886C-625FE3096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86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IN" dirty="0"/>
              <a:t>Image processing delay is variable and often long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10B7A2-0161-D2F9-BA5B-2C023A87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10</a:t>
            </a:fld>
            <a:endParaRPr lang="en-GB"/>
          </a:p>
        </p:txBody>
      </p:sp>
      <p:pic>
        <p:nvPicPr>
          <p:cNvPr id="23" name="Graphic 22" descr="Male profile outline">
            <a:extLst>
              <a:ext uri="{FF2B5EF4-FFF2-40B4-BE49-F238E27FC236}">
                <a16:creationId xmlns:a16="http://schemas.microsoft.com/office/drawing/2014/main" id="{3ADEEC52-E2BA-3391-0147-95A95F293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4317" y="4724319"/>
            <a:ext cx="914400" cy="914400"/>
          </a:xfrm>
          <a:prstGeom prst="rect">
            <a:avLst/>
          </a:prstGeom>
        </p:spPr>
      </p:pic>
      <p:sp>
        <p:nvSpPr>
          <p:cNvPr id="25" name="object 33">
            <a:extLst>
              <a:ext uri="{FF2B5EF4-FFF2-40B4-BE49-F238E27FC236}">
                <a16:creationId xmlns:a16="http://schemas.microsoft.com/office/drawing/2014/main" id="{68D00055-EC1C-15DD-ADD0-815FF0ADAFA0}"/>
              </a:ext>
            </a:extLst>
          </p:cNvPr>
          <p:cNvSpPr txBox="1"/>
          <p:nvPr/>
        </p:nvSpPr>
        <p:spPr>
          <a:xfrm>
            <a:off x="320538" y="5722365"/>
            <a:ext cx="8300947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IN" sz="2800" spc="14" dirty="0">
                <a:solidFill>
                  <a:srgbClr val="29221E"/>
                </a:solidFill>
                <a:latin typeface="Cambria"/>
                <a:cs typeface="Cambria"/>
              </a:rPr>
              <a:t>Your task: </a:t>
            </a:r>
            <a:br>
              <a:rPr lang="en-IN" sz="2800" spc="14" dirty="0">
                <a:solidFill>
                  <a:srgbClr val="29221E"/>
                </a:solidFill>
                <a:latin typeface="Cambria"/>
                <a:cs typeface="Cambria"/>
              </a:rPr>
            </a:br>
            <a:r>
              <a:rPr lang="en-IN" sz="2800" spc="14" dirty="0">
                <a:solidFill>
                  <a:srgbClr val="29221E"/>
                </a:solidFill>
                <a:latin typeface="Cambria"/>
                <a:cs typeface="Cambria"/>
              </a:rPr>
              <a:t>Count</a:t>
            </a:r>
            <a:r>
              <a:rPr lang="en-US" sz="2800" spc="14" dirty="0">
                <a:solidFill>
                  <a:srgbClr val="29221E"/>
                </a:solidFill>
                <a:latin typeface="Cambria"/>
                <a:cs typeface="Cambria"/>
              </a:rPr>
              <a:t> the number of vehicles in the image</a:t>
            </a:r>
            <a:endParaRPr sz="28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1504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B653DCB9-876C-F6D5-39B8-3562A7403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196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B73846-B854-6BF1-9E47-50235CF8E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2" y="4261757"/>
            <a:ext cx="10161814" cy="2351314"/>
          </a:xfrm>
          <a:solidFill>
            <a:srgbClr val="E1CA9A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2202F"/>
                </a:solidFill>
              </a:rPr>
              <a:t>Image processing delay is application-specific</a:t>
            </a:r>
            <a:br>
              <a:rPr lang="en-US" sz="3600" dirty="0">
                <a:solidFill>
                  <a:srgbClr val="12202F"/>
                </a:solidFill>
              </a:rPr>
            </a:br>
            <a:br>
              <a:rPr lang="en-US" sz="3600" dirty="0">
                <a:solidFill>
                  <a:srgbClr val="12202F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How to effectively consider the application-specific characteristics?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26CC4-2627-8F09-6104-7AD2A1F1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9410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61C1-4246-733B-90B5-EAAEBB54A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48" y="528412"/>
            <a:ext cx="11021704" cy="628406"/>
          </a:xfrm>
        </p:spPr>
        <p:txBody>
          <a:bodyPr>
            <a:normAutofit fontScale="90000"/>
          </a:bodyPr>
          <a:lstStyle/>
          <a:p>
            <a:r>
              <a:rPr lang="en-GB" dirty="0"/>
              <a:t>The Problem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163B2-6DDD-F440-8273-4A6F9BE39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482" y="1450974"/>
            <a:ext cx="11745036" cy="7369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dirty="0"/>
              <a:t>A long and variable delay in </a:t>
            </a:r>
            <a:r>
              <a:rPr lang="en-GB" sz="3000" dirty="0"/>
              <a:t>processing</a:t>
            </a:r>
            <a:r>
              <a:rPr lang="en-GB" sz="3200" dirty="0"/>
              <a:t> the image and getting a result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4D4A5-662F-1734-227E-E82482DF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12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4CD511-8FE8-E94C-03B0-BE658B04A931}"/>
              </a:ext>
            </a:extLst>
          </p:cNvPr>
          <p:cNvSpPr txBox="1">
            <a:spLocks/>
          </p:cNvSpPr>
          <p:nvPr/>
        </p:nvSpPr>
        <p:spPr>
          <a:xfrm>
            <a:off x="585148" y="2482110"/>
            <a:ext cx="11021704" cy="628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1pPr>
          </a:lstStyle>
          <a:p>
            <a:r>
              <a:rPr lang="en-US" dirty="0"/>
              <a:t>Research Question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9F1621-B983-FB33-23B3-78C2B9297176}"/>
              </a:ext>
            </a:extLst>
          </p:cNvPr>
          <p:cNvSpPr txBox="1">
            <a:spLocks/>
          </p:cNvSpPr>
          <p:nvPr/>
        </p:nvSpPr>
        <p:spPr>
          <a:xfrm>
            <a:off x="0" y="3404672"/>
            <a:ext cx="12192000" cy="7369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3pPr>
            <a:lvl4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dirty="0"/>
              <a:t>How to cope with long variable sensing delay for a given platform allocation?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14D5A9-292C-9393-86E1-119CA89708E8}"/>
              </a:ext>
            </a:extLst>
          </p:cNvPr>
          <p:cNvSpPr txBox="1">
            <a:spLocks/>
          </p:cNvSpPr>
          <p:nvPr/>
        </p:nvSpPr>
        <p:spPr>
          <a:xfrm>
            <a:off x="585148" y="4435808"/>
            <a:ext cx="11021704" cy="628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1pPr>
          </a:lstStyle>
          <a:p>
            <a:r>
              <a:rPr lang="en-GB" dirty="0"/>
              <a:t>Approach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03D580-766D-1F1C-5FEB-43F7FDB43C64}"/>
              </a:ext>
            </a:extLst>
          </p:cNvPr>
          <p:cNvSpPr txBox="1">
            <a:spLocks/>
          </p:cNvSpPr>
          <p:nvPr/>
        </p:nvSpPr>
        <p:spPr>
          <a:xfrm>
            <a:off x="0" y="5358372"/>
            <a:ext cx="12192000" cy="11077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3pPr>
            <a:lvl4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000" dirty="0"/>
              <a:t>Model-driven optimisation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3000" dirty="0"/>
              <a:t>considering platform-specific constraints and application-specific characteristics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9CDF064-531D-9275-A87E-2B9BA6223891}"/>
              </a:ext>
            </a:extLst>
          </p:cNvPr>
          <p:cNvSpPr/>
          <p:nvPr/>
        </p:nvSpPr>
        <p:spPr>
          <a:xfrm>
            <a:off x="10692978" y="3986667"/>
            <a:ext cx="484632" cy="978408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A66AD7-3408-9508-D7BD-9711B51EC1C5}"/>
              </a:ext>
            </a:extLst>
          </p:cNvPr>
          <p:cNvSpPr txBox="1"/>
          <p:nvPr/>
        </p:nvSpPr>
        <p:spPr>
          <a:xfrm>
            <a:off x="11199164" y="4174673"/>
            <a:ext cx="992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Delay</a:t>
            </a:r>
          </a:p>
          <a:p>
            <a:r>
              <a:rPr lang="en-US" sz="2400" dirty="0"/>
              <a:t>Period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6BDDD5DC-E2F8-D4C6-F5E8-7060E09407A7}"/>
              </a:ext>
            </a:extLst>
          </p:cNvPr>
          <p:cNvSpPr/>
          <p:nvPr/>
        </p:nvSpPr>
        <p:spPr>
          <a:xfrm>
            <a:off x="7949778" y="3986667"/>
            <a:ext cx="484632" cy="978408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BDBBE3-F7E8-CE08-8994-C73DB75DFE7A}"/>
              </a:ext>
            </a:extLst>
          </p:cNvPr>
          <p:cNvSpPr txBox="1"/>
          <p:nvPr/>
        </p:nvSpPr>
        <p:spPr>
          <a:xfrm>
            <a:off x="8445080" y="4174673"/>
            <a:ext cx="1794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IBC system </a:t>
            </a:r>
            <a:br>
              <a:rPr lang="en-US" sz="2400" dirty="0"/>
            </a:br>
            <a:r>
              <a:rPr lang="en-US" sz="2400" dirty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40967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4" grpId="0" animBg="1"/>
      <p:bldP spid="15" grpId="0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660A7-D043-0746-B380-50A04E9E6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Autofit/>
          </a:bodyPr>
          <a:lstStyle/>
          <a:p>
            <a:r>
              <a:rPr lang="en-GB" sz="3600" dirty="0"/>
              <a:t>Contributions 1-3:</a:t>
            </a:r>
            <a:br>
              <a:rPr lang="en-GB" sz="3600" dirty="0"/>
            </a:br>
            <a:r>
              <a:rPr lang="en-GB" sz="3600" dirty="0"/>
              <a:t>A scenario- and platform-aware design (</a:t>
            </a:r>
            <a:r>
              <a:rPr lang="en-GB" sz="3600" dirty="0" err="1"/>
              <a:t>SPADe</a:t>
            </a:r>
            <a:r>
              <a:rPr lang="en-GB" sz="3600" dirty="0"/>
              <a:t>) flow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BA0C8-C0DE-4974-9AA3-BA91C9C6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13</a:t>
            </a:fld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F02856-3244-22B1-AADF-3B066F47E664}"/>
              </a:ext>
            </a:extLst>
          </p:cNvPr>
          <p:cNvSpPr/>
          <p:nvPr/>
        </p:nvSpPr>
        <p:spPr>
          <a:xfrm>
            <a:off x="10111315" y="1338516"/>
            <a:ext cx="939429" cy="353143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11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B38A45-0B9D-E099-5331-B0BDC36B8A74}"/>
              </a:ext>
            </a:extLst>
          </p:cNvPr>
          <p:cNvSpPr/>
          <p:nvPr/>
        </p:nvSpPr>
        <p:spPr>
          <a:xfrm>
            <a:off x="9183311" y="1331659"/>
            <a:ext cx="187200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kern="0" dirty="0">
                <a:solidFill>
                  <a:schemeClr val="tx1">
                    <a:lumMod val="50000"/>
                  </a:schemeClr>
                </a:solidFill>
              </a:rPr>
              <a:t>Count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9FA759-7D67-9D24-8950-B05811215B55}"/>
              </a:ext>
            </a:extLst>
          </p:cNvPr>
          <p:cNvSpPr/>
          <p:nvPr/>
        </p:nvSpPr>
        <p:spPr>
          <a:xfrm>
            <a:off x="7851739" y="1331659"/>
            <a:ext cx="1332000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kern="0" dirty="0">
                <a:solidFill>
                  <a:schemeClr val="tx1">
                    <a:lumMod val="50000"/>
                  </a:schemeClr>
                </a:solidFill>
              </a:rPr>
              <a:t>Load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7AE227-2B3B-A962-7317-89FAB778F9CB}"/>
              </a:ext>
            </a:extLst>
          </p:cNvPr>
          <p:cNvSpPr/>
          <p:nvPr/>
        </p:nvSpPr>
        <p:spPr>
          <a:xfrm>
            <a:off x="11052346" y="1331658"/>
            <a:ext cx="242423" cy="360000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endParaRPr lang="en-US" sz="1200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6E5487-989C-F58A-32D7-0C62EA7F5975}"/>
              </a:ext>
            </a:extLst>
          </p:cNvPr>
          <p:cNvSpPr/>
          <p:nvPr/>
        </p:nvSpPr>
        <p:spPr>
          <a:xfrm>
            <a:off x="11444296" y="1331658"/>
            <a:ext cx="114771" cy="360000"/>
          </a:xfrm>
          <a:prstGeom prst="rect">
            <a:avLst/>
          </a:prstGeom>
          <a:solidFill>
            <a:srgbClr val="FFFE4D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2952CF-4AE0-E67D-7516-3D9C416A11A3}"/>
              </a:ext>
            </a:extLst>
          </p:cNvPr>
          <p:cNvSpPr/>
          <p:nvPr/>
        </p:nvSpPr>
        <p:spPr>
          <a:xfrm>
            <a:off x="11298099" y="1331658"/>
            <a:ext cx="137066" cy="360000"/>
          </a:xfrm>
          <a:prstGeom prst="rect">
            <a:avLst/>
          </a:prstGeom>
          <a:solidFill>
            <a:srgbClr val="9A9AFE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US" b="1" kern="0" dirty="0">
                <a:solidFill>
                  <a:schemeClr val="tx1">
                    <a:lumMod val="50000"/>
                  </a:schemeClr>
                </a:solidFill>
              </a:rPr>
              <a:t>C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9D88925-9DCE-00E8-6D17-08EC53DB71D6}"/>
              </a:ext>
            </a:extLst>
          </p:cNvPr>
          <p:cNvCxnSpPr>
            <a:cxnSpLocks/>
          </p:cNvCxnSpPr>
          <p:nvPr/>
        </p:nvCxnSpPr>
        <p:spPr>
          <a:xfrm>
            <a:off x="7838552" y="1684718"/>
            <a:ext cx="4068000" cy="1763"/>
          </a:xfrm>
          <a:prstGeom prst="straightConnector1">
            <a:avLst/>
          </a:prstGeom>
          <a:noFill/>
          <a:ln w="19050" cap="flat" cmpd="sng" algn="ctr">
            <a:solidFill>
              <a:srgbClr val="0A0A0A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A592860-8621-8B39-2090-DE8BD3B9EB0E}"/>
              </a:ext>
            </a:extLst>
          </p:cNvPr>
          <p:cNvSpPr txBox="1"/>
          <p:nvPr/>
        </p:nvSpPr>
        <p:spPr>
          <a:xfrm>
            <a:off x="7449872" y="130534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021F05-5855-9342-072B-7531C84B30E0}"/>
              </a:ext>
            </a:extLst>
          </p:cNvPr>
          <p:cNvSpPr txBox="1"/>
          <p:nvPr/>
        </p:nvSpPr>
        <p:spPr>
          <a:xfrm>
            <a:off x="7449872" y="2862441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2EE27D-0A79-BFED-553B-B13343BA87B1}"/>
              </a:ext>
            </a:extLst>
          </p:cNvPr>
          <p:cNvSpPr txBox="1"/>
          <p:nvPr/>
        </p:nvSpPr>
        <p:spPr>
          <a:xfrm>
            <a:off x="7468922" y="3308756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IN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IN" baseline="-25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en-IN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E2829BE2-3163-248B-0CE4-891DE93AB5A0}"/>
              </a:ext>
            </a:extLst>
          </p:cNvPr>
          <p:cNvCxnSpPr>
            <a:cxnSpLocks/>
          </p:cNvCxnSpPr>
          <p:nvPr/>
        </p:nvCxnSpPr>
        <p:spPr>
          <a:xfrm flipV="1">
            <a:off x="4542543" y="4333669"/>
            <a:ext cx="4712" cy="2412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945C11BA-B360-BDB0-FE25-2EF1152706A1}"/>
              </a:ext>
            </a:extLst>
          </p:cNvPr>
          <p:cNvGrpSpPr/>
          <p:nvPr/>
        </p:nvGrpSpPr>
        <p:grpSpPr>
          <a:xfrm>
            <a:off x="4173942" y="4442657"/>
            <a:ext cx="4556367" cy="915401"/>
            <a:chOff x="4173942" y="4442657"/>
            <a:chExt cx="4556367" cy="915401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03019D8-B726-2687-DBA7-51789EF69AC3}"/>
                </a:ext>
              </a:extLst>
            </p:cNvPr>
            <p:cNvSpPr/>
            <p:nvPr/>
          </p:nvSpPr>
          <p:spPr>
            <a:xfrm>
              <a:off x="5883030" y="4629441"/>
              <a:ext cx="937739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IN" kern="0" dirty="0">
                  <a:solidFill>
                    <a:schemeClr val="tx1">
                      <a:lumMod val="50000"/>
                    </a:schemeClr>
                  </a:solidFill>
                </a:rPr>
                <a:t>Count</a:t>
              </a:r>
              <a:endParaRPr lang="en-US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0386E5B-EC98-E684-4631-2AEBCFCABD33}"/>
                </a:ext>
              </a:extLst>
            </p:cNvPr>
            <p:cNvSpPr/>
            <p:nvPr/>
          </p:nvSpPr>
          <p:spPr>
            <a:xfrm>
              <a:off x="5881340" y="4985760"/>
              <a:ext cx="939429" cy="353143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IN" kern="0" dirty="0">
                  <a:solidFill>
                    <a:schemeClr val="tx1">
                      <a:lumMod val="50000"/>
                    </a:schemeClr>
                  </a:solidFill>
                </a:rPr>
                <a:t>Count</a:t>
              </a:r>
              <a:endParaRPr lang="en-US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44D9B0C-54E4-006A-4F99-A20FFB128010}"/>
                </a:ext>
              </a:extLst>
            </p:cNvPr>
            <p:cNvSpPr/>
            <p:nvPr/>
          </p:nvSpPr>
          <p:spPr>
            <a:xfrm>
              <a:off x="4551457" y="4629441"/>
              <a:ext cx="1332000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kern="0" dirty="0">
                  <a:solidFill>
                    <a:schemeClr val="tx1">
                      <a:lumMod val="50000"/>
                    </a:schemeClr>
                  </a:solidFill>
                </a:rPr>
                <a:t>Load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0E1E314-CF31-0446-EC07-FABCDB02132C}"/>
                </a:ext>
              </a:extLst>
            </p:cNvPr>
            <p:cNvSpPr/>
            <p:nvPr/>
          </p:nvSpPr>
          <p:spPr>
            <a:xfrm>
              <a:off x="6821335" y="4629441"/>
              <a:ext cx="242423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sz="1200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649ABCC-6AAE-8C96-7911-B5A7A99DC2FE}"/>
                </a:ext>
              </a:extLst>
            </p:cNvPr>
            <p:cNvSpPr/>
            <p:nvPr/>
          </p:nvSpPr>
          <p:spPr>
            <a:xfrm>
              <a:off x="7213285" y="4629441"/>
              <a:ext cx="114771" cy="360000"/>
            </a:xfrm>
            <a:prstGeom prst="rect">
              <a:avLst/>
            </a:prstGeom>
            <a:solidFill>
              <a:srgbClr val="FFFE4D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2AE29DA-740D-1525-0C22-3626F086AE2D}"/>
                </a:ext>
              </a:extLst>
            </p:cNvPr>
            <p:cNvSpPr/>
            <p:nvPr/>
          </p:nvSpPr>
          <p:spPr>
            <a:xfrm>
              <a:off x="7067088" y="4629441"/>
              <a:ext cx="137066" cy="360000"/>
            </a:xfrm>
            <a:prstGeom prst="rect">
              <a:avLst/>
            </a:prstGeom>
            <a:solidFill>
              <a:srgbClr val="9A9AFE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C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A4B22F3-9C15-B04A-61CE-C97ED1E78627}"/>
                </a:ext>
              </a:extLst>
            </p:cNvPr>
            <p:cNvSpPr txBox="1"/>
            <p:nvPr/>
          </p:nvSpPr>
          <p:spPr>
            <a:xfrm>
              <a:off x="4173942" y="4988726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N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lang="en-IN" baseline="-250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endParaRPr lang="en-IN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3CB77BC-FDFA-3C8B-B415-FECFA0E40906}"/>
                </a:ext>
              </a:extLst>
            </p:cNvPr>
            <p:cNvSpPr txBox="1"/>
            <p:nvPr/>
          </p:nvSpPr>
          <p:spPr>
            <a:xfrm>
              <a:off x="4173942" y="4652551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N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lang="en-IN" baseline="-2500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  <a:endParaRPr lang="en-IN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C5524ACD-7CFA-8396-8716-1C79C0DBF5D0}"/>
                </a:ext>
              </a:extLst>
            </p:cNvPr>
            <p:cNvCxnSpPr/>
            <p:nvPr/>
          </p:nvCxnSpPr>
          <p:spPr>
            <a:xfrm flipV="1">
              <a:off x="7337324" y="4442657"/>
              <a:ext cx="4848" cy="54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F8E5915-36F0-2C74-D5B0-CDE49F400103}"/>
                </a:ext>
              </a:extLst>
            </p:cNvPr>
            <p:cNvSpPr/>
            <p:nvPr/>
          </p:nvSpPr>
          <p:spPr>
            <a:xfrm>
              <a:off x="7348583" y="4629441"/>
              <a:ext cx="1381726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A69382C-6F03-13C3-04C8-10F8595AE328}"/>
              </a:ext>
            </a:extLst>
          </p:cNvPr>
          <p:cNvSpPr/>
          <p:nvPr/>
        </p:nvSpPr>
        <p:spPr>
          <a:xfrm>
            <a:off x="6824768" y="5682446"/>
            <a:ext cx="939429" cy="353143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kern="0" dirty="0">
                <a:solidFill>
                  <a:schemeClr val="tx1">
                    <a:lumMod val="50000"/>
                  </a:schemeClr>
                </a:solidFill>
              </a:rPr>
              <a:t>Count</a:t>
            </a:r>
            <a:endParaRPr lang="en-US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1CC7BFC7-4B9A-DBD1-5BB7-63BD36B01433}"/>
              </a:ext>
            </a:extLst>
          </p:cNvPr>
          <p:cNvSpPr/>
          <p:nvPr/>
        </p:nvSpPr>
        <p:spPr>
          <a:xfrm>
            <a:off x="7760940" y="6393646"/>
            <a:ext cx="939429" cy="353143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kern="0" dirty="0">
                <a:solidFill>
                  <a:schemeClr val="tx1">
                    <a:lumMod val="50000"/>
                  </a:schemeClr>
                </a:solidFill>
              </a:rPr>
              <a:t>Count</a:t>
            </a:r>
            <a:endParaRPr lang="en-US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5B93F8BA-E97C-7240-BAA9-D5890F375BAD}"/>
              </a:ext>
            </a:extLst>
          </p:cNvPr>
          <p:cNvGrpSpPr/>
          <p:nvPr/>
        </p:nvGrpSpPr>
        <p:grpSpPr>
          <a:xfrm>
            <a:off x="4173942" y="5324901"/>
            <a:ext cx="5499795" cy="369332"/>
            <a:chOff x="4173942" y="5324901"/>
            <a:chExt cx="5499795" cy="369332"/>
          </a:xfrm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FF2B1A4-9B7D-617D-6562-6459E743783D}"/>
                </a:ext>
              </a:extLst>
            </p:cNvPr>
            <p:cNvSpPr/>
            <p:nvPr/>
          </p:nvSpPr>
          <p:spPr>
            <a:xfrm>
              <a:off x="6826458" y="5326127"/>
              <a:ext cx="937739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IN" kern="0" dirty="0">
                  <a:solidFill>
                    <a:schemeClr val="tx1">
                      <a:lumMod val="50000"/>
                    </a:schemeClr>
                  </a:solidFill>
                </a:rPr>
                <a:t>Count</a:t>
              </a:r>
              <a:endParaRPr lang="en-US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40E10CC8-0EAF-BFD1-D962-FC68E22B6A8B}"/>
                </a:ext>
              </a:extLst>
            </p:cNvPr>
            <p:cNvSpPr/>
            <p:nvPr/>
          </p:nvSpPr>
          <p:spPr>
            <a:xfrm>
              <a:off x="5494885" y="5326127"/>
              <a:ext cx="1332000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kern="0" dirty="0">
                  <a:solidFill>
                    <a:schemeClr val="tx1">
                      <a:lumMod val="50000"/>
                    </a:schemeClr>
                  </a:solidFill>
                </a:rPr>
                <a:t>Load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37DDEE7B-3B67-D3F7-F363-7B0BEC24C9F8}"/>
                </a:ext>
              </a:extLst>
            </p:cNvPr>
            <p:cNvSpPr/>
            <p:nvPr/>
          </p:nvSpPr>
          <p:spPr>
            <a:xfrm>
              <a:off x="7764763" y="5326127"/>
              <a:ext cx="242423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sz="1200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EA24646-8967-991A-6A06-87B05C3385EF}"/>
                </a:ext>
              </a:extLst>
            </p:cNvPr>
            <p:cNvSpPr/>
            <p:nvPr/>
          </p:nvSpPr>
          <p:spPr>
            <a:xfrm>
              <a:off x="8156713" y="5326127"/>
              <a:ext cx="114771" cy="360000"/>
            </a:xfrm>
            <a:prstGeom prst="rect">
              <a:avLst/>
            </a:prstGeom>
            <a:solidFill>
              <a:srgbClr val="FFFE4D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5ED4348-0219-8523-BD78-FD068D543DD5}"/>
                </a:ext>
              </a:extLst>
            </p:cNvPr>
            <p:cNvSpPr/>
            <p:nvPr/>
          </p:nvSpPr>
          <p:spPr>
            <a:xfrm>
              <a:off x="8010516" y="5326127"/>
              <a:ext cx="137066" cy="360000"/>
            </a:xfrm>
            <a:prstGeom prst="rect">
              <a:avLst/>
            </a:prstGeom>
            <a:solidFill>
              <a:srgbClr val="9A9AFE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C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FC956C10-5ED4-FEF1-8D9F-04B3BC453662}"/>
                </a:ext>
              </a:extLst>
            </p:cNvPr>
            <p:cNvSpPr/>
            <p:nvPr/>
          </p:nvSpPr>
          <p:spPr>
            <a:xfrm>
              <a:off x="8292011" y="5326127"/>
              <a:ext cx="1381726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20563B3-0ACD-4425-8FBA-A10DFB6AEB59}"/>
                </a:ext>
              </a:extLst>
            </p:cNvPr>
            <p:cNvSpPr txBox="1"/>
            <p:nvPr/>
          </p:nvSpPr>
          <p:spPr>
            <a:xfrm>
              <a:off x="4173942" y="5324901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N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lang="en-IN" baseline="-25000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  <a:endParaRPr lang="en-IN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4B23EDA5-E318-02D5-AFFD-1AD74B3F7F14}"/>
              </a:ext>
            </a:extLst>
          </p:cNvPr>
          <p:cNvGrpSpPr/>
          <p:nvPr/>
        </p:nvGrpSpPr>
        <p:grpSpPr>
          <a:xfrm>
            <a:off x="4173942" y="5661076"/>
            <a:ext cx="6435967" cy="1084593"/>
            <a:chOff x="4173942" y="5661076"/>
            <a:chExt cx="6435967" cy="1084593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693C3C8-E1A1-A103-DE2F-288F10ED258E}"/>
                </a:ext>
              </a:extLst>
            </p:cNvPr>
            <p:cNvSpPr txBox="1"/>
            <p:nvPr/>
          </p:nvSpPr>
          <p:spPr>
            <a:xfrm>
              <a:off x="4710358" y="5820997"/>
              <a:ext cx="15921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period = </a:t>
              </a:r>
              <a:r>
                <a:rPr lang="en-GB" sz="2400" i="1" dirty="0"/>
                <a:t>f</a:t>
              </a:r>
              <a:r>
                <a:rPr lang="en-GB" sz="2400" i="1" baseline="-25000" dirty="0"/>
                <a:t>h, </a:t>
              </a:r>
            </a:p>
            <a:p>
              <a:r>
                <a:rPr lang="en-GB" sz="2400" dirty="0"/>
                <a:t>delay = 3 </a:t>
              </a:r>
              <a:r>
                <a:rPr lang="en-GB" sz="2400" i="1" dirty="0"/>
                <a:t>f</a:t>
              </a:r>
              <a:r>
                <a:rPr lang="en-GB" sz="2400" i="1" baseline="-25000" dirty="0"/>
                <a:t>h</a:t>
              </a:r>
              <a:endParaRPr lang="en-US" sz="2400" i="1" baseline="-25000" dirty="0"/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D8A7E7E4-2E3A-E853-1223-3F9881DA19DD}"/>
                </a:ext>
              </a:extLst>
            </p:cNvPr>
            <p:cNvCxnSpPr>
              <a:cxnSpLocks/>
            </p:cNvCxnSpPr>
            <p:nvPr/>
          </p:nvCxnSpPr>
          <p:spPr>
            <a:xfrm>
              <a:off x="4531011" y="6743906"/>
              <a:ext cx="4104000" cy="1763"/>
            </a:xfrm>
            <a:prstGeom prst="straightConnector1">
              <a:avLst/>
            </a:prstGeom>
            <a:noFill/>
            <a:ln w="19050" cap="flat" cmpd="sng" algn="ctr">
              <a:solidFill>
                <a:srgbClr val="0A0A0A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EC469FA-1CE2-E679-0F61-7708AF998C9F}"/>
                </a:ext>
              </a:extLst>
            </p:cNvPr>
            <p:cNvSpPr/>
            <p:nvPr/>
          </p:nvSpPr>
          <p:spPr>
            <a:xfrm>
              <a:off x="7762630" y="6037327"/>
              <a:ext cx="937739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IN" kern="0" dirty="0">
                  <a:solidFill>
                    <a:schemeClr val="tx1">
                      <a:lumMod val="50000"/>
                    </a:schemeClr>
                  </a:solidFill>
                </a:rPr>
                <a:t>Count</a:t>
              </a:r>
              <a:endParaRPr lang="en-US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B84F33A-C0F5-C22D-B62B-BA833EA58558}"/>
                </a:ext>
              </a:extLst>
            </p:cNvPr>
            <p:cNvSpPr/>
            <p:nvPr/>
          </p:nvSpPr>
          <p:spPr>
            <a:xfrm>
              <a:off x="6431057" y="6037327"/>
              <a:ext cx="1332000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kern="0" dirty="0">
                  <a:solidFill>
                    <a:schemeClr val="tx1">
                      <a:lumMod val="50000"/>
                    </a:schemeClr>
                  </a:solidFill>
                </a:rPr>
                <a:t>Load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197B5EF2-3307-E2D5-4DA0-9FA72429B1D4}"/>
                </a:ext>
              </a:extLst>
            </p:cNvPr>
            <p:cNvSpPr/>
            <p:nvPr/>
          </p:nvSpPr>
          <p:spPr>
            <a:xfrm>
              <a:off x="8700935" y="6037327"/>
              <a:ext cx="242423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sz="1200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134B2C16-C7A3-636A-D850-F54C3AF30B0A}"/>
                </a:ext>
              </a:extLst>
            </p:cNvPr>
            <p:cNvSpPr/>
            <p:nvPr/>
          </p:nvSpPr>
          <p:spPr>
            <a:xfrm>
              <a:off x="9092885" y="6037327"/>
              <a:ext cx="114771" cy="360000"/>
            </a:xfrm>
            <a:prstGeom prst="rect">
              <a:avLst/>
            </a:prstGeom>
            <a:solidFill>
              <a:srgbClr val="FFFE4D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2B5516-6A43-6760-9005-FE5D76651FD9}"/>
                </a:ext>
              </a:extLst>
            </p:cNvPr>
            <p:cNvSpPr/>
            <p:nvPr/>
          </p:nvSpPr>
          <p:spPr>
            <a:xfrm>
              <a:off x="8946688" y="6037327"/>
              <a:ext cx="137066" cy="360000"/>
            </a:xfrm>
            <a:prstGeom prst="rect">
              <a:avLst/>
            </a:prstGeom>
            <a:solidFill>
              <a:srgbClr val="9A9AFE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C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31EABB1B-DEB3-BE74-0AE9-5F1652D5531D}"/>
                </a:ext>
              </a:extLst>
            </p:cNvPr>
            <p:cNvSpPr/>
            <p:nvPr/>
          </p:nvSpPr>
          <p:spPr>
            <a:xfrm>
              <a:off x="9228183" y="6037327"/>
              <a:ext cx="1381726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98073EBA-E86D-EC5D-3EBD-14E54AFBE7AF}"/>
                </a:ext>
              </a:extLst>
            </p:cNvPr>
            <p:cNvSpPr txBox="1"/>
            <p:nvPr/>
          </p:nvSpPr>
          <p:spPr>
            <a:xfrm>
              <a:off x="4173942" y="5661076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N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lang="en-IN" baseline="-250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lang="en-IN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EFE398EF-F178-DBCB-C4A8-AA57BDBAFBA1}"/>
                </a:ext>
              </a:extLst>
            </p:cNvPr>
            <p:cNvSpPr txBox="1"/>
            <p:nvPr/>
          </p:nvSpPr>
          <p:spPr>
            <a:xfrm>
              <a:off x="4173942" y="6333424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N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lang="en-IN" baseline="-25000" dirty="0">
                  <a:solidFill>
                    <a:prstClr val="black"/>
                  </a:solidFill>
                  <a:latin typeface="Calibri" panose="020F0502020204030204"/>
                </a:rPr>
                <a:t>6</a:t>
              </a:r>
              <a:endParaRPr lang="en-IN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CF996C36-E6A3-F095-297A-CA7586E7C707}"/>
                </a:ext>
              </a:extLst>
            </p:cNvPr>
            <p:cNvSpPr txBox="1"/>
            <p:nvPr/>
          </p:nvSpPr>
          <p:spPr>
            <a:xfrm>
              <a:off x="4173942" y="5997251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N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lang="en-IN" baseline="-25000" dirty="0">
                  <a:solidFill>
                    <a:prstClr val="black"/>
                  </a:solidFill>
                  <a:latin typeface="Calibri" panose="020F0502020204030204"/>
                </a:rPr>
                <a:t>5</a:t>
              </a:r>
              <a:endParaRPr lang="en-IN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5D92177C-61A5-A2B5-9897-0AF59B919520}"/>
              </a:ext>
            </a:extLst>
          </p:cNvPr>
          <p:cNvGrpSpPr/>
          <p:nvPr/>
        </p:nvGrpSpPr>
        <p:grpSpPr>
          <a:xfrm>
            <a:off x="7493709" y="1758570"/>
            <a:ext cx="5431729" cy="1892517"/>
            <a:chOff x="7493709" y="1758570"/>
            <a:chExt cx="5431729" cy="189251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AE06366-5EEC-B50B-D02A-1A1C0F3E7B96}"/>
                </a:ext>
              </a:extLst>
            </p:cNvPr>
            <p:cNvSpPr/>
            <p:nvPr/>
          </p:nvSpPr>
          <p:spPr>
            <a:xfrm>
              <a:off x="10127642" y="3297944"/>
              <a:ext cx="939429" cy="353143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sz="1100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1746CFB-8BCA-9755-1409-1A3AEA9D892A}"/>
                </a:ext>
              </a:extLst>
            </p:cNvPr>
            <p:cNvSpPr/>
            <p:nvPr/>
          </p:nvSpPr>
          <p:spPr>
            <a:xfrm>
              <a:off x="9199638" y="3291087"/>
              <a:ext cx="1872000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kern="0" dirty="0">
                  <a:solidFill>
                    <a:schemeClr val="tx1">
                      <a:lumMod val="50000"/>
                    </a:schemeClr>
                  </a:solidFill>
                </a:rPr>
                <a:t>Count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5D4A052-1BED-660A-0D75-021418BB31FD}"/>
                </a:ext>
              </a:extLst>
            </p:cNvPr>
            <p:cNvSpPr/>
            <p:nvPr/>
          </p:nvSpPr>
          <p:spPr>
            <a:xfrm>
              <a:off x="7868066" y="3291087"/>
              <a:ext cx="1332000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kern="0" dirty="0">
                  <a:solidFill>
                    <a:schemeClr val="tx1">
                      <a:lumMod val="50000"/>
                    </a:schemeClr>
                  </a:solidFill>
                </a:rPr>
                <a:t>Load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B45D06F-ED8F-62FD-AE70-FB591A97C1A6}"/>
                </a:ext>
              </a:extLst>
            </p:cNvPr>
            <p:cNvSpPr/>
            <p:nvPr/>
          </p:nvSpPr>
          <p:spPr>
            <a:xfrm>
              <a:off x="11068673" y="3291086"/>
              <a:ext cx="242423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sz="1200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32F2703-F7A2-A242-03DE-2305AD3A62BE}"/>
                </a:ext>
              </a:extLst>
            </p:cNvPr>
            <p:cNvSpPr/>
            <p:nvPr/>
          </p:nvSpPr>
          <p:spPr>
            <a:xfrm>
              <a:off x="11460623" y="3291086"/>
              <a:ext cx="114771" cy="360000"/>
            </a:xfrm>
            <a:prstGeom prst="rect">
              <a:avLst/>
            </a:prstGeom>
            <a:solidFill>
              <a:srgbClr val="FFFE4D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FD52E66-DD1E-7350-58CD-918DFCB3371B}"/>
                </a:ext>
              </a:extLst>
            </p:cNvPr>
            <p:cNvSpPr/>
            <p:nvPr/>
          </p:nvSpPr>
          <p:spPr>
            <a:xfrm>
              <a:off x="11314426" y="3291086"/>
              <a:ext cx="137066" cy="360000"/>
            </a:xfrm>
            <a:prstGeom prst="rect">
              <a:avLst/>
            </a:prstGeom>
            <a:solidFill>
              <a:srgbClr val="9A9AFE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C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3C25094-7A40-FE84-30F7-3E2534B38C5E}"/>
                </a:ext>
              </a:extLst>
            </p:cNvPr>
            <p:cNvCxnSpPr/>
            <p:nvPr/>
          </p:nvCxnSpPr>
          <p:spPr>
            <a:xfrm flipV="1">
              <a:off x="7859152" y="2742799"/>
              <a:ext cx="4712" cy="90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4A1D228-30A0-DF9F-0651-93852D219AFF}"/>
                </a:ext>
              </a:extLst>
            </p:cNvPr>
            <p:cNvCxnSpPr>
              <a:cxnSpLocks/>
            </p:cNvCxnSpPr>
            <p:nvPr/>
          </p:nvCxnSpPr>
          <p:spPr>
            <a:xfrm>
              <a:off x="7854879" y="3644146"/>
              <a:ext cx="4068000" cy="1763"/>
            </a:xfrm>
            <a:prstGeom prst="straightConnector1">
              <a:avLst/>
            </a:prstGeom>
            <a:noFill/>
            <a:ln w="19050" cap="flat" cmpd="sng" algn="ctr">
              <a:solidFill>
                <a:srgbClr val="0A0A0A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78D1801-D12D-49E7-052C-3007175D74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3417" y="2750534"/>
              <a:ext cx="0" cy="540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4C36F06-E7A8-0C4F-C3F4-F0827B5E2479}"/>
                </a:ext>
              </a:extLst>
            </p:cNvPr>
            <p:cNvSpPr/>
            <p:nvPr/>
          </p:nvSpPr>
          <p:spPr>
            <a:xfrm>
              <a:off x="11053438" y="2926151"/>
              <a:ext cx="1872000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sz="1100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1784ED7-A352-3127-5D05-55D49C633D00}"/>
                </a:ext>
              </a:extLst>
            </p:cNvPr>
            <p:cNvSpPr/>
            <p:nvPr/>
          </p:nvSpPr>
          <p:spPr>
            <a:xfrm>
              <a:off x="9721866" y="2926151"/>
              <a:ext cx="1332000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kern="0" dirty="0">
                  <a:solidFill>
                    <a:schemeClr val="tx1">
                      <a:lumMod val="50000"/>
                    </a:schemeClr>
                  </a:solidFill>
                </a:rPr>
                <a:t>Load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0F872F1-2501-BDC2-B6F9-6317B86C5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6525" y="2715087"/>
              <a:ext cx="0" cy="936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1875016-AF24-7001-4B0E-3455B7317729}"/>
                </a:ext>
              </a:extLst>
            </p:cNvPr>
            <p:cNvCxnSpPr/>
            <p:nvPr/>
          </p:nvCxnSpPr>
          <p:spPr>
            <a:xfrm flipV="1">
              <a:off x="7842720" y="1847020"/>
              <a:ext cx="0" cy="540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F11A5B0-0642-0B44-050B-A2D50582406F}"/>
                </a:ext>
              </a:extLst>
            </p:cNvPr>
            <p:cNvCxnSpPr/>
            <p:nvPr/>
          </p:nvCxnSpPr>
          <p:spPr>
            <a:xfrm flipV="1">
              <a:off x="8775686" y="1847020"/>
              <a:ext cx="0" cy="54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3532B47-418B-7BD6-6D7B-FC8C88951D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7089" y="1847020"/>
              <a:ext cx="0" cy="540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98F9835-D754-46F7-00DA-B9B65C8036A0}"/>
                </a:ext>
              </a:extLst>
            </p:cNvPr>
            <p:cNvCxnSpPr/>
            <p:nvPr/>
          </p:nvCxnSpPr>
          <p:spPr>
            <a:xfrm flipV="1">
              <a:off x="10638491" y="1847020"/>
              <a:ext cx="0" cy="54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33D53B6-B51D-16EE-8C40-0BFF9A193508}"/>
                </a:ext>
              </a:extLst>
            </p:cNvPr>
            <p:cNvCxnSpPr/>
            <p:nvPr/>
          </p:nvCxnSpPr>
          <p:spPr>
            <a:xfrm>
              <a:off x="7838307" y="2383131"/>
              <a:ext cx="3960000" cy="3600"/>
            </a:xfrm>
            <a:prstGeom prst="straightConnector1">
              <a:avLst/>
            </a:prstGeom>
            <a:noFill/>
            <a:ln w="19050" cap="flat" cmpd="sng" algn="ctr">
              <a:solidFill>
                <a:srgbClr val="0A0A0A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C13BCBD-E829-BDF8-A071-8AE9F89D9B8E}"/>
                </a:ext>
              </a:extLst>
            </p:cNvPr>
            <p:cNvSpPr txBox="1"/>
            <p:nvPr/>
          </p:nvSpPr>
          <p:spPr>
            <a:xfrm>
              <a:off x="7839515" y="1758570"/>
              <a:ext cx="6885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IN" sz="1600" dirty="0">
                  <a:solidFill>
                    <a:prstClr val="black"/>
                  </a:solidFill>
                  <a:latin typeface="Calibri" panose="020F0502020204030204"/>
                </a:rPr>
                <a:t>30 fps</a:t>
              </a:r>
            </a:p>
          </p:txBody>
        </p:sp>
        <p:grpSp>
          <p:nvGrpSpPr>
            <p:cNvPr id="53" name="Camera7">
              <a:extLst>
                <a:ext uri="{FF2B5EF4-FFF2-40B4-BE49-F238E27FC236}">
                  <a16:creationId xmlns:a16="http://schemas.microsoft.com/office/drawing/2014/main" id="{D0CEEA0E-862D-A58C-7AB7-A03C444148A3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 bwMode="auto">
            <a:xfrm>
              <a:off x="7493709" y="1990477"/>
              <a:ext cx="286237" cy="229163"/>
              <a:chOff x="2478" y="994"/>
              <a:chExt cx="2648" cy="2120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54" name="Camera7">
                <a:extLst>
                  <a:ext uri="{FF2B5EF4-FFF2-40B4-BE49-F238E27FC236}">
                    <a16:creationId xmlns:a16="http://schemas.microsoft.com/office/drawing/2014/main" id="{064A5B21-F39E-BBFA-83EF-4F326A47D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9" y="1690"/>
                <a:ext cx="992" cy="99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" name="Camera7">
                <a:extLst>
                  <a:ext uri="{FF2B5EF4-FFF2-40B4-BE49-F238E27FC236}">
                    <a16:creationId xmlns:a16="http://schemas.microsoft.com/office/drawing/2014/main" id="{394856C3-7683-E086-2827-D330B85E50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78" y="994"/>
                <a:ext cx="2648" cy="2120"/>
              </a:xfrm>
              <a:custGeom>
                <a:avLst/>
                <a:gdLst>
                  <a:gd name="T0" fmla="*/ 367 w 667"/>
                  <a:gd name="T1" fmla="*/ 475 h 533"/>
                  <a:gd name="T2" fmla="*/ 192 w 667"/>
                  <a:gd name="T3" fmla="*/ 300 h 533"/>
                  <a:gd name="T4" fmla="*/ 367 w 667"/>
                  <a:gd name="T5" fmla="*/ 125 h 533"/>
                  <a:gd name="T6" fmla="*/ 542 w 667"/>
                  <a:gd name="T7" fmla="*/ 300 h 533"/>
                  <a:gd name="T8" fmla="*/ 367 w 667"/>
                  <a:gd name="T9" fmla="*/ 475 h 533"/>
                  <a:gd name="T10" fmla="*/ 625 w 667"/>
                  <a:gd name="T11" fmla="*/ 83 h 533"/>
                  <a:gd name="T12" fmla="*/ 542 w 667"/>
                  <a:gd name="T13" fmla="*/ 83 h 533"/>
                  <a:gd name="T14" fmla="*/ 500 w 667"/>
                  <a:gd name="T15" fmla="*/ 44 h 533"/>
                  <a:gd name="T16" fmla="*/ 458 w 667"/>
                  <a:gd name="T17" fmla="*/ 0 h 533"/>
                  <a:gd name="T18" fmla="*/ 292 w 667"/>
                  <a:gd name="T19" fmla="*/ 0 h 533"/>
                  <a:gd name="T20" fmla="*/ 250 w 667"/>
                  <a:gd name="T21" fmla="*/ 44 h 533"/>
                  <a:gd name="T22" fmla="*/ 208 w 667"/>
                  <a:gd name="T23" fmla="*/ 83 h 533"/>
                  <a:gd name="T24" fmla="*/ 167 w 667"/>
                  <a:gd name="T25" fmla="*/ 83 h 533"/>
                  <a:gd name="T26" fmla="*/ 125 w 667"/>
                  <a:gd name="T27" fmla="*/ 50 h 533"/>
                  <a:gd name="T28" fmla="*/ 83 w 667"/>
                  <a:gd name="T29" fmla="*/ 50 h 533"/>
                  <a:gd name="T30" fmla="*/ 42 w 667"/>
                  <a:gd name="T31" fmla="*/ 83 h 533"/>
                  <a:gd name="T32" fmla="*/ 0 w 667"/>
                  <a:gd name="T33" fmla="*/ 133 h 533"/>
                  <a:gd name="T34" fmla="*/ 0 w 667"/>
                  <a:gd name="T35" fmla="*/ 489 h 533"/>
                  <a:gd name="T36" fmla="*/ 42 w 667"/>
                  <a:gd name="T37" fmla="*/ 533 h 533"/>
                  <a:gd name="T38" fmla="*/ 625 w 667"/>
                  <a:gd name="T39" fmla="*/ 533 h 533"/>
                  <a:gd name="T40" fmla="*/ 667 w 667"/>
                  <a:gd name="T41" fmla="*/ 489 h 533"/>
                  <a:gd name="T42" fmla="*/ 667 w 667"/>
                  <a:gd name="T43" fmla="*/ 133 h 533"/>
                  <a:gd name="T44" fmla="*/ 625 w 667"/>
                  <a:gd name="T45" fmla="*/ 8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67" h="533">
                    <a:moveTo>
                      <a:pt x="367" y="475"/>
                    </a:moveTo>
                    <a:cubicBezTo>
                      <a:pt x="270" y="475"/>
                      <a:pt x="192" y="396"/>
                      <a:pt x="192" y="300"/>
                    </a:cubicBezTo>
                    <a:cubicBezTo>
                      <a:pt x="192" y="204"/>
                      <a:pt x="270" y="125"/>
                      <a:pt x="367" y="125"/>
                    </a:cubicBezTo>
                    <a:cubicBezTo>
                      <a:pt x="463" y="125"/>
                      <a:pt x="542" y="204"/>
                      <a:pt x="542" y="300"/>
                    </a:cubicBezTo>
                    <a:cubicBezTo>
                      <a:pt x="542" y="396"/>
                      <a:pt x="463" y="475"/>
                      <a:pt x="367" y="475"/>
                    </a:cubicBezTo>
                    <a:close/>
                    <a:moveTo>
                      <a:pt x="625" y="83"/>
                    </a:moveTo>
                    <a:lnTo>
                      <a:pt x="542" y="83"/>
                    </a:lnTo>
                    <a:cubicBezTo>
                      <a:pt x="542" y="83"/>
                      <a:pt x="518" y="89"/>
                      <a:pt x="500" y="44"/>
                    </a:cubicBezTo>
                    <a:cubicBezTo>
                      <a:pt x="491" y="22"/>
                      <a:pt x="481" y="0"/>
                      <a:pt x="458" y="0"/>
                    </a:cubicBezTo>
                    <a:lnTo>
                      <a:pt x="292" y="0"/>
                    </a:lnTo>
                    <a:cubicBezTo>
                      <a:pt x="269" y="0"/>
                      <a:pt x="259" y="22"/>
                      <a:pt x="250" y="44"/>
                    </a:cubicBezTo>
                    <a:cubicBezTo>
                      <a:pt x="233" y="89"/>
                      <a:pt x="208" y="83"/>
                      <a:pt x="208" y="83"/>
                    </a:cubicBezTo>
                    <a:lnTo>
                      <a:pt x="167" y="83"/>
                    </a:lnTo>
                    <a:cubicBezTo>
                      <a:pt x="167" y="59"/>
                      <a:pt x="148" y="50"/>
                      <a:pt x="125" y="50"/>
                    </a:cubicBezTo>
                    <a:lnTo>
                      <a:pt x="83" y="50"/>
                    </a:lnTo>
                    <a:cubicBezTo>
                      <a:pt x="60" y="50"/>
                      <a:pt x="42" y="59"/>
                      <a:pt x="42" y="83"/>
                    </a:cubicBezTo>
                    <a:cubicBezTo>
                      <a:pt x="19" y="83"/>
                      <a:pt x="0" y="109"/>
                      <a:pt x="0" y="133"/>
                    </a:cubicBezTo>
                    <a:lnTo>
                      <a:pt x="0" y="489"/>
                    </a:lnTo>
                    <a:cubicBezTo>
                      <a:pt x="0" y="513"/>
                      <a:pt x="19" y="533"/>
                      <a:pt x="42" y="533"/>
                    </a:cubicBezTo>
                    <a:lnTo>
                      <a:pt x="625" y="533"/>
                    </a:lnTo>
                    <a:cubicBezTo>
                      <a:pt x="648" y="533"/>
                      <a:pt x="667" y="513"/>
                      <a:pt x="667" y="489"/>
                    </a:cubicBezTo>
                    <a:lnTo>
                      <a:pt x="667" y="133"/>
                    </a:lnTo>
                    <a:cubicBezTo>
                      <a:pt x="667" y="109"/>
                      <a:pt x="648" y="83"/>
                      <a:pt x="625" y="8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6E9A494-8624-EEAB-C795-BCAA6DA94B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65045" y="1846731"/>
              <a:ext cx="0" cy="54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2FD1787-613A-1A29-46F9-2BF16E9A7437}"/>
                </a:ext>
              </a:extLst>
            </p:cNvPr>
            <p:cNvSpPr/>
            <p:nvPr/>
          </p:nvSpPr>
          <p:spPr>
            <a:xfrm>
              <a:off x="10530985" y="1835255"/>
              <a:ext cx="237281" cy="61924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B41744F-8F9F-5FEA-1CFB-0A709AB85F93}"/>
                </a:ext>
              </a:extLst>
            </p:cNvPr>
            <p:cNvSpPr/>
            <p:nvPr/>
          </p:nvSpPr>
          <p:spPr>
            <a:xfrm>
              <a:off x="8666769" y="1821608"/>
              <a:ext cx="237281" cy="61924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77AC3AFD-CF0A-AE9A-FA2D-6AB68EC0664E}"/>
                </a:ext>
              </a:extLst>
            </p:cNvPr>
            <p:cNvSpPr txBox="1"/>
            <p:nvPr/>
          </p:nvSpPr>
          <p:spPr>
            <a:xfrm>
              <a:off x="7972607" y="2403465"/>
              <a:ext cx="18854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period = 2 </a:t>
              </a:r>
              <a:r>
                <a:rPr lang="en-GB" sz="2400" i="1" dirty="0"/>
                <a:t>f</a:t>
              </a:r>
              <a:r>
                <a:rPr lang="en-GB" sz="2400" i="1" baseline="-25000" dirty="0"/>
                <a:t>h, </a:t>
              </a:r>
              <a:br>
                <a:rPr lang="en-GB" sz="2400" i="1" baseline="-25000" dirty="0"/>
              </a:br>
              <a:r>
                <a:rPr lang="en-GB" sz="2400" dirty="0"/>
                <a:t>delay = 4 </a:t>
              </a:r>
              <a:r>
                <a:rPr lang="en-GB" sz="2400" i="1" dirty="0"/>
                <a:t>f</a:t>
              </a:r>
              <a:r>
                <a:rPr lang="en-GB" sz="2400" i="1" baseline="-25000" dirty="0"/>
                <a:t>h</a:t>
              </a:r>
              <a:endParaRPr lang="en-US" sz="2400" i="1" baseline="-25000" dirty="0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C734D493-E734-38F3-D36B-C9344AA4DD2A}"/>
              </a:ext>
            </a:extLst>
          </p:cNvPr>
          <p:cNvGrpSpPr/>
          <p:nvPr/>
        </p:nvGrpSpPr>
        <p:grpSpPr>
          <a:xfrm>
            <a:off x="627652" y="4404360"/>
            <a:ext cx="2744851" cy="2967990"/>
            <a:chOff x="627652" y="4404360"/>
            <a:chExt cx="2744851" cy="2967990"/>
          </a:xfrm>
        </p:grpSpPr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1F9948C6-F1B0-2D23-4DD1-8C50F0788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52" y="4650625"/>
              <a:ext cx="2744851" cy="2058638"/>
            </a:xfrm>
            <a:prstGeom prst="rect">
              <a:avLst/>
            </a:prstGeom>
          </p:spPr>
        </p:pic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3C3E08FC-E061-4597-6388-B9E7110AFA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2539" y="4404360"/>
              <a:ext cx="1596861" cy="2967990"/>
            </a:xfrm>
            <a:prstGeom prst="line">
              <a:avLst/>
            </a:prstGeom>
            <a:ln w="76200">
              <a:solidFill>
                <a:srgbClr val="7FFF7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37D7BFAE-7237-57B3-0155-9429A01B335C}"/>
              </a:ext>
            </a:extLst>
          </p:cNvPr>
          <p:cNvGrpSpPr/>
          <p:nvPr/>
        </p:nvGrpSpPr>
        <p:grpSpPr>
          <a:xfrm>
            <a:off x="695152" y="1749953"/>
            <a:ext cx="5327513" cy="2583273"/>
            <a:chOff x="695152" y="1749953"/>
            <a:chExt cx="5327513" cy="2583273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14BB5441-5EDA-C5C1-4989-33C8B892B4C7}"/>
                </a:ext>
              </a:extLst>
            </p:cNvPr>
            <p:cNvCxnSpPr/>
            <p:nvPr/>
          </p:nvCxnSpPr>
          <p:spPr>
            <a:xfrm flipV="1">
              <a:off x="1104855" y="1838403"/>
              <a:ext cx="0" cy="540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DA1B3702-3687-DD20-56EC-2D922A62D511}"/>
                </a:ext>
              </a:extLst>
            </p:cNvPr>
            <p:cNvCxnSpPr/>
            <p:nvPr/>
          </p:nvCxnSpPr>
          <p:spPr>
            <a:xfrm flipV="1">
              <a:off x="2037821" y="1838403"/>
              <a:ext cx="0" cy="54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C0F9DB8D-6CC1-759D-C225-CF8DA2310F87}"/>
                </a:ext>
              </a:extLst>
            </p:cNvPr>
            <p:cNvCxnSpPr/>
            <p:nvPr/>
          </p:nvCxnSpPr>
          <p:spPr>
            <a:xfrm flipV="1">
              <a:off x="2969224" y="1838403"/>
              <a:ext cx="0" cy="540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110C3B09-87BC-8CCE-8C39-F1790C4ED93B}"/>
                </a:ext>
              </a:extLst>
            </p:cNvPr>
            <p:cNvCxnSpPr/>
            <p:nvPr/>
          </p:nvCxnSpPr>
          <p:spPr>
            <a:xfrm flipV="1">
              <a:off x="3900626" y="1838403"/>
              <a:ext cx="0" cy="54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681D37F9-B87E-C3D3-5E06-22792281CFFD}"/>
                </a:ext>
              </a:extLst>
            </p:cNvPr>
            <p:cNvCxnSpPr/>
            <p:nvPr/>
          </p:nvCxnSpPr>
          <p:spPr>
            <a:xfrm>
              <a:off x="1100442" y="2374514"/>
              <a:ext cx="3960000" cy="3600"/>
            </a:xfrm>
            <a:prstGeom prst="straightConnector1">
              <a:avLst/>
            </a:prstGeom>
            <a:noFill/>
            <a:ln w="19050" cap="flat" cmpd="sng" algn="ctr">
              <a:solidFill>
                <a:srgbClr val="0A0A0A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0F7CB25-E3A1-329C-7F16-35BF2432FC86}"/>
                </a:ext>
              </a:extLst>
            </p:cNvPr>
            <p:cNvSpPr txBox="1"/>
            <p:nvPr/>
          </p:nvSpPr>
          <p:spPr>
            <a:xfrm>
              <a:off x="1101650" y="1749953"/>
              <a:ext cx="6885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IN" sz="1600" dirty="0">
                  <a:solidFill>
                    <a:prstClr val="black"/>
                  </a:solidFill>
                  <a:latin typeface="Calibri" panose="020F0502020204030204"/>
                </a:rPr>
                <a:t>30 fps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5053705-FE66-6A6D-C236-05ED6988BFC3}"/>
                </a:ext>
              </a:extLst>
            </p:cNvPr>
            <p:cNvSpPr/>
            <p:nvPr/>
          </p:nvSpPr>
          <p:spPr>
            <a:xfrm>
              <a:off x="2445202" y="3285638"/>
              <a:ext cx="937739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IN" kern="0" dirty="0">
                  <a:solidFill>
                    <a:schemeClr val="tx1">
                      <a:lumMod val="50000"/>
                    </a:schemeClr>
                  </a:solidFill>
                </a:rPr>
                <a:t>Count</a:t>
              </a:r>
              <a:endParaRPr lang="en-US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6164BB5-CB55-9B3F-9DBC-05E0C0767062}"/>
                </a:ext>
              </a:extLst>
            </p:cNvPr>
            <p:cNvSpPr/>
            <p:nvPr/>
          </p:nvSpPr>
          <p:spPr>
            <a:xfrm>
              <a:off x="2442476" y="2930756"/>
              <a:ext cx="939429" cy="353143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IN" kern="0" dirty="0">
                  <a:solidFill>
                    <a:schemeClr val="tx1">
                      <a:lumMod val="50000"/>
                    </a:schemeClr>
                  </a:solidFill>
                </a:rPr>
                <a:t>Count</a:t>
              </a:r>
              <a:endParaRPr lang="en-US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B1E16BF-81CF-8A1E-74C3-C5CE9B4CF013}"/>
                </a:ext>
              </a:extLst>
            </p:cNvPr>
            <p:cNvSpPr/>
            <p:nvPr/>
          </p:nvSpPr>
          <p:spPr>
            <a:xfrm>
              <a:off x="1113629" y="3285638"/>
              <a:ext cx="1332000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5BCD55C-7990-9E94-DE11-7CC840AD1480}"/>
                </a:ext>
              </a:extLst>
            </p:cNvPr>
            <p:cNvSpPr/>
            <p:nvPr/>
          </p:nvSpPr>
          <p:spPr>
            <a:xfrm>
              <a:off x="3383507" y="3285638"/>
              <a:ext cx="242423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sz="1200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92775BA-7026-8BB4-5FC0-4A164D7A982D}"/>
                </a:ext>
              </a:extLst>
            </p:cNvPr>
            <p:cNvSpPr/>
            <p:nvPr/>
          </p:nvSpPr>
          <p:spPr>
            <a:xfrm>
              <a:off x="3775457" y="3285638"/>
              <a:ext cx="114771" cy="360000"/>
            </a:xfrm>
            <a:prstGeom prst="rect">
              <a:avLst/>
            </a:prstGeom>
            <a:solidFill>
              <a:srgbClr val="FFFE4D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48EDEA2-4C0D-3C0B-2EEB-489E3831FA16}"/>
                </a:ext>
              </a:extLst>
            </p:cNvPr>
            <p:cNvSpPr/>
            <p:nvPr/>
          </p:nvSpPr>
          <p:spPr>
            <a:xfrm>
              <a:off x="3629260" y="3285638"/>
              <a:ext cx="137066" cy="360000"/>
            </a:xfrm>
            <a:prstGeom prst="rect">
              <a:avLst/>
            </a:prstGeom>
            <a:solidFill>
              <a:srgbClr val="9A9AFE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C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1D7CD92-497A-00D4-D579-23D1A10303A2}"/>
                </a:ext>
              </a:extLst>
            </p:cNvPr>
            <p:cNvSpPr txBox="1"/>
            <p:nvPr/>
          </p:nvSpPr>
          <p:spPr>
            <a:xfrm>
              <a:off x="695152" y="2914077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N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lang="en-IN" baseline="-2500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  <a:endParaRPr lang="en-IN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C8AA461-5131-E19B-E7A9-80CF837746D6}"/>
                </a:ext>
              </a:extLst>
            </p:cNvPr>
            <p:cNvSpPr txBox="1"/>
            <p:nvPr/>
          </p:nvSpPr>
          <p:spPr>
            <a:xfrm>
              <a:off x="711763" y="3289698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N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lang="en-IN" baseline="-250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endParaRPr lang="en-IN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0671EA0-03BA-CFF3-0609-9E5AD89FF458}"/>
                </a:ext>
              </a:extLst>
            </p:cNvPr>
            <p:cNvCxnSpPr/>
            <p:nvPr/>
          </p:nvCxnSpPr>
          <p:spPr>
            <a:xfrm flipV="1">
              <a:off x="1104715" y="2737350"/>
              <a:ext cx="4712" cy="90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42996B37-9B94-C412-6BC3-D85C10AB647F}"/>
                </a:ext>
              </a:extLst>
            </p:cNvPr>
            <p:cNvCxnSpPr/>
            <p:nvPr/>
          </p:nvCxnSpPr>
          <p:spPr>
            <a:xfrm flipV="1">
              <a:off x="3899496" y="3098854"/>
              <a:ext cx="4848" cy="54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B8BEB132-EE51-3C41-91AE-3F71AD15A113}"/>
                </a:ext>
              </a:extLst>
            </p:cNvPr>
            <p:cNvCxnSpPr>
              <a:cxnSpLocks/>
            </p:cNvCxnSpPr>
            <p:nvPr/>
          </p:nvCxnSpPr>
          <p:spPr>
            <a:xfrm>
              <a:off x="1100442" y="3643875"/>
              <a:ext cx="4140000" cy="1763"/>
            </a:xfrm>
            <a:prstGeom prst="straightConnector1">
              <a:avLst/>
            </a:prstGeom>
            <a:noFill/>
            <a:ln w="19050" cap="flat" cmpd="sng" algn="ctr">
              <a:solidFill>
                <a:srgbClr val="0A0A0A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02" name="Camera7">
              <a:extLst>
                <a:ext uri="{FF2B5EF4-FFF2-40B4-BE49-F238E27FC236}">
                  <a16:creationId xmlns:a16="http://schemas.microsoft.com/office/drawing/2014/main" id="{9D18BB46-6E06-4AF2-97F6-E625300616CE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 bwMode="auto">
            <a:xfrm>
              <a:off x="755844" y="1981860"/>
              <a:ext cx="286237" cy="229163"/>
              <a:chOff x="2478" y="994"/>
              <a:chExt cx="2648" cy="2120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03" name="Camera7">
                <a:extLst>
                  <a:ext uri="{FF2B5EF4-FFF2-40B4-BE49-F238E27FC236}">
                    <a16:creationId xmlns:a16="http://schemas.microsoft.com/office/drawing/2014/main" id="{1C53EC6E-27EF-27E0-9BC3-655890BAB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9" y="1690"/>
                <a:ext cx="992" cy="99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Camera7">
                <a:extLst>
                  <a:ext uri="{FF2B5EF4-FFF2-40B4-BE49-F238E27FC236}">
                    <a16:creationId xmlns:a16="http://schemas.microsoft.com/office/drawing/2014/main" id="{83F94382-CECE-3995-FFEC-042443D6D6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78" y="994"/>
                <a:ext cx="2648" cy="2120"/>
              </a:xfrm>
              <a:custGeom>
                <a:avLst/>
                <a:gdLst>
                  <a:gd name="T0" fmla="*/ 367 w 667"/>
                  <a:gd name="T1" fmla="*/ 475 h 533"/>
                  <a:gd name="T2" fmla="*/ 192 w 667"/>
                  <a:gd name="T3" fmla="*/ 300 h 533"/>
                  <a:gd name="T4" fmla="*/ 367 w 667"/>
                  <a:gd name="T5" fmla="*/ 125 h 533"/>
                  <a:gd name="T6" fmla="*/ 542 w 667"/>
                  <a:gd name="T7" fmla="*/ 300 h 533"/>
                  <a:gd name="T8" fmla="*/ 367 w 667"/>
                  <a:gd name="T9" fmla="*/ 475 h 533"/>
                  <a:gd name="T10" fmla="*/ 625 w 667"/>
                  <a:gd name="T11" fmla="*/ 83 h 533"/>
                  <a:gd name="T12" fmla="*/ 542 w 667"/>
                  <a:gd name="T13" fmla="*/ 83 h 533"/>
                  <a:gd name="T14" fmla="*/ 500 w 667"/>
                  <a:gd name="T15" fmla="*/ 44 h 533"/>
                  <a:gd name="T16" fmla="*/ 458 w 667"/>
                  <a:gd name="T17" fmla="*/ 0 h 533"/>
                  <a:gd name="T18" fmla="*/ 292 w 667"/>
                  <a:gd name="T19" fmla="*/ 0 h 533"/>
                  <a:gd name="T20" fmla="*/ 250 w 667"/>
                  <a:gd name="T21" fmla="*/ 44 h 533"/>
                  <a:gd name="T22" fmla="*/ 208 w 667"/>
                  <a:gd name="T23" fmla="*/ 83 h 533"/>
                  <a:gd name="T24" fmla="*/ 167 w 667"/>
                  <a:gd name="T25" fmla="*/ 83 h 533"/>
                  <a:gd name="T26" fmla="*/ 125 w 667"/>
                  <a:gd name="T27" fmla="*/ 50 h 533"/>
                  <a:gd name="T28" fmla="*/ 83 w 667"/>
                  <a:gd name="T29" fmla="*/ 50 h 533"/>
                  <a:gd name="T30" fmla="*/ 42 w 667"/>
                  <a:gd name="T31" fmla="*/ 83 h 533"/>
                  <a:gd name="T32" fmla="*/ 0 w 667"/>
                  <a:gd name="T33" fmla="*/ 133 h 533"/>
                  <a:gd name="T34" fmla="*/ 0 w 667"/>
                  <a:gd name="T35" fmla="*/ 489 h 533"/>
                  <a:gd name="T36" fmla="*/ 42 w 667"/>
                  <a:gd name="T37" fmla="*/ 533 h 533"/>
                  <a:gd name="T38" fmla="*/ 625 w 667"/>
                  <a:gd name="T39" fmla="*/ 533 h 533"/>
                  <a:gd name="T40" fmla="*/ 667 w 667"/>
                  <a:gd name="T41" fmla="*/ 489 h 533"/>
                  <a:gd name="T42" fmla="*/ 667 w 667"/>
                  <a:gd name="T43" fmla="*/ 133 h 533"/>
                  <a:gd name="T44" fmla="*/ 625 w 667"/>
                  <a:gd name="T45" fmla="*/ 8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67" h="533">
                    <a:moveTo>
                      <a:pt x="367" y="475"/>
                    </a:moveTo>
                    <a:cubicBezTo>
                      <a:pt x="270" y="475"/>
                      <a:pt x="192" y="396"/>
                      <a:pt x="192" y="300"/>
                    </a:cubicBezTo>
                    <a:cubicBezTo>
                      <a:pt x="192" y="204"/>
                      <a:pt x="270" y="125"/>
                      <a:pt x="367" y="125"/>
                    </a:cubicBezTo>
                    <a:cubicBezTo>
                      <a:pt x="463" y="125"/>
                      <a:pt x="542" y="204"/>
                      <a:pt x="542" y="300"/>
                    </a:cubicBezTo>
                    <a:cubicBezTo>
                      <a:pt x="542" y="396"/>
                      <a:pt x="463" y="475"/>
                      <a:pt x="367" y="475"/>
                    </a:cubicBezTo>
                    <a:close/>
                    <a:moveTo>
                      <a:pt x="625" y="83"/>
                    </a:moveTo>
                    <a:lnTo>
                      <a:pt x="542" y="83"/>
                    </a:lnTo>
                    <a:cubicBezTo>
                      <a:pt x="542" y="83"/>
                      <a:pt x="518" y="89"/>
                      <a:pt x="500" y="44"/>
                    </a:cubicBezTo>
                    <a:cubicBezTo>
                      <a:pt x="491" y="22"/>
                      <a:pt x="481" y="0"/>
                      <a:pt x="458" y="0"/>
                    </a:cubicBezTo>
                    <a:lnTo>
                      <a:pt x="292" y="0"/>
                    </a:lnTo>
                    <a:cubicBezTo>
                      <a:pt x="269" y="0"/>
                      <a:pt x="259" y="22"/>
                      <a:pt x="250" y="44"/>
                    </a:cubicBezTo>
                    <a:cubicBezTo>
                      <a:pt x="233" y="89"/>
                      <a:pt x="208" y="83"/>
                      <a:pt x="208" y="83"/>
                    </a:cubicBezTo>
                    <a:lnTo>
                      <a:pt x="167" y="83"/>
                    </a:lnTo>
                    <a:cubicBezTo>
                      <a:pt x="167" y="59"/>
                      <a:pt x="148" y="50"/>
                      <a:pt x="125" y="50"/>
                    </a:cubicBezTo>
                    <a:lnTo>
                      <a:pt x="83" y="50"/>
                    </a:lnTo>
                    <a:cubicBezTo>
                      <a:pt x="60" y="50"/>
                      <a:pt x="42" y="59"/>
                      <a:pt x="42" y="83"/>
                    </a:cubicBezTo>
                    <a:cubicBezTo>
                      <a:pt x="19" y="83"/>
                      <a:pt x="0" y="109"/>
                      <a:pt x="0" y="133"/>
                    </a:cubicBezTo>
                    <a:lnTo>
                      <a:pt x="0" y="489"/>
                    </a:lnTo>
                    <a:cubicBezTo>
                      <a:pt x="0" y="513"/>
                      <a:pt x="19" y="533"/>
                      <a:pt x="42" y="533"/>
                    </a:cubicBezTo>
                    <a:lnTo>
                      <a:pt x="625" y="533"/>
                    </a:lnTo>
                    <a:cubicBezTo>
                      <a:pt x="648" y="533"/>
                      <a:pt x="667" y="513"/>
                      <a:pt x="667" y="489"/>
                    </a:cubicBezTo>
                    <a:lnTo>
                      <a:pt x="667" y="133"/>
                    </a:lnTo>
                    <a:cubicBezTo>
                      <a:pt x="667" y="109"/>
                      <a:pt x="648" y="83"/>
                      <a:pt x="625" y="8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284BFC7B-8859-1F39-F8A2-292ED863C761}"/>
                </a:ext>
              </a:extLst>
            </p:cNvPr>
            <p:cNvCxnSpPr/>
            <p:nvPr/>
          </p:nvCxnSpPr>
          <p:spPr>
            <a:xfrm flipV="1">
              <a:off x="4827180" y="1838114"/>
              <a:ext cx="0" cy="54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7217C4B-9465-F294-1706-CDC5EFF73D1A}"/>
                </a:ext>
              </a:extLst>
            </p:cNvPr>
            <p:cNvSpPr/>
            <p:nvPr/>
          </p:nvSpPr>
          <p:spPr>
            <a:xfrm>
              <a:off x="2851425" y="1812990"/>
              <a:ext cx="237281" cy="61924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E3B0D34-4588-DC3D-4009-A33469C4A772}"/>
                </a:ext>
              </a:extLst>
            </p:cNvPr>
            <p:cNvSpPr/>
            <p:nvPr/>
          </p:nvSpPr>
          <p:spPr>
            <a:xfrm>
              <a:off x="1928904" y="1812991"/>
              <a:ext cx="237281" cy="61924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06CA75A-A9CF-813D-82D0-E12CFF085921}"/>
                </a:ext>
              </a:extLst>
            </p:cNvPr>
            <p:cNvSpPr/>
            <p:nvPr/>
          </p:nvSpPr>
          <p:spPr>
            <a:xfrm>
              <a:off x="3910755" y="3285638"/>
              <a:ext cx="1381726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165332C-44D4-9B7E-0A01-A60B7C358F5D}"/>
                </a:ext>
              </a:extLst>
            </p:cNvPr>
            <p:cNvSpPr txBox="1"/>
            <p:nvPr/>
          </p:nvSpPr>
          <p:spPr>
            <a:xfrm>
              <a:off x="1642713" y="2479660"/>
              <a:ext cx="28030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 period = delay = 3 </a:t>
              </a:r>
              <a:r>
                <a:rPr lang="en-GB" sz="2400" i="1" dirty="0"/>
                <a:t>f</a:t>
              </a:r>
              <a:r>
                <a:rPr lang="en-GB" sz="2400" i="1" baseline="-25000" dirty="0"/>
                <a:t>h</a:t>
              </a:r>
              <a:endParaRPr lang="en-US" sz="2400" i="1" baseline="-25000" dirty="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3D77563-1B34-3CDC-58BB-7DB1DA7F6FCB}"/>
                </a:ext>
              </a:extLst>
            </p:cNvPr>
            <p:cNvSpPr/>
            <p:nvPr/>
          </p:nvSpPr>
          <p:spPr>
            <a:xfrm>
              <a:off x="4701997" y="1769448"/>
              <a:ext cx="237281" cy="61924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87BA9E97-E75C-2844-7319-A807766907F8}"/>
                </a:ext>
              </a:extLst>
            </p:cNvPr>
            <p:cNvSpPr txBox="1"/>
            <p:nvPr/>
          </p:nvSpPr>
          <p:spPr>
            <a:xfrm>
              <a:off x="3804557" y="3810006"/>
              <a:ext cx="22181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Parallelisation</a:t>
              </a:r>
              <a:endParaRPr lang="en-US" sz="2800" dirty="0"/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AA92ABBE-8853-D5D5-EA0A-FF5B3EDA3E27}"/>
              </a:ext>
            </a:extLst>
          </p:cNvPr>
          <p:cNvSpPr txBox="1"/>
          <p:nvPr/>
        </p:nvSpPr>
        <p:spPr>
          <a:xfrm>
            <a:off x="7690757" y="3810006"/>
            <a:ext cx="161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Pipelining</a:t>
            </a:r>
            <a:endParaRPr lang="en-US" sz="28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F4CD3F0-5B63-B6F1-80BD-99A368C72F54}"/>
              </a:ext>
            </a:extLst>
          </p:cNvPr>
          <p:cNvSpPr txBox="1"/>
          <p:nvPr/>
        </p:nvSpPr>
        <p:spPr>
          <a:xfrm>
            <a:off x="6604907" y="381000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  <a:endParaRPr lang="en-US" sz="2800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7D238591-357B-060F-2D1A-091EBDFFD20B}"/>
              </a:ext>
            </a:extLst>
          </p:cNvPr>
          <p:cNvSpPr txBox="1"/>
          <p:nvPr/>
        </p:nvSpPr>
        <p:spPr>
          <a:xfrm>
            <a:off x="9557657" y="3829056"/>
            <a:ext cx="216533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= </a:t>
            </a:r>
          </a:p>
          <a:p>
            <a:endParaRPr lang="en-GB" sz="2800" dirty="0"/>
          </a:p>
          <a:p>
            <a:r>
              <a:rPr lang="en-GB" sz="2800" dirty="0"/>
              <a:t>     Pipelined</a:t>
            </a:r>
          </a:p>
          <a:p>
            <a:r>
              <a:rPr lang="en-GB" sz="2800" dirty="0"/>
              <a:t>     Parallelism</a:t>
            </a:r>
            <a:endParaRPr lang="en-US" sz="2800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E406065-1D96-9A12-F9A2-A2058E754D64}"/>
              </a:ext>
            </a:extLst>
          </p:cNvPr>
          <p:cNvSpPr txBox="1"/>
          <p:nvPr/>
        </p:nvSpPr>
        <p:spPr>
          <a:xfrm>
            <a:off x="5306815" y="1257306"/>
            <a:ext cx="1806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Sequential 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A426E-9813-9059-8DD6-405177691FF3}"/>
              </a:ext>
            </a:extLst>
          </p:cNvPr>
          <p:cNvSpPr txBox="1"/>
          <p:nvPr/>
        </p:nvSpPr>
        <p:spPr>
          <a:xfrm>
            <a:off x="4836718" y="1592884"/>
            <a:ext cx="2746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 period = delay = 4 </a:t>
            </a:r>
            <a:r>
              <a:rPr lang="en-GB" sz="2400" i="1" dirty="0"/>
              <a:t>f</a:t>
            </a:r>
            <a:r>
              <a:rPr lang="en-GB" sz="2400" i="1" baseline="-25000" dirty="0"/>
              <a:t>h</a:t>
            </a:r>
            <a:endParaRPr lang="en-US" sz="2400" i="1" baseline="-25000" dirty="0"/>
          </a:p>
        </p:txBody>
      </p:sp>
    </p:spTree>
    <p:extLst>
      <p:ext uri="{BB962C8B-B14F-4D97-AF65-F5344CB8AC3E}">
        <p14:creationId xmlns:p14="http://schemas.microsoft.com/office/powerpoint/2010/main" val="420173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135" grpId="0" animBg="1"/>
      <p:bldP spid="142" grpId="0" animBg="1"/>
      <p:bldP spid="156" grpId="0"/>
      <p:bldP spid="157" grpId="0"/>
      <p:bldP spid="1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BA0C8-C0DE-4974-9AA3-BA91C9C6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14</a:t>
            </a:fld>
            <a:endParaRPr lang="en-GB"/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E2829BE2-3163-248B-0CE4-891DE93AB5A0}"/>
              </a:ext>
            </a:extLst>
          </p:cNvPr>
          <p:cNvCxnSpPr>
            <a:cxnSpLocks/>
          </p:cNvCxnSpPr>
          <p:nvPr/>
        </p:nvCxnSpPr>
        <p:spPr>
          <a:xfrm flipV="1">
            <a:off x="4542543" y="4333669"/>
            <a:ext cx="4712" cy="2412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945C11BA-B360-BDB0-FE25-2EF1152706A1}"/>
              </a:ext>
            </a:extLst>
          </p:cNvPr>
          <p:cNvGrpSpPr/>
          <p:nvPr/>
        </p:nvGrpSpPr>
        <p:grpSpPr>
          <a:xfrm>
            <a:off x="4173942" y="4442657"/>
            <a:ext cx="4556367" cy="915401"/>
            <a:chOff x="4173942" y="4442657"/>
            <a:chExt cx="4556367" cy="915401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03019D8-B726-2687-DBA7-51789EF69AC3}"/>
                </a:ext>
              </a:extLst>
            </p:cNvPr>
            <p:cNvSpPr/>
            <p:nvPr/>
          </p:nvSpPr>
          <p:spPr>
            <a:xfrm>
              <a:off x="5883030" y="4629441"/>
              <a:ext cx="937739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IN" kern="0" dirty="0">
                  <a:solidFill>
                    <a:schemeClr val="tx1">
                      <a:lumMod val="50000"/>
                    </a:schemeClr>
                  </a:solidFill>
                </a:rPr>
                <a:t>Count</a:t>
              </a:r>
              <a:endParaRPr lang="en-US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0386E5B-EC98-E684-4631-2AEBCFCABD33}"/>
                </a:ext>
              </a:extLst>
            </p:cNvPr>
            <p:cNvSpPr/>
            <p:nvPr/>
          </p:nvSpPr>
          <p:spPr>
            <a:xfrm>
              <a:off x="5881340" y="4985760"/>
              <a:ext cx="939429" cy="353143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IN" kern="0" dirty="0">
                  <a:solidFill>
                    <a:schemeClr val="tx1">
                      <a:lumMod val="50000"/>
                    </a:schemeClr>
                  </a:solidFill>
                </a:rPr>
                <a:t>Count</a:t>
              </a:r>
              <a:endParaRPr lang="en-US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44D9B0C-54E4-006A-4F99-A20FFB128010}"/>
                </a:ext>
              </a:extLst>
            </p:cNvPr>
            <p:cNvSpPr/>
            <p:nvPr/>
          </p:nvSpPr>
          <p:spPr>
            <a:xfrm>
              <a:off x="4551457" y="4629441"/>
              <a:ext cx="1332000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kern="0" dirty="0">
                  <a:solidFill>
                    <a:schemeClr val="tx1">
                      <a:lumMod val="50000"/>
                    </a:schemeClr>
                  </a:solidFill>
                </a:rPr>
                <a:t>Load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0E1E314-CF31-0446-EC07-FABCDB02132C}"/>
                </a:ext>
              </a:extLst>
            </p:cNvPr>
            <p:cNvSpPr/>
            <p:nvPr/>
          </p:nvSpPr>
          <p:spPr>
            <a:xfrm>
              <a:off x="6821335" y="4629441"/>
              <a:ext cx="242423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sz="1200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649ABCC-6AAE-8C96-7911-B5A7A99DC2FE}"/>
                </a:ext>
              </a:extLst>
            </p:cNvPr>
            <p:cNvSpPr/>
            <p:nvPr/>
          </p:nvSpPr>
          <p:spPr>
            <a:xfrm>
              <a:off x="7213285" y="4629441"/>
              <a:ext cx="114771" cy="360000"/>
            </a:xfrm>
            <a:prstGeom prst="rect">
              <a:avLst/>
            </a:prstGeom>
            <a:solidFill>
              <a:srgbClr val="FFFE4D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2AE29DA-740D-1525-0C22-3626F086AE2D}"/>
                </a:ext>
              </a:extLst>
            </p:cNvPr>
            <p:cNvSpPr/>
            <p:nvPr/>
          </p:nvSpPr>
          <p:spPr>
            <a:xfrm>
              <a:off x="7067088" y="4629441"/>
              <a:ext cx="137066" cy="360000"/>
            </a:xfrm>
            <a:prstGeom prst="rect">
              <a:avLst/>
            </a:prstGeom>
            <a:solidFill>
              <a:srgbClr val="9A9AFE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C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A4B22F3-9C15-B04A-61CE-C97ED1E78627}"/>
                </a:ext>
              </a:extLst>
            </p:cNvPr>
            <p:cNvSpPr txBox="1"/>
            <p:nvPr/>
          </p:nvSpPr>
          <p:spPr>
            <a:xfrm>
              <a:off x="4173942" y="4988726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N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lang="en-IN" baseline="-250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endParaRPr lang="en-IN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3CB77BC-FDFA-3C8B-B415-FECFA0E40906}"/>
                </a:ext>
              </a:extLst>
            </p:cNvPr>
            <p:cNvSpPr txBox="1"/>
            <p:nvPr/>
          </p:nvSpPr>
          <p:spPr>
            <a:xfrm>
              <a:off x="4173942" y="4652551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N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lang="en-IN" baseline="-2500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  <a:endParaRPr lang="en-IN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C5524ACD-7CFA-8396-8716-1C79C0DBF5D0}"/>
                </a:ext>
              </a:extLst>
            </p:cNvPr>
            <p:cNvCxnSpPr/>
            <p:nvPr/>
          </p:nvCxnSpPr>
          <p:spPr>
            <a:xfrm flipV="1">
              <a:off x="7337324" y="4442657"/>
              <a:ext cx="4848" cy="54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F8E5915-36F0-2C74-D5B0-CDE49F400103}"/>
                </a:ext>
              </a:extLst>
            </p:cNvPr>
            <p:cNvSpPr/>
            <p:nvPr/>
          </p:nvSpPr>
          <p:spPr>
            <a:xfrm>
              <a:off x="7348583" y="4629441"/>
              <a:ext cx="1381726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A69382C-6F03-13C3-04C8-10F8595AE328}"/>
              </a:ext>
            </a:extLst>
          </p:cNvPr>
          <p:cNvSpPr/>
          <p:nvPr/>
        </p:nvSpPr>
        <p:spPr>
          <a:xfrm>
            <a:off x="6824768" y="5682446"/>
            <a:ext cx="939429" cy="353143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kern="0" dirty="0">
                <a:solidFill>
                  <a:schemeClr val="tx1">
                    <a:lumMod val="50000"/>
                  </a:schemeClr>
                </a:solidFill>
              </a:rPr>
              <a:t>Count</a:t>
            </a:r>
            <a:endParaRPr lang="en-US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1CC7BFC7-4B9A-DBD1-5BB7-63BD36B01433}"/>
              </a:ext>
            </a:extLst>
          </p:cNvPr>
          <p:cNvSpPr/>
          <p:nvPr/>
        </p:nvSpPr>
        <p:spPr>
          <a:xfrm>
            <a:off x="7760940" y="6393646"/>
            <a:ext cx="939429" cy="353143"/>
          </a:xfrm>
          <a:prstGeom prst="rect">
            <a:avLst/>
          </a:prstGeom>
          <a:solidFill>
            <a:srgbClr val="7FFF7F"/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19830"/>
            <a:r>
              <a:rPr lang="en-IN" kern="0" dirty="0">
                <a:solidFill>
                  <a:schemeClr val="tx1">
                    <a:lumMod val="50000"/>
                  </a:schemeClr>
                </a:solidFill>
              </a:rPr>
              <a:t>Count</a:t>
            </a:r>
            <a:endParaRPr lang="en-US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5B93F8BA-E97C-7240-BAA9-D5890F375BAD}"/>
              </a:ext>
            </a:extLst>
          </p:cNvPr>
          <p:cNvGrpSpPr/>
          <p:nvPr/>
        </p:nvGrpSpPr>
        <p:grpSpPr>
          <a:xfrm>
            <a:off x="4173942" y="5324901"/>
            <a:ext cx="5499795" cy="369332"/>
            <a:chOff x="4173942" y="5324901"/>
            <a:chExt cx="5499795" cy="369332"/>
          </a:xfrm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FF2B1A4-9B7D-617D-6562-6459E743783D}"/>
                </a:ext>
              </a:extLst>
            </p:cNvPr>
            <p:cNvSpPr/>
            <p:nvPr/>
          </p:nvSpPr>
          <p:spPr>
            <a:xfrm>
              <a:off x="6826458" y="5326127"/>
              <a:ext cx="937739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IN" kern="0" dirty="0">
                  <a:solidFill>
                    <a:schemeClr val="tx1">
                      <a:lumMod val="50000"/>
                    </a:schemeClr>
                  </a:solidFill>
                </a:rPr>
                <a:t>Count</a:t>
              </a:r>
              <a:endParaRPr lang="en-US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40E10CC8-0EAF-BFD1-D962-FC68E22B6A8B}"/>
                </a:ext>
              </a:extLst>
            </p:cNvPr>
            <p:cNvSpPr/>
            <p:nvPr/>
          </p:nvSpPr>
          <p:spPr>
            <a:xfrm>
              <a:off x="5494885" y="5326127"/>
              <a:ext cx="1332000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kern="0" dirty="0">
                  <a:solidFill>
                    <a:schemeClr val="tx1">
                      <a:lumMod val="50000"/>
                    </a:schemeClr>
                  </a:solidFill>
                </a:rPr>
                <a:t>Load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37DDEE7B-3B67-D3F7-F363-7B0BEC24C9F8}"/>
                </a:ext>
              </a:extLst>
            </p:cNvPr>
            <p:cNvSpPr/>
            <p:nvPr/>
          </p:nvSpPr>
          <p:spPr>
            <a:xfrm>
              <a:off x="7764763" y="5326127"/>
              <a:ext cx="242423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sz="1200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EA24646-8967-991A-6A06-87B05C3385EF}"/>
                </a:ext>
              </a:extLst>
            </p:cNvPr>
            <p:cNvSpPr/>
            <p:nvPr/>
          </p:nvSpPr>
          <p:spPr>
            <a:xfrm>
              <a:off x="8156713" y="5326127"/>
              <a:ext cx="114771" cy="360000"/>
            </a:xfrm>
            <a:prstGeom prst="rect">
              <a:avLst/>
            </a:prstGeom>
            <a:solidFill>
              <a:srgbClr val="FFFE4D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5ED4348-0219-8523-BD78-FD068D543DD5}"/>
                </a:ext>
              </a:extLst>
            </p:cNvPr>
            <p:cNvSpPr/>
            <p:nvPr/>
          </p:nvSpPr>
          <p:spPr>
            <a:xfrm>
              <a:off x="8010516" y="5326127"/>
              <a:ext cx="137066" cy="360000"/>
            </a:xfrm>
            <a:prstGeom prst="rect">
              <a:avLst/>
            </a:prstGeom>
            <a:solidFill>
              <a:srgbClr val="9A9AFE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C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FC956C10-5ED4-FEF1-8D9F-04B3BC453662}"/>
                </a:ext>
              </a:extLst>
            </p:cNvPr>
            <p:cNvSpPr/>
            <p:nvPr/>
          </p:nvSpPr>
          <p:spPr>
            <a:xfrm>
              <a:off x="8292011" y="5326127"/>
              <a:ext cx="1381726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20563B3-0ACD-4425-8FBA-A10DFB6AEB59}"/>
                </a:ext>
              </a:extLst>
            </p:cNvPr>
            <p:cNvSpPr txBox="1"/>
            <p:nvPr/>
          </p:nvSpPr>
          <p:spPr>
            <a:xfrm>
              <a:off x="4173942" y="5324901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N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lang="en-IN" baseline="-25000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  <a:endParaRPr lang="en-IN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4B23EDA5-E318-02D5-AFFD-1AD74B3F7F14}"/>
              </a:ext>
            </a:extLst>
          </p:cNvPr>
          <p:cNvGrpSpPr/>
          <p:nvPr/>
        </p:nvGrpSpPr>
        <p:grpSpPr>
          <a:xfrm>
            <a:off x="4173942" y="5661076"/>
            <a:ext cx="6435967" cy="1084593"/>
            <a:chOff x="4173942" y="5661076"/>
            <a:chExt cx="6435967" cy="1084593"/>
          </a:xfrm>
        </p:grpSpPr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D8A7E7E4-2E3A-E853-1223-3F9881DA19DD}"/>
                </a:ext>
              </a:extLst>
            </p:cNvPr>
            <p:cNvCxnSpPr>
              <a:cxnSpLocks/>
            </p:cNvCxnSpPr>
            <p:nvPr/>
          </p:nvCxnSpPr>
          <p:spPr>
            <a:xfrm>
              <a:off x="4531011" y="6743906"/>
              <a:ext cx="4104000" cy="1763"/>
            </a:xfrm>
            <a:prstGeom prst="straightConnector1">
              <a:avLst/>
            </a:prstGeom>
            <a:noFill/>
            <a:ln w="19050" cap="flat" cmpd="sng" algn="ctr">
              <a:solidFill>
                <a:srgbClr val="0A0A0A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EC469FA-1CE2-E679-0F61-7708AF998C9F}"/>
                </a:ext>
              </a:extLst>
            </p:cNvPr>
            <p:cNvSpPr/>
            <p:nvPr/>
          </p:nvSpPr>
          <p:spPr>
            <a:xfrm>
              <a:off x="7762630" y="6037327"/>
              <a:ext cx="937739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IN" kern="0" dirty="0">
                  <a:solidFill>
                    <a:schemeClr val="tx1">
                      <a:lumMod val="50000"/>
                    </a:schemeClr>
                  </a:solidFill>
                </a:rPr>
                <a:t>Count</a:t>
              </a:r>
              <a:endParaRPr lang="en-US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B84F33A-C0F5-C22D-B62B-BA833EA58558}"/>
                </a:ext>
              </a:extLst>
            </p:cNvPr>
            <p:cNvSpPr/>
            <p:nvPr/>
          </p:nvSpPr>
          <p:spPr>
            <a:xfrm>
              <a:off x="6431057" y="6037327"/>
              <a:ext cx="1332000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kern="0" dirty="0">
                  <a:solidFill>
                    <a:schemeClr val="tx1">
                      <a:lumMod val="50000"/>
                    </a:schemeClr>
                  </a:solidFill>
                </a:rPr>
                <a:t>Load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197B5EF2-3307-E2D5-4DA0-9FA72429B1D4}"/>
                </a:ext>
              </a:extLst>
            </p:cNvPr>
            <p:cNvSpPr/>
            <p:nvPr/>
          </p:nvSpPr>
          <p:spPr>
            <a:xfrm>
              <a:off x="8700935" y="6037327"/>
              <a:ext cx="242423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sz="1200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134B2C16-C7A3-636A-D850-F54C3AF30B0A}"/>
                </a:ext>
              </a:extLst>
            </p:cNvPr>
            <p:cNvSpPr/>
            <p:nvPr/>
          </p:nvSpPr>
          <p:spPr>
            <a:xfrm>
              <a:off x="9092885" y="6037327"/>
              <a:ext cx="114771" cy="360000"/>
            </a:xfrm>
            <a:prstGeom prst="rect">
              <a:avLst/>
            </a:prstGeom>
            <a:solidFill>
              <a:srgbClr val="FFFE4D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2B5516-6A43-6760-9005-FE5D76651FD9}"/>
                </a:ext>
              </a:extLst>
            </p:cNvPr>
            <p:cNvSpPr/>
            <p:nvPr/>
          </p:nvSpPr>
          <p:spPr>
            <a:xfrm>
              <a:off x="8946688" y="6037327"/>
              <a:ext cx="137066" cy="360000"/>
            </a:xfrm>
            <a:prstGeom prst="rect">
              <a:avLst/>
            </a:prstGeom>
            <a:solidFill>
              <a:srgbClr val="9A9AFE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US" b="1" kern="0" dirty="0">
                  <a:solidFill>
                    <a:schemeClr val="tx1">
                      <a:lumMod val="50000"/>
                    </a:schemeClr>
                  </a:solidFill>
                </a:rPr>
                <a:t>C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31EABB1B-DEB3-BE74-0AE9-5F1652D5531D}"/>
                </a:ext>
              </a:extLst>
            </p:cNvPr>
            <p:cNvSpPr/>
            <p:nvPr/>
          </p:nvSpPr>
          <p:spPr>
            <a:xfrm>
              <a:off x="9228183" y="6037327"/>
              <a:ext cx="1381726" cy="360000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endParaRPr lang="en-US" b="1" kern="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98073EBA-E86D-EC5D-3EBD-14E54AFBE7AF}"/>
                </a:ext>
              </a:extLst>
            </p:cNvPr>
            <p:cNvSpPr txBox="1"/>
            <p:nvPr/>
          </p:nvSpPr>
          <p:spPr>
            <a:xfrm>
              <a:off x="4173942" y="5661076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N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lang="en-IN" baseline="-250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lang="en-IN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EFE398EF-F178-DBCB-C4A8-AA57BDBAFBA1}"/>
                </a:ext>
              </a:extLst>
            </p:cNvPr>
            <p:cNvSpPr txBox="1"/>
            <p:nvPr/>
          </p:nvSpPr>
          <p:spPr>
            <a:xfrm>
              <a:off x="4173942" y="6333424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N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lang="en-IN" baseline="-25000" dirty="0">
                  <a:solidFill>
                    <a:prstClr val="black"/>
                  </a:solidFill>
                  <a:latin typeface="Calibri" panose="020F0502020204030204"/>
                </a:rPr>
                <a:t>6</a:t>
              </a:r>
              <a:endParaRPr lang="en-IN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CF996C36-E6A3-F095-297A-CA7586E7C707}"/>
                </a:ext>
              </a:extLst>
            </p:cNvPr>
            <p:cNvSpPr txBox="1"/>
            <p:nvPr/>
          </p:nvSpPr>
          <p:spPr>
            <a:xfrm>
              <a:off x="4173942" y="5997251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IN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lang="en-IN" baseline="-25000" dirty="0">
                  <a:solidFill>
                    <a:prstClr val="black"/>
                  </a:solidFill>
                  <a:latin typeface="Calibri" panose="020F0502020204030204"/>
                </a:rPr>
                <a:t>5</a:t>
              </a:r>
              <a:endParaRPr lang="en-IN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AA92ABBE-8853-D5D5-EA0A-FF5B3EDA3E27}"/>
              </a:ext>
            </a:extLst>
          </p:cNvPr>
          <p:cNvSpPr txBox="1"/>
          <p:nvPr/>
        </p:nvSpPr>
        <p:spPr>
          <a:xfrm>
            <a:off x="7690757" y="3810006"/>
            <a:ext cx="161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Pipelining</a:t>
            </a:r>
            <a:endParaRPr lang="en-US" sz="28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F4CD3F0-5B63-B6F1-80BD-99A368C72F54}"/>
              </a:ext>
            </a:extLst>
          </p:cNvPr>
          <p:cNvSpPr txBox="1"/>
          <p:nvPr/>
        </p:nvSpPr>
        <p:spPr>
          <a:xfrm>
            <a:off x="6604907" y="381000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+</a:t>
            </a:r>
            <a:endParaRPr lang="en-US" sz="2800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7D238591-357B-060F-2D1A-091EBDFFD20B}"/>
              </a:ext>
            </a:extLst>
          </p:cNvPr>
          <p:cNvSpPr txBox="1"/>
          <p:nvPr/>
        </p:nvSpPr>
        <p:spPr>
          <a:xfrm>
            <a:off x="9557657" y="3829056"/>
            <a:ext cx="22092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=      Pipelined</a:t>
            </a:r>
          </a:p>
          <a:p>
            <a:r>
              <a:rPr lang="en-GB" sz="2800" dirty="0"/>
              <a:t>     Parallelism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2814C0-7D31-6B86-8CEA-F330BFBF2A50}"/>
              </a:ext>
            </a:extLst>
          </p:cNvPr>
          <p:cNvSpPr txBox="1"/>
          <p:nvPr/>
        </p:nvSpPr>
        <p:spPr>
          <a:xfrm>
            <a:off x="3804557" y="3810006"/>
            <a:ext cx="2218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Parallelisation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49708-D3D5-E2D6-AFBD-3BBBAFE31AC0}"/>
              </a:ext>
            </a:extLst>
          </p:cNvPr>
          <p:cNvSpPr txBox="1"/>
          <p:nvPr/>
        </p:nvSpPr>
        <p:spPr>
          <a:xfrm>
            <a:off x="1868272" y="1905024"/>
            <a:ext cx="84554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/>
              <a:t>Optimise scheduling using model transformations</a:t>
            </a:r>
          </a:p>
          <a:p>
            <a:pPr algn="ctr"/>
            <a:r>
              <a:rPr lang="en-GB" sz="3200" dirty="0"/>
              <a:t>#pipes = 3</a:t>
            </a:r>
          </a:p>
          <a:p>
            <a:pPr algn="ctr"/>
            <a:r>
              <a:rPr lang="en-GB" sz="3200" dirty="0"/>
              <a:t>#parallel cores per pipe = 2</a:t>
            </a:r>
            <a:endParaRPr lang="en-US" sz="320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E7C1568-26C7-B62D-DE09-32675D1F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Autofit/>
          </a:bodyPr>
          <a:lstStyle/>
          <a:p>
            <a:r>
              <a:rPr lang="en-GB" sz="3600" dirty="0"/>
              <a:t>Contributions 1-3:</a:t>
            </a:r>
            <a:br>
              <a:rPr lang="en-GB" sz="3600" dirty="0"/>
            </a:br>
            <a:r>
              <a:rPr lang="en-GB" sz="3600" dirty="0"/>
              <a:t>A scenario- and platform-aware design (</a:t>
            </a:r>
            <a:r>
              <a:rPr lang="en-GB" sz="3600" dirty="0" err="1"/>
              <a:t>SPADe</a:t>
            </a:r>
            <a:r>
              <a:rPr lang="en-GB" sz="3600" dirty="0"/>
              <a:t>) flow</a:t>
            </a:r>
            <a:endParaRPr lang="en-US" sz="3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2DFCED-1F8F-F37F-DD22-0377CB430460}"/>
              </a:ext>
            </a:extLst>
          </p:cNvPr>
          <p:cNvGrpSpPr/>
          <p:nvPr/>
        </p:nvGrpSpPr>
        <p:grpSpPr>
          <a:xfrm>
            <a:off x="627652" y="4492673"/>
            <a:ext cx="2744851" cy="2879677"/>
            <a:chOff x="627652" y="4492673"/>
            <a:chExt cx="2744851" cy="28796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AA16A1-CAC2-9441-EA63-E96A55014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52" y="4650625"/>
              <a:ext cx="2744851" cy="205863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458524D-2341-F47C-5C67-CD5F2D1442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2539" y="4492673"/>
              <a:ext cx="1351128" cy="2879677"/>
            </a:xfrm>
            <a:prstGeom prst="line">
              <a:avLst/>
            </a:prstGeom>
            <a:ln w="76200">
              <a:solidFill>
                <a:srgbClr val="7FFF7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576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00052 -0.1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5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207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0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42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660A7-D043-0746-B380-50A04E9E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Contributions 1-3: Results</a:t>
            </a:r>
            <a:endParaRPr lang="en-US" sz="36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34AC98-6971-16C6-1CEB-E52A1A432D3D}"/>
              </a:ext>
            </a:extLst>
          </p:cNvPr>
          <p:cNvGrpSpPr/>
          <p:nvPr/>
        </p:nvGrpSpPr>
        <p:grpSpPr>
          <a:xfrm>
            <a:off x="1338775" y="1144001"/>
            <a:ext cx="10853224" cy="5385387"/>
            <a:chOff x="1338775" y="1144001"/>
            <a:chExt cx="10853224" cy="5385387"/>
          </a:xfrm>
        </p:grpSpPr>
        <p:pic>
          <p:nvPicPr>
            <p:cNvPr id="6" name="Picture 5" descr="Chart, scatter chart&#10;&#10;Description automatically generated">
              <a:extLst>
                <a:ext uri="{FF2B5EF4-FFF2-40B4-BE49-F238E27FC236}">
                  <a16:creationId xmlns:a16="http://schemas.microsoft.com/office/drawing/2014/main" id="{0F6BAAE0-9EF0-CDA1-C2A0-2D4F90DE0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775" y="1144001"/>
              <a:ext cx="9538775" cy="538538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5BFC2E-B1AE-7042-F67A-88A5B19F564E}"/>
                </a:ext>
              </a:extLst>
            </p:cNvPr>
            <p:cNvSpPr txBox="1"/>
            <p:nvPr/>
          </p:nvSpPr>
          <p:spPr>
            <a:xfrm>
              <a:off x="2764295" y="1166820"/>
              <a:ext cx="14866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DF4141"/>
                  </a:solidFill>
                </a:rPr>
                <a:t>sequential</a:t>
              </a:r>
              <a:endParaRPr lang="en-US" sz="2400" dirty="0">
                <a:solidFill>
                  <a:srgbClr val="DF414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0A499C-1E6F-9198-52F0-737A2ED41E67}"/>
                </a:ext>
              </a:extLst>
            </p:cNvPr>
            <p:cNvSpPr txBox="1"/>
            <p:nvPr/>
          </p:nvSpPr>
          <p:spPr>
            <a:xfrm>
              <a:off x="3748073" y="3890970"/>
              <a:ext cx="11081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58500"/>
                  </a:solidFill>
                </a:rPr>
                <a:t>parallel</a:t>
              </a:r>
              <a:endParaRPr lang="en-US" sz="2400" dirty="0">
                <a:solidFill>
                  <a:srgbClr val="F585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DE62CD-B078-12D4-A40B-AE8AC9A8BBA8}"/>
                </a:ext>
              </a:extLst>
            </p:cNvPr>
            <p:cNvSpPr txBox="1"/>
            <p:nvPr/>
          </p:nvSpPr>
          <p:spPr>
            <a:xfrm>
              <a:off x="3626309" y="2743208"/>
              <a:ext cx="1351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E90409"/>
                  </a:solidFill>
                </a:rPr>
                <a:t>pipelined</a:t>
              </a:r>
              <a:endParaRPr lang="en-US" sz="2400" dirty="0">
                <a:solidFill>
                  <a:srgbClr val="E90409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082565-1B05-4CB8-3ADC-0B1284F63EF1}"/>
                </a:ext>
              </a:extLst>
            </p:cNvPr>
            <p:cNvSpPr txBox="1"/>
            <p:nvPr/>
          </p:nvSpPr>
          <p:spPr>
            <a:xfrm>
              <a:off x="6929438" y="1238255"/>
              <a:ext cx="526256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/>
                <a:t>Lower MSE is better</a:t>
              </a:r>
            </a:p>
            <a:p>
              <a:r>
                <a:rPr lang="en-US" sz="2800" b="1" dirty="0"/>
                <a:t>Symbol - #pipes</a:t>
              </a:r>
            </a:p>
            <a:p>
              <a:r>
                <a:rPr lang="en-GB" sz="2800" b="1" dirty="0"/>
                <a:t>Colour - </a:t>
              </a:r>
              <a:r>
                <a:rPr lang="en-US" sz="2800" b="1" dirty="0"/>
                <a:t>#parallel cores per pipe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E923AD-1697-61DD-40F5-15880B452D99}"/>
                </a:ext>
              </a:extLst>
            </p:cNvPr>
            <p:cNvSpPr txBox="1"/>
            <p:nvPr/>
          </p:nvSpPr>
          <p:spPr>
            <a:xfrm>
              <a:off x="6872273" y="4443420"/>
              <a:ext cx="2776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E98818"/>
                  </a:solidFill>
                </a:rPr>
                <a:t>Pipelined parallelism</a:t>
              </a:r>
              <a:endParaRPr lang="en-US" sz="2400" dirty="0">
                <a:solidFill>
                  <a:srgbClr val="E98818"/>
                </a:solidFill>
              </a:endParaRP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14341E0-026C-DFA0-21D6-5F368572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246DB6E5-ECCD-45FF-934B-C99B3DF7924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940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4558E-5DDA-BA9B-6E5C-7234D92B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Contribution 4: </a:t>
            </a:r>
            <a:br>
              <a:rPr lang="en-US" dirty="0"/>
            </a:br>
            <a:r>
              <a:rPr lang="en-US" dirty="0"/>
              <a:t>Design considering image workload variations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9511E-5F24-EAD4-071E-F595DF49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16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8DD10C-4228-C316-2EFE-E3B735208C33}"/>
              </a:ext>
            </a:extLst>
          </p:cNvPr>
          <p:cNvGrpSpPr/>
          <p:nvPr/>
        </p:nvGrpSpPr>
        <p:grpSpPr>
          <a:xfrm>
            <a:off x="218470" y="1467531"/>
            <a:ext cx="5778478" cy="2677945"/>
            <a:chOff x="1369001" y="1721792"/>
            <a:chExt cx="9934157" cy="403167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0EAE546-AF25-3EC8-F975-E8ED3C5C57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403725" y="4906025"/>
              <a:ext cx="0" cy="53975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15BA28D-D0FB-7427-742A-CC62163624E7}"/>
                </a:ext>
              </a:extLst>
            </p:cNvPr>
            <p:cNvCxnSpPr/>
            <p:nvPr/>
          </p:nvCxnSpPr>
          <p:spPr>
            <a:xfrm>
              <a:off x="1403158" y="5445775"/>
              <a:ext cx="9900000" cy="127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" name="Straight Arrow Connector 20">
              <a:extLst>
                <a:ext uri="{FF2B5EF4-FFF2-40B4-BE49-F238E27FC236}">
                  <a16:creationId xmlns:a16="http://schemas.microsoft.com/office/drawing/2014/main" id="{1617C732-1792-7968-A524-5711A5C466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268686" y="4906025"/>
              <a:ext cx="0" cy="53975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79C3DB-E173-E123-5EB3-B0586048F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001" y="1721792"/>
              <a:ext cx="4464000" cy="2974836"/>
            </a:xfrm>
            <a:prstGeom prst="rect">
              <a:avLst/>
            </a:prstGeom>
          </p:spPr>
        </p:pic>
        <p:sp>
          <p:nvSpPr>
            <p:cNvPr id="9" name="TextBox 29">
              <a:extLst>
                <a:ext uri="{FF2B5EF4-FFF2-40B4-BE49-F238E27FC236}">
                  <a16:creationId xmlns:a16="http://schemas.microsoft.com/office/drawing/2014/main" id="{91F2D792-F79A-B302-52E2-A3D8A9C1FF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2046" y="5384138"/>
              <a:ext cx="6142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IN" altLang="en-US" dirty="0">
                  <a:solidFill>
                    <a:srgbClr val="000000"/>
                  </a:solidFill>
                </a:rPr>
                <a:t>time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98AA217-A0CB-996E-6615-90E56D26E3ED}"/>
                </a:ext>
              </a:extLst>
            </p:cNvPr>
            <p:cNvSpPr/>
            <p:nvPr/>
          </p:nvSpPr>
          <p:spPr>
            <a:xfrm>
              <a:off x="1410076" y="5121798"/>
              <a:ext cx="297190" cy="323977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5198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chemeClr val="tx1">
                      <a:lumMod val="50000"/>
                    </a:schemeClr>
                  </a:solidFill>
                  <a:latin typeface="+mn-lt"/>
                </a:rPr>
                <a:t>t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401F0F4-232C-36A0-E376-48BE19F37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688" y="1721792"/>
              <a:ext cx="4163771" cy="312282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072EE0-6587-DD49-6C39-D9D755F81097}"/>
                </a:ext>
              </a:extLst>
            </p:cNvPr>
            <p:cNvSpPr/>
            <p:nvPr/>
          </p:nvSpPr>
          <p:spPr>
            <a:xfrm>
              <a:off x="6275036" y="5094502"/>
              <a:ext cx="4500000" cy="364602"/>
            </a:xfrm>
            <a:prstGeom prst="rect">
              <a:avLst/>
            </a:prstGeom>
            <a:solidFill>
              <a:srgbClr val="7FFF7F"/>
            </a:solidFill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5198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chemeClr val="tx1">
                      <a:lumMod val="50000"/>
                    </a:schemeClr>
                  </a:solidFill>
                  <a:latin typeface="+mn-lt"/>
                </a:rPr>
                <a:t>t</a:t>
              </a:r>
              <a:r>
                <a:rPr lang="en-US" kern="0" baseline="-25000" dirty="0">
                  <a:solidFill>
                    <a:schemeClr val="tx1">
                      <a:lumMod val="50000"/>
                    </a:schemeClr>
                  </a:solidFill>
                  <a:latin typeface="+mn-lt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EAE7EBE-E4DB-F28A-4FFD-4877BD1DCCBA}"/>
              </a:ext>
            </a:extLst>
          </p:cNvPr>
          <p:cNvGrpSpPr/>
          <p:nvPr/>
        </p:nvGrpSpPr>
        <p:grpSpPr>
          <a:xfrm>
            <a:off x="5614541" y="2667341"/>
            <a:ext cx="5521545" cy="3573618"/>
            <a:chOff x="6300340" y="1736613"/>
            <a:chExt cx="5521545" cy="35736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F7E7F9-6EBA-0D41-EE0E-2BB5F5386D27}"/>
                </a:ext>
              </a:extLst>
            </p:cNvPr>
            <p:cNvSpPr/>
            <p:nvPr/>
          </p:nvSpPr>
          <p:spPr>
            <a:xfrm>
              <a:off x="7468571" y="2959039"/>
              <a:ext cx="3144999" cy="143334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400" dirty="0"/>
                <a:t>Markovian Jump-linear System Formulation</a:t>
              </a:r>
              <a:endParaRPr lang="nl-NL" sz="14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F26714C-09BF-600B-7AEB-D6BA5B188EEC}"/>
                </a:ext>
              </a:extLst>
            </p:cNvPr>
            <p:cNvCxnSpPr/>
            <p:nvPr/>
          </p:nvCxnSpPr>
          <p:spPr>
            <a:xfrm>
              <a:off x="7724927" y="2353477"/>
              <a:ext cx="0" cy="587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BF5112C-88E4-3413-5209-D040926D24BE}"/>
                </a:ext>
              </a:extLst>
            </p:cNvPr>
            <p:cNvCxnSpPr/>
            <p:nvPr/>
          </p:nvCxnSpPr>
          <p:spPr>
            <a:xfrm>
              <a:off x="9013767" y="2371643"/>
              <a:ext cx="0" cy="587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34BC12B-109D-3D5F-E29D-FA88FFA6C7C2}"/>
                </a:ext>
              </a:extLst>
            </p:cNvPr>
            <p:cNvCxnSpPr/>
            <p:nvPr/>
          </p:nvCxnSpPr>
          <p:spPr>
            <a:xfrm>
              <a:off x="10288476" y="2371643"/>
              <a:ext cx="0" cy="587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94AF0CC-C664-5272-823C-FD9FE46D2B20}"/>
                </a:ext>
              </a:extLst>
            </p:cNvPr>
            <p:cNvCxnSpPr/>
            <p:nvPr/>
          </p:nvCxnSpPr>
          <p:spPr>
            <a:xfrm>
              <a:off x="9013767" y="4369022"/>
              <a:ext cx="0" cy="587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D47DFD-2467-D5D8-64D9-937FABA8367E}"/>
                </a:ext>
              </a:extLst>
            </p:cNvPr>
            <p:cNvSpPr txBox="1"/>
            <p:nvPr/>
          </p:nvSpPr>
          <p:spPr>
            <a:xfrm>
              <a:off x="6300340" y="2296009"/>
              <a:ext cx="1482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dirty="0"/>
                <a:t>system model</a:t>
              </a:r>
              <a:endParaRPr lang="nl-NL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58E3DA-824B-0ECC-BFB2-E82EF8B9E52A}"/>
                </a:ext>
              </a:extLst>
            </p:cNvPr>
            <p:cNvSpPr txBox="1"/>
            <p:nvPr/>
          </p:nvSpPr>
          <p:spPr>
            <a:xfrm>
              <a:off x="10244225" y="2277843"/>
              <a:ext cx="15776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/>
                <a:t>Discrete-time Markov chain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F5279C-D0A9-5EB0-9FEB-18BC2AE315B7}"/>
                </a:ext>
              </a:extLst>
            </p:cNvPr>
            <p:cNvSpPr txBox="1"/>
            <p:nvPr/>
          </p:nvSpPr>
          <p:spPr>
            <a:xfrm>
              <a:off x="7778765" y="1736613"/>
              <a:ext cx="24875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/>
                <a:t>sampling periods and delays for Markov states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2010D0-F45E-216D-0881-8FFEFD522472}"/>
                </a:ext>
              </a:extLst>
            </p:cNvPr>
            <p:cNvSpPr txBox="1"/>
            <p:nvPr/>
          </p:nvSpPr>
          <p:spPr>
            <a:xfrm>
              <a:off x="7778765" y="4940899"/>
              <a:ext cx="2487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/>
                <a:t>switching control system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44DA34-E046-4F9D-F916-5310F8CFABD4}"/>
              </a:ext>
            </a:extLst>
          </p:cNvPr>
          <p:cNvGrpSpPr/>
          <p:nvPr/>
        </p:nvGrpSpPr>
        <p:grpSpPr>
          <a:xfrm>
            <a:off x="9702507" y="1404258"/>
            <a:ext cx="2037736" cy="1478894"/>
            <a:chOff x="4542679" y="4963722"/>
            <a:chExt cx="1993695" cy="126678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059C468-5EF4-0476-9702-1F3C4B10CF95}"/>
                </a:ext>
              </a:extLst>
            </p:cNvPr>
            <p:cNvSpPr/>
            <p:nvPr/>
          </p:nvSpPr>
          <p:spPr>
            <a:xfrm>
              <a:off x="4542679" y="5648157"/>
              <a:ext cx="576000" cy="576000"/>
            </a:xfrm>
            <a:prstGeom prst="ellipse">
              <a:avLst/>
            </a:prstGeom>
            <a:noFill/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IN" sz="2000" b="1" kern="0" dirty="0">
                  <a:solidFill>
                    <a:schemeClr val="tx1">
                      <a:lumMod val="50000"/>
                    </a:schemeClr>
                  </a:solidFill>
                  <a:latin typeface="Calibri" charset="0"/>
                  <a:ea typeface="ヒラギノ角ゴ Pro W3" charset="-128"/>
                </a:rPr>
                <a:t>S</a:t>
              </a:r>
              <a:r>
                <a:rPr lang="en-IN" sz="2000" b="1" kern="0" baseline="-25000" dirty="0">
                  <a:solidFill>
                    <a:schemeClr val="tx1">
                      <a:lumMod val="50000"/>
                    </a:schemeClr>
                  </a:solidFill>
                  <a:latin typeface="Calibri" charset="0"/>
                  <a:ea typeface="ヒラギノ角ゴ Pro W3" charset="-128"/>
                </a:rPr>
                <a:t>2</a:t>
              </a:r>
              <a:endParaRPr lang="en-IN" sz="1200" b="1" kern="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ヒラギノ角ゴ Pro W3" charset="-128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A7C85C9-5CA8-51AC-0B44-2F6FF55D58DF}"/>
                </a:ext>
              </a:extLst>
            </p:cNvPr>
            <p:cNvSpPr/>
            <p:nvPr/>
          </p:nvSpPr>
          <p:spPr>
            <a:xfrm>
              <a:off x="5262284" y="4963722"/>
              <a:ext cx="576000" cy="576000"/>
            </a:xfrm>
            <a:prstGeom prst="ellipse">
              <a:avLst/>
            </a:prstGeom>
            <a:noFill/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IN" sz="2000" b="1" kern="0" dirty="0">
                  <a:solidFill>
                    <a:schemeClr val="tx1">
                      <a:lumMod val="50000"/>
                    </a:schemeClr>
                  </a:solidFill>
                  <a:latin typeface="Calibri" charset="0"/>
                  <a:ea typeface="ヒラギノ角ゴ Pro W3" charset="-128"/>
                </a:rPr>
                <a:t>S</a:t>
              </a:r>
              <a:r>
                <a:rPr lang="en-IN" sz="2000" b="1" kern="0" baseline="-25000" dirty="0">
                  <a:solidFill>
                    <a:schemeClr val="tx1">
                      <a:lumMod val="50000"/>
                    </a:schemeClr>
                  </a:solidFill>
                  <a:latin typeface="Calibri" charset="0"/>
                  <a:ea typeface="ヒラギノ角ゴ Pro W3" charset="-128"/>
                </a:rPr>
                <a:t>1</a:t>
              </a:r>
              <a:endParaRPr lang="en-IN" sz="1200" b="1" kern="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ヒラギノ角ゴ Pro W3" charset="-128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AE77EC0-0767-ADE8-4A72-6DE5FC25B0CF}"/>
                </a:ext>
              </a:extLst>
            </p:cNvPr>
            <p:cNvSpPr/>
            <p:nvPr/>
          </p:nvSpPr>
          <p:spPr>
            <a:xfrm>
              <a:off x="5960374" y="5648157"/>
              <a:ext cx="576000" cy="576000"/>
            </a:xfrm>
            <a:prstGeom prst="ellipse">
              <a:avLst/>
            </a:prstGeom>
            <a:noFill/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9830"/>
              <a:r>
                <a:rPr lang="en-IN" sz="2000" b="1" kern="0" dirty="0">
                  <a:solidFill>
                    <a:schemeClr val="tx1">
                      <a:lumMod val="50000"/>
                    </a:schemeClr>
                  </a:solidFill>
                  <a:latin typeface="Calibri" charset="0"/>
                  <a:ea typeface="ヒラギノ角ゴ Pro W3" charset="-128"/>
                </a:rPr>
                <a:t>S</a:t>
              </a:r>
              <a:r>
                <a:rPr lang="en-IN" sz="2000" b="1" kern="0" baseline="-25000" dirty="0">
                  <a:solidFill>
                    <a:schemeClr val="tx1">
                      <a:lumMod val="50000"/>
                    </a:schemeClr>
                  </a:solidFill>
                  <a:latin typeface="Calibri" charset="0"/>
                  <a:ea typeface="ヒラギノ角ゴ Pro W3" charset="-128"/>
                </a:rPr>
                <a:t>3</a:t>
              </a:r>
              <a:endParaRPr lang="en-IN" sz="1200" b="1" kern="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ヒラギノ角ゴ Pro W3" charset="-128"/>
              </a:endParaRPr>
            </a:p>
          </p:txBody>
        </p:sp>
        <p:cxnSp>
          <p:nvCxnSpPr>
            <p:cNvPr id="27" name="Connector: Curved 26">
              <a:extLst>
                <a:ext uri="{FF2B5EF4-FFF2-40B4-BE49-F238E27FC236}">
                  <a16:creationId xmlns:a16="http://schemas.microsoft.com/office/drawing/2014/main" id="{837C1B5C-FA48-2473-CFD1-137821A0D1E4}"/>
                </a:ext>
              </a:extLst>
            </p:cNvPr>
            <p:cNvCxnSpPr>
              <a:stCxn id="24" idx="0"/>
              <a:endCxn id="25" idx="2"/>
            </p:cNvCxnSpPr>
            <p:nvPr/>
          </p:nvCxnSpPr>
          <p:spPr>
            <a:xfrm rot="5400000" flipH="1" flipV="1">
              <a:off x="4848264" y="5234138"/>
              <a:ext cx="396435" cy="431605"/>
            </a:xfrm>
            <a:prstGeom prst="curvedConnector2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ctor: Curved 27">
              <a:extLst>
                <a:ext uri="{FF2B5EF4-FFF2-40B4-BE49-F238E27FC236}">
                  <a16:creationId xmlns:a16="http://schemas.microsoft.com/office/drawing/2014/main" id="{D23A030D-FBFD-975D-5406-6D580BB99591}"/>
                </a:ext>
              </a:extLst>
            </p:cNvPr>
            <p:cNvCxnSpPr>
              <a:cxnSpLocks/>
              <a:stCxn id="24" idx="4"/>
              <a:endCxn id="26" idx="4"/>
            </p:cNvCxnSpPr>
            <p:nvPr/>
          </p:nvCxnSpPr>
          <p:spPr>
            <a:xfrm rot="16200000" flipH="1">
              <a:off x="5539526" y="5515309"/>
              <a:ext cx="12700" cy="1417695"/>
            </a:xfrm>
            <a:prstGeom prst="curvedConnector3">
              <a:avLst>
                <a:gd name="adj1" fmla="val 1800000"/>
              </a:avLst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ctor: Curved 28">
              <a:extLst>
                <a:ext uri="{FF2B5EF4-FFF2-40B4-BE49-F238E27FC236}">
                  <a16:creationId xmlns:a16="http://schemas.microsoft.com/office/drawing/2014/main" id="{6FC160AF-2A5B-E095-F664-4FDAB9A83B02}"/>
                </a:ext>
              </a:extLst>
            </p:cNvPr>
            <p:cNvCxnSpPr>
              <a:cxnSpLocks/>
              <a:stCxn id="26" idx="0"/>
              <a:endCxn id="25" idx="6"/>
            </p:cNvCxnSpPr>
            <p:nvPr/>
          </p:nvCxnSpPr>
          <p:spPr>
            <a:xfrm rot="16200000" flipV="1">
              <a:off x="5845112" y="5244895"/>
              <a:ext cx="396435" cy="410090"/>
            </a:xfrm>
            <a:prstGeom prst="curvedConnector2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nector: Curved 29">
              <a:extLst>
                <a:ext uri="{FF2B5EF4-FFF2-40B4-BE49-F238E27FC236}">
                  <a16:creationId xmlns:a16="http://schemas.microsoft.com/office/drawing/2014/main" id="{807A3477-08E4-D967-2EA2-466C8D69DC6E}"/>
                </a:ext>
              </a:extLst>
            </p:cNvPr>
            <p:cNvCxnSpPr>
              <a:cxnSpLocks/>
              <a:stCxn id="25" idx="4"/>
              <a:endCxn id="26" idx="2"/>
            </p:cNvCxnSpPr>
            <p:nvPr/>
          </p:nvCxnSpPr>
          <p:spPr>
            <a:xfrm rot="16200000" flipH="1">
              <a:off x="5557112" y="5532894"/>
              <a:ext cx="396435" cy="410090"/>
            </a:xfrm>
            <a:prstGeom prst="curvedConnector2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or: Curved 30">
              <a:extLst>
                <a:ext uri="{FF2B5EF4-FFF2-40B4-BE49-F238E27FC236}">
                  <a16:creationId xmlns:a16="http://schemas.microsoft.com/office/drawing/2014/main" id="{FD050738-737F-A280-8B80-0EA12BD2CB89}"/>
                </a:ext>
              </a:extLst>
            </p:cNvPr>
            <p:cNvCxnSpPr>
              <a:cxnSpLocks/>
              <a:stCxn id="25" idx="4"/>
              <a:endCxn id="24" idx="6"/>
            </p:cNvCxnSpPr>
            <p:nvPr/>
          </p:nvCxnSpPr>
          <p:spPr>
            <a:xfrm rot="5400000">
              <a:off x="5136265" y="5522137"/>
              <a:ext cx="396435" cy="431605"/>
            </a:xfrm>
            <a:prstGeom prst="curvedConnector2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or: Curved 31">
              <a:extLst>
                <a:ext uri="{FF2B5EF4-FFF2-40B4-BE49-F238E27FC236}">
                  <a16:creationId xmlns:a16="http://schemas.microsoft.com/office/drawing/2014/main" id="{386C5F3D-39A0-2EE7-C72A-C019C5133F5D}"/>
                </a:ext>
              </a:extLst>
            </p:cNvPr>
            <p:cNvCxnSpPr>
              <a:cxnSpLocks/>
              <a:stCxn id="26" idx="3"/>
              <a:endCxn id="24" idx="5"/>
            </p:cNvCxnSpPr>
            <p:nvPr/>
          </p:nvCxnSpPr>
          <p:spPr>
            <a:xfrm rot="5400000">
              <a:off x="5539527" y="5634604"/>
              <a:ext cx="12700" cy="1010401"/>
            </a:xfrm>
            <a:prstGeom prst="curvedConnector3">
              <a:avLst>
                <a:gd name="adj1" fmla="val -961622"/>
              </a:avLst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or: Curved 32">
              <a:extLst>
                <a:ext uri="{FF2B5EF4-FFF2-40B4-BE49-F238E27FC236}">
                  <a16:creationId xmlns:a16="http://schemas.microsoft.com/office/drawing/2014/main" id="{B530B9B0-CC40-E3A2-6CAE-EB01BDF153FE}"/>
                </a:ext>
              </a:extLst>
            </p:cNvPr>
            <p:cNvCxnSpPr>
              <a:cxnSpLocks/>
              <a:stCxn id="25" idx="1"/>
              <a:endCxn id="25" idx="7"/>
            </p:cNvCxnSpPr>
            <p:nvPr/>
          </p:nvCxnSpPr>
          <p:spPr>
            <a:xfrm rot="5400000" flipH="1" flipV="1">
              <a:off x="5550284" y="4844428"/>
              <a:ext cx="12700" cy="407294"/>
            </a:xfrm>
            <a:prstGeom prst="curvedConnector3">
              <a:avLst>
                <a:gd name="adj1" fmla="val 2464197"/>
              </a:avLst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nector: Curved 33">
              <a:extLst>
                <a:ext uri="{FF2B5EF4-FFF2-40B4-BE49-F238E27FC236}">
                  <a16:creationId xmlns:a16="http://schemas.microsoft.com/office/drawing/2014/main" id="{EE4EB883-5C86-9A38-C79F-4716F86DB2DC}"/>
                </a:ext>
              </a:extLst>
            </p:cNvPr>
            <p:cNvCxnSpPr>
              <a:cxnSpLocks/>
              <a:stCxn id="26" idx="7"/>
              <a:endCxn id="26" idx="5"/>
            </p:cNvCxnSpPr>
            <p:nvPr/>
          </p:nvCxnSpPr>
          <p:spPr>
            <a:xfrm rot="16200000" flipH="1">
              <a:off x="6248374" y="5936157"/>
              <a:ext cx="407294" cy="12700"/>
            </a:xfrm>
            <a:prstGeom prst="curvedConnector5">
              <a:avLst>
                <a:gd name="adj1" fmla="val -56127"/>
                <a:gd name="adj2" fmla="val 3000268"/>
                <a:gd name="adj3" fmla="val 156127"/>
              </a:avLst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nector: Curved 34">
              <a:extLst>
                <a:ext uri="{FF2B5EF4-FFF2-40B4-BE49-F238E27FC236}">
                  <a16:creationId xmlns:a16="http://schemas.microsoft.com/office/drawing/2014/main" id="{7B743F75-7D39-9BCE-AD30-156D116756F4}"/>
                </a:ext>
              </a:extLst>
            </p:cNvPr>
            <p:cNvCxnSpPr>
              <a:cxnSpLocks/>
              <a:stCxn id="24" idx="3"/>
              <a:endCxn id="24" idx="1"/>
            </p:cNvCxnSpPr>
            <p:nvPr/>
          </p:nvCxnSpPr>
          <p:spPr>
            <a:xfrm rot="5400000" flipH="1">
              <a:off x="4423385" y="5936157"/>
              <a:ext cx="407294" cy="12700"/>
            </a:xfrm>
            <a:prstGeom prst="curvedConnector5">
              <a:avLst>
                <a:gd name="adj1" fmla="val -56127"/>
                <a:gd name="adj2" fmla="val 2709945"/>
                <a:gd name="adj3" fmla="val 156127"/>
              </a:avLst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84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1EE78-AB4E-F132-08E2-6C3F5AC00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Contribution 5: Approximation-aware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1FFF8-C03A-694C-0CB7-A5A5F3879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884"/>
            <a:ext cx="10515600" cy="5305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Trades off accuracy for time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6794-4677-0E15-4A9A-516C403BD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DC18C-DE6A-7D1B-7FBD-B2D3472729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292" y="1199279"/>
            <a:ext cx="4997708" cy="3748280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3E63119-C5D6-B22C-81FC-0F2758626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6" y="1763485"/>
            <a:ext cx="10189534" cy="4082143"/>
          </a:xfrm>
          <a:prstGeom prst="rect">
            <a:avLst/>
          </a:prstGeom>
        </p:spPr>
      </p:pic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1FF72006-1E17-D25E-551E-F2FFB0A0A66C}"/>
              </a:ext>
            </a:extLst>
          </p:cNvPr>
          <p:cNvSpPr/>
          <p:nvPr/>
        </p:nvSpPr>
        <p:spPr>
          <a:xfrm>
            <a:off x="6711043" y="328204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0E0A296F-74CF-4310-40FD-5D76DA7F92E5}"/>
              </a:ext>
            </a:extLst>
          </p:cNvPr>
          <p:cNvSpPr/>
          <p:nvPr/>
        </p:nvSpPr>
        <p:spPr>
          <a:xfrm>
            <a:off x="8137072" y="328748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F3F99A8D-1D1C-4CC7-E2B5-9261F7D96C9C}"/>
              </a:ext>
            </a:extLst>
          </p:cNvPr>
          <p:cNvSpPr/>
          <p:nvPr/>
        </p:nvSpPr>
        <p:spPr>
          <a:xfrm>
            <a:off x="9067800" y="203018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4A0D26-2C25-B05F-5C09-2450F205C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507" y="1766887"/>
            <a:ext cx="2332264" cy="1253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B54A9C-4681-FE87-F7A1-C14579526DDB}"/>
              </a:ext>
            </a:extLst>
          </p:cNvPr>
          <p:cNvSpPr txBox="1"/>
          <p:nvPr/>
        </p:nvSpPr>
        <p:spPr>
          <a:xfrm>
            <a:off x="3057797" y="4709166"/>
            <a:ext cx="8326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Up to 44% improvement in IBC system performance compared to accurate implementation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521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8" grpId="0" animBg="1"/>
      <p:bldP spid="19" grpId="0" animBg="1"/>
      <p:bldP spid="20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2628BF-944D-C5DF-DEB6-61E2FE496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59559"/>
            <a:ext cx="12192000" cy="11363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B73846-B854-6BF1-9E47-50235CF8E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5029199"/>
            <a:ext cx="11308080" cy="1478025"/>
          </a:xfrm>
          <a:solidFill>
            <a:srgbClr val="E1CA9A"/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12202F"/>
                </a:solidFill>
              </a:rPr>
              <a:t>This thesis: </a:t>
            </a:r>
            <a:br>
              <a:rPr lang="en-US" sz="3200" dirty="0">
                <a:solidFill>
                  <a:srgbClr val="12202F"/>
                </a:solidFill>
              </a:rPr>
            </a:br>
            <a:r>
              <a:rPr lang="en-US" sz="3200" dirty="0">
                <a:solidFill>
                  <a:srgbClr val="12202F"/>
                </a:solidFill>
              </a:rPr>
              <a:t>Efficiently uses the given platform and application characteristics </a:t>
            </a:r>
            <a:br>
              <a:rPr lang="en-US" sz="3200" dirty="0">
                <a:solidFill>
                  <a:srgbClr val="12202F"/>
                </a:solidFill>
              </a:rPr>
            </a:br>
            <a:r>
              <a:rPr lang="en-US" sz="3200" dirty="0">
                <a:solidFill>
                  <a:srgbClr val="12202F"/>
                </a:solidFill>
              </a:rPr>
              <a:t>to </a:t>
            </a:r>
            <a:r>
              <a:rPr lang="en-US" sz="3200" dirty="0" err="1">
                <a:solidFill>
                  <a:srgbClr val="12202F"/>
                </a:solidFill>
              </a:rPr>
              <a:t>maximise</a:t>
            </a:r>
            <a:r>
              <a:rPr lang="en-US" sz="3200" dirty="0">
                <a:solidFill>
                  <a:srgbClr val="12202F"/>
                </a:solidFill>
              </a:rPr>
              <a:t> the image-based control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26CC4-2627-8F09-6104-7AD2A1F1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904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5380F-48CF-3FC1-6A8D-4ACCC680C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Summary: Contributions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E4F37-B1BB-4AF6-ED3B-76E690FE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19</a:t>
            </a:fld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3A7F5A-7AEC-924D-D7FA-7674D097B6A6}"/>
              </a:ext>
            </a:extLst>
          </p:cNvPr>
          <p:cNvSpPr/>
          <p:nvPr/>
        </p:nvSpPr>
        <p:spPr>
          <a:xfrm>
            <a:off x="560614" y="2188036"/>
            <a:ext cx="5176156" cy="1600200"/>
          </a:xfrm>
          <a:prstGeom prst="roundRect">
            <a:avLst/>
          </a:prstGeom>
          <a:solidFill>
            <a:srgbClr val="E1CA9A"/>
          </a:solidFill>
          <a:ln>
            <a:solidFill>
              <a:srgbClr val="E1CA9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 err="1"/>
              <a:t>SPADe</a:t>
            </a:r>
            <a:r>
              <a:rPr lang="en-US" sz="2400" dirty="0"/>
              <a:t> flow for IBC system design considering </a:t>
            </a:r>
            <a:r>
              <a:rPr lang="en-US" sz="2400" b="1" dirty="0" err="1"/>
              <a:t>parallelisation</a:t>
            </a:r>
            <a:endParaRPr lang="en-US" sz="2400" b="1" dirty="0"/>
          </a:p>
          <a:p>
            <a:pPr marL="457200" indent="-457200">
              <a:buAutoNum type="arabicPeriod"/>
            </a:pPr>
            <a:r>
              <a:rPr lang="en-US" sz="2400" dirty="0"/>
              <a:t>S. Mohamed, et al., MICPRO 2020.</a:t>
            </a:r>
          </a:p>
          <a:p>
            <a:pPr marL="342900" indent="-342900">
              <a:buAutoNum type="arabicPeriod"/>
            </a:pPr>
            <a:r>
              <a:rPr lang="en-US" sz="2400" dirty="0"/>
              <a:t> S. Mohamed, et al., DSD 2018.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28D10C-1471-C5E0-7E8A-9456847CA9AE}"/>
              </a:ext>
            </a:extLst>
          </p:cNvPr>
          <p:cNvSpPr/>
          <p:nvPr/>
        </p:nvSpPr>
        <p:spPr>
          <a:xfrm>
            <a:off x="560614" y="3867155"/>
            <a:ext cx="4631870" cy="1583872"/>
          </a:xfrm>
          <a:prstGeom prst="roundRect">
            <a:avLst/>
          </a:prstGeom>
          <a:solidFill>
            <a:srgbClr val="E1CA9A"/>
          </a:solidFill>
          <a:ln>
            <a:solidFill>
              <a:srgbClr val="E1CA9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/>
              <a:t>Extending the </a:t>
            </a:r>
            <a:r>
              <a:rPr lang="en-US" sz="2400" dirty="0" err="1"/>
              <a:t>SPADe</a:t>
            </a:r>
            <a:r>
              <a:rPr lang="en-US" sz="2400" dirty="0"/>
              <a:t> flow considering </a:t>
            </a:r>
            <a:r>
              <a:rPr lang="en-US" sz="2400" b="1" dirty="0"/>
              <a:t>pipelining</a:t>
            </a:r>
            <a:r>
              <a:rPr lang="en-US" sz="2400" dirty="0"/>
              <a:t> for IBC system design</a:t>
            </a:r>
          </a:p>
          <a:p>
            <a:pPr marL="457200" indent="-457200">
              <a:buAutoNum type="arabicPeriod"/>
            </a:pPr>
            <a:r>
              <a:rPr lang="en-US" sz="2400" dirty="0"/>
              <a:t>S. Mohamed, et al., CDC 2020.</a:t>
            </a:r>
          </a:p>
          <a:p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EB3F53-B6E4-4BA6-DC48-0D635046BD24}"/>
              </a:ext>
            </a:extLst>
          </p:cNvPr>
          <p:cNvSpPr/>
          <p:nvPr/>
        </p:nvSpPr>
        <p:spPr>
          <a:xfrm>
            <a:off x="560614" y="5529946"/>
            <a:ext cx="6183084" cy="1197429"/>
          </a:xfrm>
          <a:prstGeom prst="roundRect">
            <a:avLst/>
          </a:prstGeom>
          <a:solidFill>
            <a:srgbClr val="E1CA9A"/>
          </a:solidFill>
          <a:ln>
            <a:solidFill>
              <a:srgbClr val="E1CA9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/>
              <a:t>Extending the </a:t>
            </a:r>
            <a:r>
              <a:rPr lang="en-US" sz="2400" dirty="0" err="1"/>
              <a:t>SPADe</a:t>
            </a:r>
            <a:r>
              <a:rPr lang="en-US" sz="2400" dirty="0"/>
              <a:t> flow considering </a:t>
            </a:r>
            <a:r>
              <a:rPr lang="en-US" sz="2400" b="1" dirty="0"/>
              <a:t>pipelined parallelism</a:t>
            </a:r>
            <a:r>
              <a:rPr lang="en-US" sz="2400" dirty="0"/>
              <a:t> for IBC system design</a:t>
            </a:r>
          </a:p>
          <a:p>
            <a:pPr marL="457200" indent="-457200">
              <a:buAutoNum type="arabicPeriod"/>
            </a:pPr>
            <a:r>
              <a:rPr lang="en-US" sz="2400" dirty="0"/>
              <a:t>S. Mohamed, et al., IEEE Access 2021.</a:t>
            </a:r>
          </a:p>
          <a:p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BF957B-7F02-E0CC-BE71-000C7519D1D4}"/>
              </a:ext>
            </a:extLst>
          </p:cNvPr>
          <p:cNvSpPr/>
          <p:nvPr/>
        </p:nvSpPr>
        <p:spPr>
          <a:xfrm>
            <a:off x="7287986" y="2318660"/>
            <a:ext cx="4686300" cy="1404256"/>
          </a:xfrm>
          <a:prstGeom prst="roundRect">
            <a:avLst/>
          </a:prstGeom>
          <a:solidFill>
            <a:srgbClr val="E1CA9A"/>
          </a:solidFill>
          <a:ln>
            <a:solidFill>
              <a:srgbClr val="E1CA9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/>
              <a:t>IBC system design considering </a:t>
            </a:r>
            <a:r>
              <a:rPr lang="en-US" sz="2400" b="1" dirty="0"/>
              <a:t>workload variation</a:t>
            </a:r>
          </a:p>
          <a:p>
            <a:pPr marL="457200" indent="-457200">
              <a:buAutoNum type="arabicPeriod"/>
            </a:pPr>
            <a:r>
              <a:rPr lang="en-US" sz="2400" dirty="0"/>
              <a:t>S. Mohamed, et al., CDC 2019.</a:t>
            </a:r>
          </a:p>
          <a:p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E324D2-FBE7-8BD4-E029-6B34EC8E7BB0}"/>
              </a:ext>
            </a:extLst>
          </p:cNvPr>
          <p:cNvSpPr/>
          <p:nvPr/>
        </p:nvSpPr>
        <p:spPr>
          <a:xfrm>
            <a:off x="5693229" y="3793673"/>
            <a:ext cx="6281057" cy="1692728"/>
          </a:xfrm>
          <a:prstGeom prst="roundRect">
            <a:avLst/>
          </a:prstGeom>
          <a:solidFill>
            <a:srgbClr val="E1CA9A"/>
          </a:solidFill>
          <a:ln>
            <a:solidFill>
              <a:srgbClr val="E1CA9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/>
              <a:t>Approximation</a:t>
            </a:r>
            <a:r>
              <a:rPr lang="en-US" sz="2400" dirty="0"/>
              <a:t>-aware IBC system design</a:t>
            </a:r>
          </a:p>
          <a:p>
            <a:pPr marL="457200" indent="-457200">
              <a:buAutoNum type="arabicPeriod"/>
            </a:pPr>
            <a:r>
              <a:rPr lang="en-US" sz="2400" dirty="0"/>
              <a:t>S. Mohamed, et al., MECO 2019.</a:t>
            </a:r>
          </a:p>
          <a:p>
            <a:pPr marL="457200" indent="-457200">
              <a:buAutoNum type="arabicPeriod"/>
            </a:pPr>
            <a:r>
              <a:rPr lang="en-US" sz="2400" dirty="0"/>
              <a:t>S. De, S. Mohamed, et al., IEEE Access 2020.</a:t>
            </a:r>
          </a:p>
          <a:p>
            <a:pPr marL="457200" indent="-457200">
              <a:buAutoNum type="arabicPeriod"/>
            </a:pPr>
            <a:r>
              <a:rPr lang="en-US" sz="2400" dirty="0"/>
              <a:t>S. De, S. Mohamed, et al., DATE 2020.</a:t>
            </a:r>
          </a:p>
          <a:p>
            <a:endParaRPr lang="en-US" dirty="0"/>
          </a:p>
        </p:txBody>
      </p:sp>
      <p:pic>
        <p:nvPicPr>
          <p:cNvPr id="12" name="Graphic 11" descr="Badge 1 with solid fill">
            <a:extLst>
              <a:ext uri="{FF2B5EF4-FFF2-40B4-BE49-F238E27FC236}">
                <a16:creationId xmlns:a16="http://schemas.microsoft.com/office/drawing/2014/main" id="{06C1A148-7B83-ABCF-3761-E5E000EAA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3201" y="2091148"/>
            <a:ext cx="914400" cy="914400"/>
          </a:xfrm>
          <a:prstGeom prst="rect">
            <a:avLst/>
          </a:prstGeom>
        </p:spPr>
      </p:pic>
      <p:pic>
        <p:nvPicPr>
          <p:cNvPr id="14" name="Graphic 13" descr="Badge 4 with solid fill">
            <a:extLst>
              <a:ext uri="{FF2B5EF4-FFF2-40B4-BE49-F238E27FC236}">
                <a16:creationId xmlns:a16="http://schemas.microsoft.com/office/drawing/2014/main" id="{338F9A2C-B19E-316A-C00A-DACB472E5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18820" y="2207625"/>
            <a:ext cx="914400" cy="914400"/>
          </a:xfrm>
          <a:prstGeom prst="rect">
            <a:avLst/>
          </a:prstGeom>
        </p:spPr>
      </p:pic>
      <p:pic>
        <p:nvPicPr>
          <p:cNvPr id="18" name="Graphic 17" descr="Badge with solid fill">
            <a:extLst>
              <a:ext uri="{FF2B5EF4-FFF2-40B4-BE49-F238E27FC236}">
                <a16:creationId xmlns:a16="http://schemas.microsoft.com/office/drawing/2014/main" id="{CD3FBDA4-732F-4E09-8C94-E1C9E76F09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97383" y="3764927"/>
            <a:ext cx="914400" cy="914400"/>
          </a:xfrm>
          <a:prstGeom prst="rect">
            <a:avLst/>
          </a:prstGeom>
        </p:spPr>
      </p:pic>
      <p:pic>
        <p:nvPicPr>
          <p:cNvPr id="20" name="Graphic 19" descr="Badge 3 with solid fill">
            <a:extLst>
              <a:ext uri="{FF2B5EF4-FFF2-40B4-BE49-F238E27FC236}">
                <a16:creationId xmlns:a16="http://schemas.microsoft.com/office/drawing/2014/main" id="{D6B91A1A-5AB2-FE87-BF21-B70DC2021E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1234" y="5409117"/>
            <a:ext cx="914400" cy="914400"/>
          </a:xfrm>
          <a:prstGeom prst="rect">
            <a:avLst/>
          </a:prstGeom>
        </p:spPr>
      </p:pic>
      <p:pic>
        <p:nvPicPr>
          <p:cNvPr id="22" name="Graphic 21" descr="Badge 5 with solid fill">
            <a:extLst>
              <a:ext uri="{FF2B5EF4-FFF2-40B4-BE49-F238E27FC236}">
                <a16:creationId xmlns:a16="http://schemas.microsoft.com/office/drawing/2014/main" id="{31EE90E5-DB2B-9A2F-26DF-78D78869D7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80915" y="3687187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5AD492A-1BC8-59B4-7AA5-99C66BA3E2A4}"/>
              </a:ext>
            </a:extLst>
          </p:cNvPr>
          <p:cNvSpPr txBox="1"/>
          <p:nvPr/>
        </p:nvSpPr>
        <p:spPr>
          <a:xfrm>
            <a:off x="560614" y="1681847"/>
            <a:ext cx="5535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2202F"/>
                </a:solidFill>
              </a:rPr>
              <a:t>Platform-specific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6B1CE0-FA94-AE1A-393F-E8C580F851C6}"/>
              </a:ext>
            </a:extLst>
          </p:cNvPr>
          <p:cNvSpPr txBox="1"/>
          <p:nvPr/>
        </p:nvSpPr>
        <p:spPr>
          <a:xfrm>
            <a:off x="8909958" y="1779813"/>
            <a:ext cx="3064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Application-specific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3EB4DE6-8628-60EF-ABF8-C8FDACD6F9C5}"/>
              </a:ext>
            </a:extLst>
          </p:cNvPr>
          <p:cNvSpPr txBox="1">
            <a:spLocks/>
          </p:cNvSpPr>
          <p:nvPr/>
        </p:nvSpPr>
        <p:spPr>
          <a:xfrm>
            <a:off x="0" y="1041112"/>
            <a:ext cx="12192000" cy="736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u="none" strike="noStrike" kern="1200" cap="none" spc="0" baseline="0" dirty="0" smtClean="0">
                <a:solidFill>
                  <a:srgbClr val="002060"/>
                </a:solidFill>
                <a:uFillTx/>
                <a:latin typeface="Bebas"/>
                <a:ea typeface="+mj-ea"/>
                <a:cs typeface="+mj-cs"/>
              </a:defRPr>
            </a:lvl3pPr>
            <a:lvl4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How to cope with long variable sensing delay of an IBC system </a:t>
            </a:r>
            <a:br>
              <a:rPr lang="en-GB" dirty="0"/>
            </a:br>
            <a:r>
              <a:rPr lang="en-GB" dirty="0"/>
              <a:t>for a given platform allocation?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A506440-55EC-5AA8-61BF-14828D9507B9}"/>
              </a:ext>
            </a:extLst>
          </p:cNvPr>
          <p:cNvSpPr/>
          <p:nvPr/>
        </p:nvSpPr>
        <p:spPr>
          <a:xfrm>
            <a:off x="7037613" y="5763985"/>
            <a:ext cx="484632" cy="978408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8057B4-D61A-CBCD-40A3-214AF901348B}"/>
              </a:ext>
            </a:extLst>
          </p:cNvPr>
          <p:cNvSpPr txBox="1"/>
          <p:nvPr/>
        </p:nvSpPr>
        <p:spPr>
          <a:xfrm>
            <a:off x="7462157" y="5796643"/>
            <a:ext cx="992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Delay</a:t>
            </a:r>
          </a:p>
          <a:p>
            <a:r>
              <a:rPr lang="en-US" sz="2400" dirty="0"/>
              <a:t>Period</a:t>
            </a: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15FF4A84-E917-5B90-7A97-4A6F46E69198}"/>
              </a:ext>
            </a:extLst>
          </p:cNvPr>
          <p:cNvSpPr/>
          <p:nvPr/>
        </p:nvSpPr>
        <p:spPr>
          <a:xfrm>
            <a:off x="8964385" y="5666014"/>
            <a:ext cx="484632" cy="978408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9A5969-92F4-E652-6149-7D3CDE04CE6A}"/>
              </a:ext>
            </a:extLst>
          </p:cNvPr>
          <p:cNvSpPr txBox="1"/>
          <p:nvPr/>
        </p:nvSpPr>
        <p:spPr>
          <a:xfrm>
            <a:off x="9329058" y="5867401"/>
            <a:ext cx="1794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IBC system </a:t>
            </a:r>
            <a:br>
              <a:rPr lang="en-US" sz="2400" dirty="0"/>
            </a:br>
            <a:r>
              <a:rPr lang="en-US" sz="2400" dirty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729230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ECA36FB-A4CC-6FD1-387B-6FBE0C999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" y="0"/>
            <a:ext cx="10612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9A6FC-1419-6726-7ACC-80FC72396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246DB6E5-ECCD-45FF-934B-C99B3DF7924C}" type="slidenum">
              <a:rPr lang="en-GB" smtClean="0"/>
              <a:t>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25B49-5065-00E9-703C-3D735AFB9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2375" y="1212458"/>
            <a:ext cx="1569325" cy="1542196"/>
          </a:xfrm>
          <a:prstGeom prst="rect">
            <a:avLst/>
          </a:prstGeom>
        </p:spPr>
      </p:pic>
      <p:pic>
        <p:nvPicPr>
          <p:cNvPr id="9" name="Picture 8" descr="A blue car on a road&#10;&#10;Description automatically generated with medium confidence">
            <a:extLst>
              <a:ext uri="{FF2B5EF4-FFF2-40B4-BE49-F238E27FC236}">
                <a16:creationId xmlns:a16="http://schemas.microsoft.com/office/drawing/2014/main" id="{90E583AF-D6B1-CF58-2084-792B9F48A0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0186" y="4453967"/>
            <a:ext cx="2411186" cy="12479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E54BFDC-C81A-6A8F-4CB3-E195366AE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33170"/>
            <a:ext cx="10515600" cy="628406"/>
          </a:xfrm>
        </p:spPr>
        <p:txBody>
          <a:bodyPr>
            <a:normAutofit fontScale="90000"/>
          </a:bodyPr>
          <a:lstStyle/>
          <a:p>
            <a:r>
              <a:rPr lang="en-GB" dirty="0"/>
              <a:t>Cameras are and will be prominent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10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66C996D-908F-3D5A-3B78-04399875B8E9}"/>
              </a:ext>
            </a:extLst>
          </p:cNvPr>
          <p:cNvSpPr txBox="1"/>
          <p:nvPr/>
        </p:nvSpPr>
        <p:spPr>
          <a:xfrm>
            <a:off x="0" y="4981429"/>
            <a:ext cx="4531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5 cameras</a:t>
            </a:r>
          </a:p>
          <a:p>
            <a:pPr algn="ctr"/>
            <a:r>
              <a:rPr lang="en-GB" sz="2800" b="1" dirty="0"/>
              <a:t>~2.5GHz octa-core CPU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B449F-A2F8-A1DA-344E-9DD274B28A9D}"/>
              </a:ext>
            </a:extLst>
          </p:cNvPr>
          <p:cNvSpPr txBox="1"/>
          <p:nvPr/>
        </p:nvSpPr>
        <p:spPr>
          <a:xfrm>
            <a:off x="4808880" y="4724400"/>
            <a:ext cx="7148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Tesla’s Autopilot</a:t>
            </a:r>
          </a:p>
          <a:p>
            <a:pPr algn="ctr"/>
            <a:r>
              <a:rPr lang="en-GB" sz="2800" b="1" dirty="0">
                <a:solidFill>
                  <a:srgbClr val="FF0000"/>
                </a:solidFill>
              </a:rPr>
              <a:t>8 cameras</a:t>
            </a:r>
          </a:p>
          <a:p>
            <a:pPr algn="ctr"/>
            <a:r>
              <a:rPr lang="en-GB" sz="2800" b="1" dirty="0"/>
              <a:t>Full Self-Driving computer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ED7211-CDD2-FC68-B52F-6628D6C07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252"/>
            <a:ext cx="4603819" cy="4524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38D992-833A-8176-2951-DABB29A44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237" y="367921"/>
            <a:ext cx="7563467" cy="42859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B05A-41B3-A8BB-3B8B-67C3EF665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246DB6E5-ECCD-45FF-934B-C99B3DF7924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065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110A-816D-16DD-5B04-DAFA7558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GB" dirty="0"/>
              <a:t>Image-Based Control (IBC)</a:t>
            </a:r>
            <a:endParaRPr lang="en-US" dirty="0"/>
          </a:p>
        </p:txBody>
      </p:sp>
      <p:pic>
        <p:nvPicPr>
          <p:cNvPr id="47" name="demo">
            <a:hlinkClick r:id="" action="ppaction://media"/>
            <a:extLst>
              <a:ext uri="{FF2B5EF4-FFF2-40B4-BE49-F238E27FC236}">
                <a16:creationId xmlns:a16="http://schemas.microsoft.com/office/drawing/2014/main" id="{ABA12265-B9E4-4F53-1E86-2EFC4FF7FA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2614" y="1574028"/>
            <a:ext cx="9592924" cy="482677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462A943-1F1D-0A6F-CBC9-42E7A37BB6C4}"/>
              </a:ext>
            </a:extLst>
          </p:cNvPr>
          <p:cNvSpPr txBox="1"/>
          <p:nvPr/>
        </p:nvSpPr>
        <p:spPr>
          <a:xfrm>
            <a:off x="1224648" y="1076981"/>
            <a:ext cx="48169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2800" dirty="0"/>
              <a:t>Lane-keeping assist system </a:t>
            </a:r>
          </a:p>
        </p:txBody>
      </p:sp>
    </p:spTree>
    <p:extLst>
      <p:ext uri="{BB962C8B-B14F-4D97-AF65-F5344CB8AC3E}">
        <p14:creationId xmlns:p14="http://schemas.microsoft.com/office/powerpoint/2010/main" val="119207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110A-816D-16DD-5B04-DAFA7558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GB" dirty="0"/>
              <a:t>Multiprocessor Image-Based Control (IBC)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5B8B5-1DD5-8F90-BC4A-C74FCE73A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5</a:t>
            </a:fld>
            <a:endParaRPr lang="en-GB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FAABD658-952B-F038-5811-79F5B247B565}"/>
              </a:ext>
            </a:extLst>
          </p:cNvPr>
          <p:cNvSpPr/>
          <p:nvPr/>
        </p:nvSpPr>
        <p:spPr>
          <a:xfrm>
            <a:off x="2564143" y="2483481"/>
            <a:ext cx="1500188" cy="1597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16FB1522-9D26-58E7-B390-12B7C2920F31}"/>
              </a:ext>
            </a:extLst>
          </p:cNvPr>
          <p:cNvSpPr/>
          <p:nvPr/>
        </p:nvSpPr>
        <p:spPr>
          <a:xfrm>
            <a:off x="6234245" y="2652066"/>
            <a:ext cx="1339453" cy="8929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4A8F6FB1-94B9-EB65-A259-9A1D42E37AF3}"/>
              </a:ext>
            </a:extLst>
          </p:cNvPr>
          <p:cNvSpPr/>
          <p:nvPr/>
        </p:nvSpPr>
        <p:spPr>
          <a:xfrm>
            <a:off x="6091370" y="2544910"/>
            <a:ext cx="1625203" cy="12858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7307F64E-638F-133D-577B-C9EE9F872813}"/>
              </a:ext>
            </a:extLst>
          </p:cNvPr>
          <p:cNvSpPr txBox="1"/>
          <p:nvPr/>
        </p:nvSpPr>
        <p:spPr>
          <a:xfrm>
            <a:off x="6244882" y="2199326"/>
            <a:ext cx="138276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sz="1600" b="1" spc="42" dirty="0">
                <a:solidFill>
                  <a:srgbClr val="29221E"/>
                </a:solidFill>
                <a:latin typeface="Cambria"/>
                <a:cs typeface="Cambria"/>
              </a:rPr>
              <a:t>v</a:t>
            </a:r>
            <a:r>
              <a:rPr sz="1600" b="1" spc="77" dirty="0">
                <a:solidFill>
                  <a:srgbClr val="29221E"/>
                </a:solidFill>
                <a:latin typeface="Cambria"/>
                <a:cs typeface="Cambria"/>
              </a:rPr>
              <a:t>e</a:t>
            </a:r>
            <a:r>
              <a:rPr sz="1600" b="1" spc="70" dirty="0">
                <a:solidFill>
                  <a:srgbClr val="29221E"/>
                </a:solidFill>
                <a:latin typeface="Cambria"/>
                <a:cs typeface="Cambria"/>
              </a:rPr>
              <a:t>hic</a:t>
            </a:r>
            <a:r>
              <a:rPr sz="1600" b="1" spc="53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1600" b="1" spc="77" dirty="0">
                <a:solidFill>
                  <a:srgbClr val="29221E"/>
                </a:solidFill>
                <a:latin typeface="Cambria"/>
                <a:cs typeface="Cambria"/>
              </a:rPr>
              <a:t>e</a:t>
            </a:r>
            <a:r>
              <a:rPr sz="1600" b="1" spc="134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1600" b="1" spc="105" dirty="0">
                <a:solidFill>
                  <a:srgbClr val="29221E"/>
                </a:solidFill>
                <a:latin typeface="Cambria"/>
                <a:cs typeface="Cambria"/>
              </a:rPr>
              <a:t>o</a:t>
            </a:r>
            <a:r>
              <a:rPr sz="1600" b="1" spc="95" dirty="0">
                <a:solidFill>
                  <a:srgbClr val="29221E"/>
                </a:solidFill>
                <a:latin typeface="Cambria"/>
                <a:cs typeface="Cambria"/>
              </a:rPr>
              <a:t>n</a:t>
            </a:r>
            <a:r>
              <a:rPr sz="1600" b="1" spc="134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1600" b="1" spc="28" dirty="0">
                <a:solidFill>
                  <a:srgbClr val="29221E"/>
                </a:solidFill>
                <a:latin typeface="Cambria"/>
                <a:cs typeface="Cambria"/>
              </a:rPr>
              <a:t>r</a:t>
            </a:r>
            <a:r>
              <a:rPr sz="1600" b="1" spc="105" dirty="0">
                <a:solidFill>
                  <a:srgbClr val="29221E"/>
                </a:solidFill>
                <a:latin typeface="Cambria"/>
                <a:cs typeface="Cambria"/>
              </a:rPr>
              <a:t>oa</a:t>
            </a:r>
            <a:r>
              <a:rPr sz="1600" b="1" spc="84" dirty="0">
                <a:solidFill>
                  <a:srgbClr val="29221E"/>
                </a:solidFill>
                <a:latin typeface="Cambria"/>
                <a:cs typeface="Cambria"/>
              </a:rPr>
              <a:t>d</a:t>
            </a:r>
            <a:endParaRPr sz="1600" dirty="0">
              <a:latin typeface="Cambria"/>
              <a:cs typeface="Cambria"/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5DAEEEC6-36B1-98B7-BAE0-E056FE8C5DE2}"/>
              </a:ext>
            </a:extLst>
          </p:cNvPr>
          <p:cNvSpPr txBox="1"/>
          <p:nvPr/>
        </p:nvSpPr>
        <p:spPr>
          <a:xfrm>
            <a:off x="910420" y="2990653"/>
            <a:ext cx="183278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000" spc="7" dirty="0">
                <a:solidFill>
                  <a:srgbClr val="29221E"/>
                </a:solidFill>
                <a:latin typeface="Cambria"/>
                <a:cs typeface="Cambria"/>
              </a:rPr>
              <a:t>de</a:t>
            </a:r>
            <a:r>
              <a:rPr sz="2000" spc="-46" dirty="0">
                <a:solidFill>
                  <a:srgbClr val="29221E"/>
                </a:solidFill>
                <a:latin typeface="Cambria"/>
                <a:cs typeface="Cambria"/>
              </a:rPr>
              <a:t>si</a:t>
            </a:r>
            <a:r>
              <a:rPr sz="2000" spc="-49" dirty="0">
                <a:solidFill>
                  <a:srgbClr val="29221E"/>
                </a:solidFill>
                <a:latin typeface="Cambria"/>
                <a:cs typeface="Cambria"/>
              </a:rPr>
              <a:t>re</a:t>
            </a:r>
            <a:r>
              <a:rPr sz="2000" spc="7" dirty="0">
                <a:solidFill>
                  <a:srgbClr val="29221E"/>
                </a:solidFill>
                <a:latin typeface="Cambria"/>
                <a:cs typeface="Cambria"/>
              </a:rPr>
              <a:t>d</a:t>
            </a:r>
            <a:r>
              <a:rPr sz="2000" spc="80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2000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2000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2000" spc="-7" dirty="0">
                <a:solidFill>
                  <a:srgbClr val="29221E"/>
                </a:solidFill>
                <a:latin typeface="Cambria"/>
                <a:cs typeface="Cambria"/>
              </a:rPr>
              <a:t>te</a:t>
            </a:r>
            <a:r>
              <a:rPr sz="2000" spc="-49" dirty="0">
                <a:solidFill>
                  <a:srgbClr val="29221E"/>
                </a:solidFill>
                <a:latin typeface="Cambria"/>
                <a:cs typeface="Cambria"/>
              </a:rPr>
              <a:t>r</a:t>
            </a:r>
            <a:r>
              <a:rPr sz="2000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2000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45AC8BBF-9E37-F68B-130B-597A6AFEF4B4}"/>
              </a:ext>
            </a:extLst>
          </p:cNvPr>
          <p:cNvSpPr/>
          <p:nvPr/>
        </p:nvSpPr>
        <p:spPr>
          <a:xfrm>
            <a:off x="3133291" y="3254942"/>
            <a:ext cx="4947047" cy="14823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0417F673-B50E-8498-B2D9-9DD72D6CCC47}"/>
              </a:ext>
            </a:extLst>
          </p:cNvPr>
          <p:cNvSpPr/>
          <p:nvPr/>
        </p:nvSpPr>
        <p:spPr>
          <a:xfrm>
            <a:off x="3315596" y="3340005"/>
            <a:ext cx="4624239" cy="1232297"/>
          </a:xfrm>
          <a:custGeom>
            <a:avLst/>
            <a:gdLst/>
            <a:ahLst/>
            <a:cxnLst/>
            <a:rect l="l" t="t" r="r" b="b"/>
            <a:pathLst>
              <a:path w="6576695" h="1752600">
                <a:moveTo>
                  <a:pt x="6576667" y="0"/>
                </a:moveTo>
                <a:lnTo>
                  <a:pt x="6569645" y="1752599"/>
                </a:lnTo>
                <a:lnTo>
                  <a:pt x="7310" y="1752599"/>
                </a:lnTo>
                <a:lnTo>
                  <a:pt x="387" y="1070410"/>
                </a:lnTo>
                <a:lnTo>
                  <a:pt x="0" y="1032311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07BC7893-D948-D67A-61E4-8F7A02C160F3}"/>
              </a:ext>
            </a:extLst>
          </p:cNvPr>
          <p:cNvSpPr/>
          <p:nvPr/>
        </p:nvSpPr>
        <p:spPr>
          <a:xfrm>
            <a:off x="3209261" y="3931911"/>
            <a:ext cx="214313" cy="215652"/>
          </a:xfrm>
          <a:custGeom>
            <a:avLst/>
            <a:gdLst/>
            <a:ahLst/>
            <a:cxnLst/>
            <a:rect l="l" t="t" r="r" b="b"/>
            <a:pathLst>
              <a:path w="304800" h="306704">
                <a:moveTo>
                  <a:pt x="149298" y="0"/>
                </a:moveTo>
                <a:lnTo>
                  <a:pt x="0" y="306330"/>
                </a:lnTo>
                <a:lnTo>
                  <a:pt x="151618" y="228588"/>
                </a:lnTo>
                <a:lnTo>
                  <a:pt x="266508" y="228588"/>
                </a:lnTo>
                <a:lnTo>
                  <a:pt x="149298" y="0"/>
                </a:lnTo>
                <a:close/>
              </a:path>
              <a:path w="304800" h="306704">
                <a:moveTo>
                  <a:pt x="266508" y="228588"/>
                </a:moveTo>
                <a:lnTo>
                  <a:pt x="151618" y="228588"/>
                </a:lnTo>
                <a:lnTo>
                  <a:pt x="304784" y="303237"/>
                </a:lnTo>
                <a:lnTo>
                  <a:pt x="266508" y="228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id="{029B5D64-1D7A-CFC3-A58F-D1A90F26F42F}"/>
              </a:ext>
            </a:extLst>
          </p:cNvPr>
          <p:cNvSpPr/>
          <p:nvPr/>
        </p:nvSpPr>
        <p:spPr>
          <a:xfrm>
            <a:off x="813924" y="3178917"/>
            <a:ext cx="1830586" cy="4018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5F46F3FD-61E9-E46A-65B2-3CB4B6846B77}"/>
              </a:ext>
            </a:extLst>
          </p:cNvPr>
          <p:cNvSpPr/>
          <p:nvPr/>
        </p:nvSpPr>
        <p:spPr>
          <a:xfrm>
            <a:off x="902923" y="3344346"/>
            <a:ext cx="1480096" cy="0"/>
          </a:xfrm>
          <a:custGeom>
            <a:avLst/>
            <a:gdLst/>
            <a:ahLst/>
            <a:cxnLst/>
            <a:rect l="l" t="t" r="r" b="b"/>
            <a:pathLst>
              <a:path w="2105025">
                <a:moveTo>
                  <a:pt x="0" y="0"/>
                </a:moveTo>
                <a:lnTo>
                  <a:pt x="2066362" y="5"/>
                </a:lnTo>
                <a:lnTo>
                  <a:pt x="2104462" y="5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2">
            <a:extLst>
              <a:ext uri="{FF2B5EF4-FFF2-40B4-BE49-F238E27FC236}">
                <a16:creationId xmlns:a16="http://schemas.microsoft.com/office/drawing/2014/main" id="{EA57F952-D586-0405-FF0D-BECDAF2F7EC9}"/>
              </a:ext>
            </a:extLst>
          </p:cNvPr>
          <p:cNvSpPr/>
          <p:nvPr/>
        </p:nvSpPr>
        <p:spPr>
          <a:xfrm>
            <a:off x="2302256" y="3237193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" y="0"/>
                </a:moveTo>
                <a:lnTo>
                  <a:pt x="76199" y="152401"/>
                </a:lnTo>
                <a:lnTo>
                  <a:pt x="0" y="304800"/>
                </a:lnTo>
                <a:lnTo>
                  <a:pt x="304800" y="152401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8CBADAD6-88C4-D85C-3DC1-433241DD8429}"/>
              </a:ext>
            </a:extLst>
          </p:cNvPr>
          <p:cNvSpPr/>
          <p:nvPr/>
        </p:nvSpPr>
        <p:spPr>
          <a:xfrm>
            <a:off x="4010753" y="3178917"/>
            <a:ext cx="2223492" cy="4018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01A02289-B7F4-8308-FE59-00338C959701}"/>
              </a:ext>
            </a:extLst>
          </p:cNvPr>
          <p:cNvSpPr/>
          <p:nvPr/>
        </p:nvSpPr>
        <p:spPr>
          <a:xfrm>
            <a:off x="4092805" y="3341952"/>
            <a:ext cx="1880146" cy="0"/>
          </a:xfrm>
          <a:custGeom>
            <a:avLst/>
            <a:gdLst/>
            <a:ahLst/>
            <a:cxnLst/>
            <a:rect l="l" t="t" r="r" b="b"/>
            <a:pathLst>
              <a:path w="2673984">
                <a:moveTo>
                  <a:pt x="0" y="0"/>
                </a:moveTo>
                <a:lnTo>
                  <a:pt x="2635512" y="8"/>
                </a:lnTo>
                <a:lnTo>
                  <a:pt x="2673612" y="8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5">
            <a:extLst>
              <a:ext uri="{FF2B5EF4-FFF2-40B4-BE49-F238E27FC236}">
                <a16:creationId xmlns:a16="http://schemas.microsoft.com/office/drawing/2014/main" id="{8F33ABDB-3446-1DB9-8E9D-17B53D1A2D94}"/>
              </a:ext>
            </a:extLst>
          </p:cNvPr>
          <p:cNvSpPr/>
          <p:nvPr/>
        </p:nvSpPr>
        <p:spPr>
          <a:xfrm>
            <a:off x="5892320" y="3234801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" y="0"/>
                </a:moveTo>
                <a:lnTo>
                  <a:pt x="76201" y="152401"/>
                </a:lnTo>
                <a:lnTo>
                  <a:pt x="0" y="304800"/>
                </a:lnTo>
                <a:lnTo>
                  <a:pt x="304801" y="152401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6">
            <a:extLst>
              <a:ext uri="{FF2B5EF4-FFF2-40B4-BE49-F238E27FC236}">
                <a16:creationId xmlns:a16="http://schemas.microsoft.com/office/drawing/2014/main" id="{1AE33E54-6029-661B-9B0A-0F73839FF4B7}"/>
              </a:ext>
            </a:extLst>
          </p:cNvPr>
          <p:cNvSpPr/>
          <p:nvPr/>
        </p:nvSpPr>
        <p:spPr>
          <a:xfrm>
            <a:off x="7618346" y="3178917"/>
            <a:ext cx="2080617" cy="4018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7">
            <a:extLst>
              <a:ext uri="{FF2B5EF4-FFF2-40B4-BE49-F238E27FC236}">
                <a16:creationId xmlns:a16="http://schemas.microsoft.com/office/drawing/2014/main" id="{9A0CE010-3C7A-05B2-115D-561E4B64B9FC}"/>
              </a:ext>
            </a:extLst>
          </p:cNvPr>
          <p:cNvSpPr/>
          <p:nvPr/>
        </p:nvSpPr>
        <p:spPr>
          <a:xfrm>
            <a:off x="7707629" y="3341965"/>
            <a:ext cx="1732806" cy="0"/>
          </a:xfrm>
          <a:custGeom>
            <a:avLst/>
            <a:gdLst/>
            <a:ahLst/>
            <a:cxnLst/>
            <a:rect l="l" t="t" r="r" b="b"/>
            <a:pathLst>
              <a:path w="2464434">
                <a:moveTo>
                  <a:pt x="0" y="0"/>
                </a:moveTo>
                <a:lnTo>
                  <a:pt x="2425735" y="8"/>
                </a:lnTo>
                <a:lnTo>
                  <a:pt x="2463835" y="8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8">
            <a:extLst>
              <a:ext uri="{FF2B5EF4-FFF2-40B4-BE49-F238E27FC236}">
                <a16:creationId xmlns:a16="http://schemas.microsoft.com/office/drawing/2014/main" id="{BE97CCCD-9F4B-F99A-AE06-13060E9CA7FD}"/>
              </a:ext>
            </a:extLst>
          </p:cNvPr>
          <p:cNvSpPr/>
          <p:nvPr/>
        </p:nvSpPr>
        <p:spPr>
          <a:xfrm>
            <a:off x="9359646" y="3234815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" y="0"/>
                </a:moveTo>
                <a:lnTo>
                  <a:pt x="76199" y="152401"/>
                </a:lnTo>
                <a:lnTo>
                  <a:pt x="0" y="304800"/>
                </a:lnTo>
                <a:lnTo>
                  <a:pt x="304796" y="152401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>
            <a:extLst>
              <a:ext uri="{FF2B5EF4-FFF2-40B4-BE49-F238E27FC236}">
                <a16:creationId xmlns:a16="http://schemas.microsoft.com/office/drawing/2014/main" id="{3D06FDB8-477A-CB66-0C63-BD075DE24F70}"/>
              </a:ext>
            </a:extLst>
          </p:cNvPr>
          <p:cNvSpPr/>
          <p:nvPr/>
        </p:nvSpPr>
        <p:spPr>
          <a:xfrm>
            <a:off x="4868003" y="2634206"/>
            <a:ext cx="1366242" cy="4018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>
            <a:extLst>
              <a:ext uri="{FF2B5EF4-FFF2-40B4-BE49-F238E27FC236}">
                <a16:creationId xmlns:a16="http://schemas.microsoft.com/office/drawing/2014/main" id="{6A9A312A-337C-E1F9-5B2A-EBB167DEE55D}"/>
              </a:ext>
            </a:extLst>
          </p:cNvPr>
          <p:cNvSpPr/>
          <p:nvPr/>
        </p:nvSpPr>
        <p:spPr>
          <a:xfrm>
            <a:off x="4952407" y="2803174"/>
            <a:ext cx="1020663" cy="0"/>
          </a:xfrm>
          <a:custGeom>
            <a:avLst/>
            <a:gdLst/>
            <a:ahLst/>
            <a:cxnLst/>
            <a:rect l="l" t="t" r="r" b="b"/>
            <a:pathLst>
              <a:path w="1451609">
                <a:moveTo>
                  <a:pt x="0" y="0"/>
                </a:moveTo>
                <a:lnTo>
                  <a:pt x="1412967" y="0"/>
                </a:lnTo>
                <a:lnTo>
                  <a:pt x="1451067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1">
            <a:extLst>
              <a:ext uri="{FF2B5EF4-FFF2-40B4-BE49-F238E27FC236}">
                <a16:creationId xmlns:a16="http://schemas.microsoft.com/office/drawing/2014/main" id="{B39FED54-5041-E60B-68E3-3545ADA32CB7}"/>
              </a:ext>
            </a:extLst>
          </p:cNvPr>
          <p:cNvSpPr/>
          <p:nvPr/>
        </p:nvSpPr>
        <p:spPr>
          <a:xfrm>
            <a:off x="5892321" y="2696018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0"/>
                </a:moveTo>
                <a:lnTo>
                  <a:pt x="76200" y="152400"/>
                </a:lnTo>
                <a:lnTo>
                  <a:pt x="0" y="304800"/>
                </a:lnTo>
                <a:lnTo>
                  <a:pt x="30480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32">
                <a:extLst>
                  <a:ext uri="{FF2B5EF4-FFF2-40B4-BE49-F238E27FC236}">
                    <a16:creationId xmlns:a16="http://schemas.microsoft.com/office/drawing/2014/main" id="{363C6083-93F0-27D8-4523-81AA4BF97FD1}"/>
                  </a:ext>
                </a:extLst>
              </p:cNvPr>
              <p:cNvSpPr txBox="1"/>
              <p:nvPr/>
            </p:nvSpPr>
            <p:spPr>
              <a:xfrm>
                <a:off x="910420" y="3442497"/>
                <a:ext cx="1409998" cy="30777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:r>
                  <a:rPr lang="en-IN" sz="2000" dirty="0">
                    <a:solidFill>
                      <a:srgbClr val="29221E"/>
                    </a:solidFill>
                    <a:latin typeface="Cambria"/>
                    <a:cs typeface="Cambria"/>
                  </a:rPr>
                  <a:t>deviation </a:t>
                </a:r>
                <a:r>
                  <a:rPr lang="en-IN" sz="2000" spc="11" dirty="0">
                    <a:solidFill>
                      <a:srgbClr val="29221E"/>
                    </a:solidFill>
                    <a:latin typeface="Cambria"/>
                    <a:cs typeface="Cambria"/>
                  </a:rPr>
                  <a:t> </a:t>
                </a:r>
                <a14:m>
                  <m:oMath xmlns:m="http://schemas.openxmlformats.org/officeDocument/2006/math">
                    <m:r>
                      <a:rPr lang="en-IN" sz="2000" b="0" i="1" spc="11" smtClean="0">
                        <a:solidFill>
                          <a:srgbClr val="29221E"/>
                        </a:solidFill>
                        <a:latin typeface="Cambria Math" panose="02040503050406030204" pitchFamily="18" charset="0"/>
                        <a:cs typeface="Cambria"/>
                      </a:rPr>
                      <m:t>𝑟</m:t>
                    </m:r>
                  </m:oMath>
                </a14:m>
                <a:endParaRPr sz="2000" baseline="5555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26" name="object 32">
                <a:extLst>
                  <a:ext uri="{FF2B5EF4-FFF2-40B4-BE49-F238E27FC236}">
                    <a16:creationId xmlns:a16="http://schemas.microsoft.com/office/drawing/2014/main" id="{363C6083-93F0-27D8-4523-81AA4BF97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420" y="3442497"/>
                <a:ext cx="1409998" cy="307777"/>
              </a:xfrm>
              <a:prstGeom prst="rect">
                <a:avLst/>
              </a:prstGeom>
              <a:blipFill>
                <a:blip r:embed="rId14"/>
                <a:stretch>
                  <a:fillRect l="-10345" t="-2600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bject 33">
            <a:extLst>
              <a:ext uri="{FF2B5EF4-FFF2-40B4-BE49-F238E27FC236}">
                <a16:creationId xmlns:a16="http://schemas.microsoft.com/office/drawing/2014/main" id="{D33F74E9-DF2A-EF43-FFFD-D12A0F67DC57}"/>
              </a:ext>
            </a:extLst>
          </p:cNvPr>
          <p:cNvSpPr txBox="1"/>
          <p:nvPr/>
        </p:nvSpPr>
        <p:spPr>
          <a:xfrm>
            <a:off x="7975671" y="2938319"/>
            <a:ext cx="28665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000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2000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2000" spc="-7" dirty="0">
                <a:solidFill>
                  <a:srgbClr val="29221E"/>
                </a:solidFill>
                <a:latin typeface="Cambria"/>
                <a:cs typeface="Cambria"/>
              </a:rPr>
              <a:t>te</a:t>
            </a:r>
            <a:r>
              <a:rPr sz="2000" spc="-49" dirty="0">
                <a:solidFill>
                  <a:srgbClr val="29221E"/>
                </a:solidFill>
                <a:latin typeface="Cambria"/>
                <a:cs typeface="Cambria"/>
              </a:rPr>
              <a:t>r</a:t>
            </a:r>
            <a:r>
              <a:rPr sz="2000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2000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2000" spc="80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2000" spc="7" dirty="0">
                <a:solidFill>
                  <a:srgbClr val="29221E"/>
                </a:solidFill>
                <a:latin typeface="Cambria"/>
                <a:cs typeface="Cambria"/>
              </a:rPr>
              <a:t>d</a:t>
            </a:r>
            <a:r>
              <a:rPr lang="en-IN" sz="2000" dirty="0" err="1">
                <a:solidFill>
                  <a:srgbClr val="29221E"/>
                </a:solidFill>
                <a:latin typeface="Cambria"/>
                <a:cs typeface="Cambria"/>
              </a:rPr>
              <a:t>eviation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28" name="object 34">
            <a:extLst>
              <a:ext uri="{FF2B5EF4-FFF2-40B4-BE49-F238E27FC236}">
                <a16:creationId xmlns:a16="http://schemas.microsoft.com/office/drawing/2014/main" id="{1F95E976-42EF-6FD3-F74C-3F819F22E773}"/>
              </a:ext>
            </a:extLst>
          </p:cNvPr>
          <p:cNvSpPr txBox="1"/>
          <p:nvPr/>
        </p:nvSpPr>
        <p:spPr>
          <a:xfrm>
            <a:off x="4294414" y="2643107"/>
            <a:ext cx="1835747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572" algn="r"/>
            <a:endParaRPr sz="2000" dirty="0">
              <a:latin typeface="Garamond"/>
              <a:cs typeface="Garamond"/>
            </a:endParaRPr>
          </a:p>
          <a:p>
            <a:pPr marL="8929">
              <a:spcBef>
                <a:spcPts val="305"/>
              </a:spcBef>
            </a:pPr>
            <a:r>
              <a:rPr sz="2000" spc="-46" dirty="0">
                <a:solidFill>
                  <a:srgbClr val="29221E"/>
                </a:solidFill>
                <a:latin typeface="Cambria"/>
                <a:cs typeface="Cambria"/>
              </a:rPr>
              <a:t>s</a:t>
            </a:r>
            <a:r>
              <a:rPr sz="2000" spc="-7" dirty="0">
                <a:solidFill>
                  <a:srgbClr val="29221E"/>
                </a:solidFill>
                <a:latin typeface="Cambria"/>
                <a:cs typeface="Cambria"/>
              </a:rPr>
              <a:t>tee</a:t>
            </a:r>
            <a:r>
              <a:rPr sz="2000" spc="-49" dirty="0">
                <a:solidFill>
                  <a:srgbClr val="29221E"/>
                </a:solidFill>
                <a:latin typeface="Cambria"/>
                <a:cs typeface="Cambria"/>
              </a:rPr>
              <a:t>ri</a:t>
            </a:r>
            <a:r>
              <a:rPr sz="2000" spc="7" dirty="0">
                <a:solidFill>
                  <a:srgbClr val="29221E"/>
                </a:solidFill>
                <a:latin typeface="Cambria"/>
                <a:cs typeface="Cambria"/>
              </a:rPr>
              <a:t>n</a:t>
            </a:r>
            <a:r>
              <a:rPr sz="2000" spc="32" dirty="0">
                <a:solidFill>
                  <a:srgbClr val="29221E"/>
                </a:solidFill>
                <a:latin typeface="Cambria"/>
                <a:cs typeface="Cambria"/>
              </a:rPr>
              <a:t>g</a:t>
            </a:r>
            <a:r>
              <a:rPr sz="2000" spc="80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2000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2000" spc="7" dirty="0">
                <a:solidFill>
                  <a:srgbClr val="29221E"/>
                </a:solidFill>
                <a:latin typeface="Cambria"/>
                <a:cs typeface="Cambria"/>
              </a:rPr>
              <a:t>n</a:t>
            </a:r>
            <a:r>
              <a:rPr sz="2000" spc="32" dirty="0">
                <a:solidFill>
                  <a:srgbClr val="29221E"/>
                </a:solidFill>
                <a:latin typeface="Cambria"/>
                <a:cs typeface="Cambria"/>
              </a:rPr>
              <a:t>g</a:t>
            </a:r>
            <a:r>
              <a:rPr sz="2000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2000" dirty="0">
                <a:solidFill>
                  <a:srgbClr val="29221E"/>
                </a:solidFill>
                <a:latin typeface="Cambria"/>
                <a:cs typeface="Cambria"/>
              </a:rPr>
              <a:t>e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29" name="object 40">
            <a:extLst>
              <a:ext uri="{FF2B5EF4-FFF2-40B4-BE49-F238E27FC236}">
                <a16:creationId xmlns:a16="http://schemas.microsoft.com/office/drawing/2014/main" id="{90B1CE50-5A3D-3B99-AE34-DD3213BD7473}"/>
              </a:ext>
            </a:extLst>
          </p:cNvPr>
          <p:cNvSpPr txBox="1"/>
          <p:nvPr/>
        </p:nvSpPr>
        <p:spPr>
          <a:xfrm>
            <a:off x="4490357" y="2449004"/>
            <a:ext cx="160727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000" spc="7" dirty="0">
                <a:solidFill>
                  <a:srgbClr val="29221E"/>
                </a:solidFill>
                <a:latin typeface="Cambria"/>
                <a:cs typeface="Cambria"/>
              </a:rPr>
              <a:t>di</a:t>
            </a:r>
            <a:r>
              <a:rPr sz="2000" spc="-46" dirty="0">
                <a:solidFill>
                  <a:srgbClr val="29221E"/>
                </a:solidFill>
                <a:latin typeface="Cambria"/>
                <a:cs typeface="Cambria"/>
              </a:rPr>
              <a:t>s</a:t>
            </a:r>
            <a:r>
              <a:rPr sz="2000" spc="4" dirty="0">
                <a:solidFill>
                  <a:srgbClr val="29221E"/>
                </a:solidFill>
                <a:latin typeface="Cambria"/>
                <a:cs typeface="Cambria"/>
              </a:rPr>
              <a:t>tu</a:t>
            </a:r>
            <a:r>
              <a:rPr sz="2000" spc="-49" dirty="0">
                <a:solidFill>
                  <a:srgbClr val="29221E"/>
                </a:solidFill>
                <a:latin typeface="Cambria"/>
                <a:cs typeface="Cambria"/>
              </a:rPr>
              <a:t>r</a:t>
            </a:r>
            <a:r>
              <a:rPr sz="2000" spc="-18" dirty="0">
                <a:solidFill>
                  <a:srgbClr val="29221E"/>
                </a:solidFill>
                <a:latin typeface="Cambria"/>
                <a:cs typeface="Cambria"/>
              </a:rPr>
              <a:t>b</a:t>
            </a:r>
            <a:r>
              <a:rPr sz="2000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2000" spc="7" dirty="0">
                <a:solidFill>
                  <a:srgbClr val="29221E"/>
                </a:solidFill>
                <a:latin typeface="Cambria"/>
                <a:cs typeface="Cambria"/>
              </a:rPr>
              <a:t>nce</a:t>
            </a:r>
            <a:endParaRPr sz="2000">
              <a:latin typeface="Cambria"/>
              <a:cs typeface="Cambri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41">
                <a:extLst>
                  <a:ext uri="{FF2B5EF4-FFF2-40B4-BE49-F238E27FC236}">
                    <a16:creationId xmlns:a16="http://schemas.microsoft.com/office/drawing/2014/main" id="{8ACD936E-7DA7-2478-54BE-60B50E68DF5A}"/>
                  </a:ext>
                </a:extLst>
              </p:cNvPr>
              <p:cNvSpPr txBox="1"/>
              <p:nvPr/>
            </p:nvSpPr>
            <p:spPr>
              <a:xfrm>
                <a:off x="4916223" y="3438091"/>
                <a:ext cx="323255" cy="30777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𝑢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[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]</m:t>
                      </m:r>
                    </m:oMath>
                  </m:oMathPara>
                </a14:m>
                <a:endParaRPr sz="2000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30" name="object 41">
                <a:extLst>
                  <a:ext uri="{FF2B5EF4-FFF2-40B4-BE49-F238E27FC236}">
                    <a16:creationId xmlns:a16="http://schemas.microsoft.com/office/drawing/2014/main" id="{8ACD936E-7DA7-2478-54BE-60B50E68D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223" y="3438091"/>
                <a:ext cx="323255" cy="307777"/>
              </a:xfrm>
              <a:prstGeom prst="rect">
                <a:avLst/>
              </a:prstGeom>
              <a:blipFill>
                <a:blip r:embed="rId15"/>
                <a:stretch>
                  <a:fillRect l="-16981" t="-2000" r="-88679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bject 42">
                <a:extLst>
                  <a:ext uri="{FF2B5EF4-FFF2-40B4-BE49-F238E27FC236}">
                    <a16:creationId xmlns:a16="http://schemas.microsoft.com/office/drawing/2014/main" id="{79FD2319-5366-FA54-A2EE-9EE6DEB44A84}"/>
                  </a:ext>
                </a:extLst>
              </p:cNvPr>
              <p:cNvSpPr txBox="1"/>
              <p:nvPr/>
            </p:nvSpPr>
            <p:spPr>
              <a:xfrm>
                <a:off x="8284082" y="3449114"/>
                <a:ext cx="308520" cy="30777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𝑦</m:t>
                      </m:r>
                      <m:r>
                        <a:rPr lang="en-IN" sz="2000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[</m:t>
                      </m:r>
                      <m:r>
                        <a:rPr lang="en-IN" sz="2000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𝑘</m:t>
                      </m:r>
                      <m:r>
                        <a:rPr lang="en-IN" sz="2000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]</m:t>
                      </m:r>
                    </m:oMath>
                  </m:oMathPara>
                </a14:m>
                <a:endParaRPr sz="2000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31" name="object 42">
                <a:extLst>
                  <a:ext uri="{FF2B5EF4-FFF2-40B4-BE49-F238E27FC236}">
                    <a16:creationId xmlns:a16="http://schemas.microsoft.com/office/drawing/2014/main" id="{79FD2319-5366-FA54-A2EE-9EE6DEB44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082" y="3449114"/>
                <a:ext cx="308520" cy="307777"/>
              </a:xfrm>
              <a:prstGeom prst="rect">
                <a:avLst/>
              </a:prstGeom>
              <a:blipFill>
                <a:blip r:embed="rId16"/>
                <a:stretch>
                  <a:fillRect l="-27451" t="-2000" r="-80392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bject 33">
            <a:extLst>
              <a:ext uri="{FF2B5EF4-FFF2-40B4-BE49-F238E27FC236}">
                <a16:creationId xmlns:a16="http://schemas.microsoft.com/office/drawing/2014/main" id="{E58298B7-1E81-3257-A88E-F8E141AC8C9A}"/>
              </a:ext>
            </a:extLst>
          </p:cNvPr>
          <p:cNvSpPr txBox="1"/>
          <p:nvPr/>
        </p:nvSpPr>
        <p:spPr>
          <a:xfrm>
            <a:off x="4876209" y="4171151"/>
            <a:ext cx="219406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IN" sz="2000" spc="14" dirty="0">
                <a:solidFill>
                  <a:srgbClr val="29221E"/>
                </a:solidFill>
                <a:latin typeface="Cambria"/>
                <a:cs typeface="Cambria"/>
              </a:rPr>
              <a:t>measure states 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B32926-2A72-72EC-EDD7-49C2232F64F7}"/>
              </a:ext>
            </a:extLst>
          </p:cNvPr>
          <p:cNvSpPr/>
          <p:nvPr/>
        </p:nvSpPr>
        <p:spPr>
          <a:xfrm>
            <a:off x="2767609" y="2869444"/>
            <a:ext cx="1090805" cy="7796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dirty="0"/>
              <a:t>Control Strategies</a:t>
            </a: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881E26D8-D057-E83D-D033-E7AAE6A6370F}"/>
              </a:ext>
            </a:extLst>
          </p:cNvPr>
          <p:cNvSpPr txBox="1"/>
          <p:nvPr/>
        </p:nvSpPr>
        <p:spPr>
          <a:xfrm>
            <a:off x="2498273" y="2376661"/>
            <a:ext cx="1533421" cy="492443"/>
          </a:xfrm>
          <a:prstGeom prst="rect">
            <a:avLst/>
          </a:prstGeom>
          <a:solidFill>
            <a:srgbClr val="E1CA9A"/>
          </a:solidFill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IN" sz="1600" b="1" spc="42" dirty="0">
                <a:solidFill>
                  <a:srgbClr val="29221E"/>
                </a:solidFill>
                <a:latin typeface="Cambria"/>
                <a:cs typeface="Cambria"/>
              </a:rPr>
              <a:t>Multiprocessor platform</a:t>
            </a:r>
            <a:endParaRPr sz="1600" dirty="0">
              <a:latin typeface="Cambria"/>
              <a:cs typeface="Cambria"/>
            </a:endParaRPr>
          </a:p>
        </p:txBody>
      </p:sp>
      <p:grpSp>
        <p:nvGrpSpPr>
          <p:cNvPr id="35" name="Camera7">
            <a:extLst>
              <a:ext uri="{FF2B5EF4-FFF2-40B4-BE49-F238E27FC236}">
                <a16:creationId xmlns:a16="http://schemas.microsoft.com/office/drawing/2014/main" id="{30432143-E14B-449E-DBFF-84AD8B36737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332478" y="4189115"/>
            <a:ext cx="395462" cy="316609"/>
            <a:chOff x="2478" y="994"/>
            <a:chExt cx="2648" cy="2120"/>
          </a:xfrm>
          <a:solidFill>
            <a:schemeClr val="accent1">
              <a:lumMod val="50000"/>
            </a:schemeClr>
          </a:solidFill>
        </p:grpSpPr>
        <p:sp>
          <p:nvSpPr>
            <p:cNvPr id="36" name="Camera7">
              <a:extLst>
                <a:ext uri="{FF2B5EF4-FFF2-40B4-BE49-F238E27FC236}">
                  <a16:creationId xmlns:a16="http://schemas.microsoft.com/office/drawing/2014/main" id="{CDBB8D1F-0702-3426-48BB-749A91079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1690"/>
              <a:ext cx="992" cy="99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Camera7">
              <a:extLst>
                <a:ext uri="{FF2B5EF4-FFF2-40B4-BE49-F238E27FC236}">
                  <a16:creationId xmlns:a16="http://schemas.microsoft.com/office/drawing/2014/main" id="{1063FD1D-F522-AAD0-2C60-C070625958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8" y="994"/>
              <a:ext cx="2648" cy="2120"/>
            </a:xfrm>
            <a:custGeom>
              <a:avLst/>
              <a:gdLst>
                <a:gd name="T0" fmla="*/ 367 w 667"/>
                <a:gd name="T1" fmla="*/ 475 h 533"/>
                <a:gd name="T2" fmla="*/ 192 w 667"/>
                <a:gd name="T3" fmla="*/ 300 h 533"/>
                <a:gd name="T4" fmla="*/ 367 w 667"/>
                <a:gd name="T5" fmla="*/ 125 h 533"/>
                <a:gd name="T6" fmla="*/ 542 w 667"/>
                <a:gd name="T7" fmla="*/ 300 h 533"/>
                <a:gd name="T8" fmla="*/ 367 w 667"/>
                <a:gd name="T9" fmla="*/ 475 h 533"/>
                <a:gd name="T10" fmla="*/ 625 w 667"/>
                <a:gd name="T11" fmla="*/ 83 h 533"/>
                <a:gd name="T12" fmla="*/ 542 w 667"/>
                <a:gd name="T13" fmla="*/ 83 h 533"/>
                <a:gd name="T14" fmla="*/ 500 w 667"/>
                <a:gd name="T15" fmla="*/ 44 h 533"/>
                <a:gd name="T16" fmla="*/ 458 w 667"/>
                <a:gd name="T17" fmla="*/ 0 h 533"/>
                <a:gd name="T18" fmla="*/ 292 w 667"/>
                <a:gd name="T19" fmla="*/ 0 h 533"/>
                <a:gd name="T20" fmla="*/ 250 w 667"/>
                <a:gd name="T21" fmla="*/ 44 h 533"/>
                <a:gd name="T22" fmla="*/ 208 w 667"/>
                <a:gd name="T23" fmla="*/ 83 h 533"/>
                <a:gd name="T24" fmla="*/ 167 w 667"/>
                <a:gd name="T25" fmla="*/ 83 h 533"/>
                <a:gd name="T26" fmla="*/ 125 w 667"/>
                <a:gd name="T27" fmla="*/ 50 h 533"/>
                <a:gd name="T28" fmla="*/ 83 w 667"/>
                <a:gd name="T29" fmla="*/ 50 h 533"/>
                <a:gd name="T30" fmla="*/ 42 w 667"/>
                <a:gd name="T31" fmla="*/ 83 h 533"/>
                <a:gd name="T32" fmla="*/ 0 w 667"/>
                <a:gd name="T33" fmla="*/ 133 h 533"/>
                <a:gd name="T34" fmla="*/ 0 w 667"/>
                <a:gd name="T35" fmla="*/ 489 h 533"/>
                <a:gd name="T36" fmla="*/ 42 w 667"/>
                <a:gd name="T37" fmla="*/ 533 h 533"/>
                <a:gd name="T38" fmla="*/ 625 w 667"/>
                <a:gd name="T39" fmla="*/ 533 h 533"/>
                <a:gd name="T40" fmla="*/ 667 w 667"/>
                <a:gd name="T41" fmla="*/ 489 h 533"/>
                <a:gd name="T42" fmla="*/ 667 w 667"/>
                <a:gd name="T43" fmla="*/ 133 h 533"/>
                <a:gd name="T44" fmla="*/ 625 w 667"/>
                <a:gd name="T45" fmla="*/ 8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7" h="533">
                  <a:moveTo>
                    <a:pt x="367" y="475"/>
                  </a:moveTo>
                  <a:cubicBezTo>
                    <a:pt x="270" y="475"/>
                    <a:pt x="192" y="396"/>
                    <a:pt x="192" y="300"/>
                  </a:cubicBezTo>
                  <a:cubicBezTo>
                    <a:pt x="192" y="204"/>
                    <a:pt x="270" y="125"/>
                    <a:pt x="367" y="125"/>
                  </a:cubicBezTo>
                  <a:cubicBezTo>
                    <a:pt x="463" y="125"/>
                    <a:pt x="542" y="204"/>
                    <a:pt x="542" y="300"/>
                  </a:cubicBezTo>
                  <a:cubicBezTo>
                    <a:pt x="542" y="396"/>
                    <a:pt x="463" y="475"/>
                    <a:pt x="367" y="475"/>
                  </a:cubicBezTo>
                  <a:close/>
                  <a:moveTo>
                    <a:pt x="625" y="83"/>
                  </a:moveTo>
                  <a:lnTo>
                    <a:pt x="542" y="83"/>
                  </a:lnTo>
                  <a:cubicBezTo>
                    <a:pt x="542" y="83"/>
                    <a:pt x="518" y="89"/>
                    <a:pt x="500" y="44"/>
                  </a:cubicBezTo>
                  <a:cubicBezTo>
                    <a:pt x="491" y="22"/>
                    <a:pt x="481" y="0"/>
                    <a:pt x="458" y="0"/>
                  </a:cubicBezTo>
                  <a:lnTo>
                    <a:pt x="292" y="0"/>
                  </a:lnTo>
                  <a:cubicBezTo>
                    <a:pt x="269" y="0"/>
                    <a:pt x="259" y="22"/>
                    <a:pt x="250" y="44"/>
                  </a:cubicBezTo>
                  <a:cubicBezTo>
                    <a:pt x="233" y="89"/>
                    <a:pt x="208" y="83"/>
                    <a:pt x="208" y="83"/>
                  </a:cubicBezTo>
                  <a:lnTo>
                    <a:pt x="167" y="83"/>
                  </a:lnTo>
                  <a:cubicBezTo>
                    <a:pt x="167" y="59"/>
                    <a:pt x="148" y="50"/>
                    <a:pt x="125" y="50"/>
                  </a:cubicBezTo>
                  <a:lnTo>
                    <a:pt x="83" y="50"/>
                  </a:lnTo>
                  <a:cubicBezTo>
                    <a:pt x="60" y="50"/>
                    <a:pt x="42" y="59"/>
                    <a:pt x="42" y="83"/>
                  </a:cubicBezTo>
                  <a:cubicBezTo>
                    <a:pt x="19" y="83"/>
                    <a:pt x="0" y="109"/>
                    <a:pt x="0" y="133"/>
                  </a:cubicBezTo>
                  <a:lnTo>
                    <a:pt x="0" y="489"/>
                  </a:lnTo>
                  <a:cubicBezTo>
                    <a:pt x="0" y="513"/>
                    <a:pt x="19" y="533"/>
                    <a:pt x="42" y="533"/>
                  </a:cubicBezTo>
                  <a:lnTo>
                    <a:pt x="625" y="533"/>
                  </a:lnTo>
                  <a:cubicBezTo>
                    <a:pt x="648" y="533"/>
                    <a:pt x="667" y="513"/>
                    <a:pt x="667" y="489"/>
                  </a:cubicBezTo>
                  <a:lnTo>
                    <a:pt x="667" y="133"/>
                  </a:lnTo>
                  <a:cubicBezTo>
                    <a:pt x="667" y="109"/>
                    <a:pt x="648" y="83"/>
                    <a:pt x="625" y="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object 15">
            <a:extLst>
              <a:ext uri="{FF2B5EF4-FFF2-40B4-BE49-F238E27FC236}">
                <a16:creationId xmlns:a16="http://schemas.microsoft.com/office/drawing/2014/main" id="{AE4F2698-2422-73CF-1487-53526174B56A}"/>
              </a:ext>
            </a:extLst>
          </p:cNvPr>
          <p:cNvSpPr/>
          <p:nvPr/>
        </p:nvSpPr>
        <p:spPr>
          <a:xfrm>
            <a:off x="2615417" y="2869409"/>
            <a:ext cx="1404000" cy="1008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241838FE-1ADD-D09C-CDD2-39A5D02D94C9}"/>
              </a:ext>
            </a:extLst>
          </p:cNvPr>
          <p:cNvSpPr/>
          <p:nvPr/>
        </p:nvSpPr>
        <p:spPr>
          <a:xfrm>
            <a:off x="1699949" y="5844191"/>
            <a:ext cx="7233047" cy="1035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bject 6">
                <a:extLst>
                  <a:ext uri="{FF2B5EF4-FFF2-40B4-BE49-F238E27FC236}">
                    <a16:creationId xmlns:a16="http://schemas.microsoft.com/office/drawing/2014/main" id="{6887E6A2-7FBC-8E15-B987-48A05A7C305F}"/>
                  </a:ext>
                </a:extLst>
              </p:cNvPr>
              <p:cNvSpPr txBox="1"/>
              <p:nvPr/>
            </p:nvSpPr>
            <p:spPr>
              <a:xfrm>
                <a:off x="1930756" y="6051110"/>
                <a:ext cx="6624000" cy="56425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 marR="3572">
                  <a:lnSpc>
                    <a:spcPts val="2180"/>
                  </a:lnSpc>
                </a:pPr>
                <a:r>
                  <a:rPr lang="en-IN" sz="2000" b="1" spc="63" dirty="0">
                    <a:latin typeface="Cambria"/>
                    <a:cs typeface="Cambria"/>
                  </a:rPr>
                  <a:t>H</a:t>
                </a:r>
                <a:r>
                  <a:rPr lang="en-IN" sz="2000" b="1" spc="4" dirty="0">
                    <a:latin typeface="Cambria"/>
                    <a:cs typeface="Cambria"/>
                  </a:rPr>
                  <a:t>o</a:t>
                </a:r>
                <a:r>
                  <a:rPr lang="en-IN" sz="2000" b="1" dirty="0">
                    <a:latin typeface="Cambria"/>
                    <a:cs typeface="Cambria"/>
                  </a:rPr>
                  <a:t>w</a:t>
                </a:r>
                <a:r>
                  <a:rPr lang="en-IN" sz="2000" b="1" spc="127" dirty="0">
                    <a:latin typeface="Cambria"/>
                    <a:cs typeface="Cambria"/>
                  </a:rPr>
                  <a:t> </a:t>
                </a:r>
                <a:r>
                  <a:rPr lang="en-IN" sz="2000" b="1" spc="-14" dirty="0">
                    <a:latin typeface="Cambria"/>
                    <a:cs typeface="Cambria"/>
                  </a:rPr>
                  <a:t>t</a:t>
                </a:r>
                <a:r>
                  <a:rPr lang="en-IN" sz="2000" b="1" spc="7" dirty="0">
                    <a:latin typeface="Cambria"/>
                    <a:cs typeface="Cambria"/>
                  </a:rPr>
                  <a:t>o</a:t>
                </a:r>
                <a:r>
                  <a:rPr lang="en-IN" sz="2000" b="1" spc="127" dirty="0">
                    <a:latin typeface="Cambria"/>
                    <a:cs typeface="Cambria"/>
                  </a:rPr>
                  <a:t> </a:t>
                </a:r>
                <a:r>
                  <a:rPr lang="en-IN" sz="2000" b="1" spc="7" dirty="0">
                    <a:solidFill>
                      <a:srgbClr val="B51A00"/>
                    </a:solidFill>
                    <a:latin typeface="Cambria"/>
                    <a:cs typeface="Cambria"/>
                  </a:rPr>
                  <a:t>c</a:t>
                </a:r>
                <a:r>
                  <a:rPr lang="en-IN" sz="2000" b="1" spc="4" dirty="0">
                    <a:solidFill>
                      <a:srgbClr val="B51A00"/>
                    </a:solidFill>
                    <a:latin typeface="Cambria"/>
                    <a:cs typeface="Cambria"/>
                  </a:rPr>
                  <a:t>o</a:t>
                </a:r>
                <a:r>
                  <a:rPr lang="en-IN" sz="2000" b="1" spc="-11" dirty="0">
                    <a:solidFill>
                      <a:srgbClr val="B51A00"/>
                    </a:solidFill>
                    <a:latin typeface="Cambria"/>
                    <a:cs typeface="Cambria"/>
                  </a:rPr>
                  <a:t>nt</a:t>
                </a:r>
                <a:r>
                  <a:rPr lang="en-IN" sz="2000" b="1" spc="-77" dirty="0">
                    <a:solidFill>
                      <a:srgbClr val="B51A00"/>
                    </a:solidFill>
                    <a:latin typeface="Cambria"/>
                    <a:cs typeface="Cambria"/>
                  </a:rPr>
                  <a:t>r</a:t>
                </a:r>
                <a:r>
                  <a:rPr lang="en-IN" sz="2000" b="1" spc="4" dirty="0">
                    <a:solidFill>
                      <a:srgbClr val="B51A00"/>
                    </a:solidFill>
                    <a:latin typeface="Cambria"/>
                    <a:cs typeface="Cambria"/>
                  </a:rPr>
                  <a:t>o</a:t>
                </a:r>
                <a:r>
                  <a:rPr lang="en-IN" sz="2000" b="1" spc="-14" dirty="0">
                    <a:solidFill>
                      <a:srgbClr val="B51A00"/>
                    </a:solidFill>
                    <a:latin typeface="Cambria"/>
                    <a:cs typeface="Cambria"/>
                  </a:rPr>
                  <a:t>l</a:t>
                </a:r>
                <a:r>
                  <a:rPr lang="en-IN" sz="2000" b="1" spc="127" dirty="0">
                    <a:solidFill>
                      <a:srgbClr val="B51A00"/>
                    </a:solidFill>
                    <a:latin typeface="Cambria"/>
                    <a:cs typeface="Cambria"/>
                  </a:rPr>
                  <a:t> </a:t>
                </a:r>
                <a:r>
                  <a:rPr lang="en-IN" sz="2000" b="1" spc="-14" dirty="0">
                    <a:latin typeface="Cambria"/>
                    <a:cs typeface="Cambria"/>
                  </a:rPr>
                  <a:t>t</a:t>
                </a:r>
                <a:r>
                  <a:rPr lang="en-IN" sz="2000" b="1" dirty="0">
                    <a:latin typeface="Cambria"/>
                    <a:cs typeface="Cambria"/>
                  </a:rPr>
                  <a:t>h</a:t>
                </a:r>
                <a:r>
                  <a:rPr lang="en-IN" sz="2000" b="1" spc="-21" dirty="0">
                    <a:latin typeface="Cambria"/>
                    <a:cs typeface="Cambria"/>
                  </a:rPr>
                  <a:t>e</a:t>
                </a:r>
                <a:r>
                  <a:rPr lang="en-IN" sz="2000" b="1" spc="127" dirty="0">
                    <a:latin typeface="Cambria"/>
                    <a:cs typeface="Cambria"/>
                  </a:rPr>
                  <a:t> </a:t>
                </a:r>
                <a:r>
                  <a:rPr lang="en-IN" sz="2000" b="1" spc="-18" dirty="0">
                    <a:latin typeface="Cambria"/>
                    <a:cs typeface="Cambria"/>
                  </a:rPr>
                  <a:t>i</a:t>
                </a:r>
                <a:r>
                  <a:rPr lang="en-IN" sz="2000" b="1" spc="-14" dirty="0">
                    <a:latin typeface="Cambria"/>
                    <a:cs typeface="Cambria"/>
                  </a:rPr>
                  <a:t>np</a:t>
                </a:r>
                <a:r>
                  <a:rPr lang="en-IN" sz="2000" b="1" dirty="0">
                    <a:latin typeface="Cambria"/>
                    <a:cs typeface="Cambria"/>
                  </a:rPr>
                  <a:t>u</a:t>
                </a:r>
                <a:r>
                  <a:rPr lang="en-IN" sz="2000" b="1" spc="-14" dirty="0">
                    <a:latin typeface="Cambria"/>
                    <a:cs typeface="Cambria"/>
                  </a:rPr>
                  <a:t>t</a:t>
                </a:r>
                <a:r>
                  <a:rPr lang="en-IN" sz="2000" b="1" spc="-28" dirty="0">
                    <a:latin typeface="Cambria"/>
                    <a:cs typeface="Cambria"/>
                  </a:rPr>
                  <a:t>s</a:t>
                </a:r>
                <a:r>
                  <a:rPr lang="en-IN" sz="2000" b="1" spc="127" dirty="0">
                    <a:latin typeface="Cambria"/>
                    <a:cs typeface="Cambria"/>
                  </a:rPr>
                  <a:t> </a:t>
                </a:r>
                <a14:m>
                  <m:oMath xmlns:m="http://schemas.openxmlformats.org/officeDocument/2006/math">
                    <m:r>
                      <a:rPr lang="en-IN" sz="2000" b="0" i="1" spc="127" smtClean="0">
                        <a:latin typeface="Cambria Math" panose="02040503050406030204" pitchFamily="18" charset="0"/>
                        <a:cs typeface="Cambria"/>
                      </a:rPr>
                      <m:t>𝑢</m:t>
                    </m:r>
                    <m:r>
                      <a:rPr lang="en-IN" sz="2000" b="0" i="1" spc="127" smtClean="0">
                        <a:latin typeface="Cambria Math" panose="02040503050406030204" pitchFamily="18" charset="0"/>
                        <a:cs typeface="Cambria"/>
                      </a:rPr>
                      <m:t>[</m:t>
                    </m:r>
                    <m:r>
                      <a:rPr lang="en-IN" sz="2000" b="0" i="1" spc="127" smtClean="0">
                        <a:latin typeface="Cambria Math" panose="02040503050406030204" pitchFamily="18" charset="0"/>
                        <a:cs typeface="Cambria"/>
                      </a:rPr>
                      <m:t>𝑘</m:t>
                    </m:r>
                    <m:r>
                      <a:rPr lang="en-IN" sz="2000" b="0" i="1" spc="127" smtClean="0">
                        <a:latin typeface="Cambria Math" panose="02040503050406030204" pitchFamily="18" charset="0"/>
                        <a:cs typeface="Cambria"/>
                      </a:rPr>
                      <m:t>]</m:t>
                    </m:r>
                  </m:oMath>
                </a14:m>
                <a:r>
                  <a:rPr lang="en-IN" sz="2000" spc="74" dirty="0">
                    <a:solidFill>
                      <a:srgbClr val="29221E"/>
                    </a:solidFill>
                    <a:latin typeface="Garamond"/>
                    <a:cs typeface="Garamond"/>
                  </a:rPr>
                  <a:t> </a:t>
                </a:r>
                <a:r>
                  <a:rPr lang="en-IN" sz="2000" b="1" spc="-4" dirty="0">
                    <a:latin typeface="Cambria"/>
                    <a:cs typeface="Cambria"/>
                  </a:rPr>
                  <a:t>automatically</a:t>
                </a:r>
                <a:r>
                  <a:rPr lang="en-IN" sz="2000" b="1" spc="-4" dirty="0">
                    <a:solidFill>
                      <a:srgbClr val="B51A00"/>
                    </a:solidFill>
                    <a:latin typeface="Cambria"/>
                    <a:cs typeface="Cambria"/>
                  </a:rPr>
                  <a:t> </a:t>
                </a:r>
                <a:br>
                  <a:rPr lang="en-IN" sz="2000" b="1" spc="-4" dirty="0">
                    <a:solidFill>
                      <a:srgbClr val="B51A00"/>
                    </a:solidFill>
                    <a:latin typeface="Cambria"/>
                    <a:cs typeface="Cambria"/>
                  </a:rPr>
                </a:br>
                <a:r>
                  <a:rPr lang="en-IN" sz="2000" b="1" spc="-14" dirty="0">
                    <a:latin typeface="Cambria"/>
                    <a:cs typeface="Cambria"/>
                  </a:rPr>
                  <a:t>such that</a:t>
                </a:r>
                <a:r>
                  <a:rPr lang="en-IN" sz="2000" b="1" spc="127" dirty="0">
                    <a:latin typeface="Cambria"/>
                    <a:cs typeface="Cambria"/>
                  </a:rPr>
                  <a:t> </a:t>
                </a:r>
                <a:r>
                  <a:rPr lang="en-IN" sz="2000" b="1" spc="-14" dirty="0">
                    <a:latin typeface="Cambria"/>
                    <a:cs typeface="Cambria"/>
                  </a:rPr>
                  <a:t>t</a:t>
                </a:r>
                <a:r>
                  <a:rPr lang="en-IN" sz="2000" b="1" dirty="0">
                    <a:latin typeface="Cambria"/>
                    <a:cs typeface="Cambria"/>
                  </a:rPr>
                  <a:t>h</a:t>
                </a:r>
                <a:r>
                  <a:rPr lang="en-IN" sz="2000" b="1" spc="-21" dirty="0">
                    <a:latin typeface="Cambria"/>
                    <a:cs typeface="Cambria"/>
                  </a:rPr>
                  <a:t>e</a:t>
                </a:r>
                <a:r>
                  <a:rPr lang="en-IN" sz="2000" b="1" spc="127" dirty="0">
                    <a:latin typeface="Cambria"/>
                    <a:cs typeface="Cambria"/>
                  </a:rPr>
                  <a:t> </a:t>
                </a:r>
                <a:r>
                  <a:rPr lang="en-IN" sz="2000" b="1" spc="4" dirty="0">
                    <a:latin typeface="Cambria"/>
                    <a:cs typeface="Cambria"/>
                  </a:rPr>
                  <a:t>o</a:t>
                </a:r>
                <a:r>
                  <a:rPr lang="en-IN" sz="2000" b="1" dirty="0">
                    <a:latin typeface="Cambria"/>
                    <a:cs typeface="Cambria"/>
                  </a:rPr>
                  <a:t>u</a:t>
                </a:r>
                <a:r>
                  <a:rPr lang="en-IN" sz="2000" b="1" spc="-18" dirty="0">
                    <a:latin typeface="Cambria"/>
                    <a:cs typeface="Cambria"/>
                  </a:rPr>
                  <a:t>tp</a:t>
                </a:r>
                <a:r>
                  <a:rPr lang="en-IN" sz="2000" b="1" dirty="0">
                    <a:latin typeface="Cambria"/>
                    <a:cs typeface="Cambria"/>
                  </a:rPr>
                  <a:t>u</a:t>
                </a:r>
                <a:r>
                  <a:rPr lang="en-IN" sz="2000" b="1" spc="-14" dirty="0">
                    <a:latin typeface="Cambria"/>
                    <a:cs typeface="Cambria"/>
                  </a:rPr>
                  <a:t>t</a:t>
                </a:r>
                <a:r>
                  <a:rPr lang="en-IN" sz="2000" b="1" spc="130" dirty="0">
                    <a:latin typeface="Cambria"/>
                    <a:cs typeface="Cambria"/>
                  </a:rPr>
                  <a:t> </a:t>
                </a:r>
                <a14:m>
                  <m:oMath xmlns:m="http://schemas.openxmlformats.org/officeDocument/2006/math">
                    <m:r>
                      <a:rPr lang="en-IN" sz="2000" b="0" i="1" spc="130" smtClean="0">
                        <a:latin typeface="Cambria Math" panose="02040503050406030204" pitchFamily="18" charset="0"/>
                        <a:cs typeface="Cambria"/>
                      </a:rPr>
                      <m:t>𝑦</m:t>
                    </m:r>
                    <m:r>
                      <a:rPr lang="en-IN" sz="2000" b="0" i="1" spc="130" smtClean="0">
                        <a:latin typeface="Cambria Math" panose="02040503050406030204" pitchFamily="18" charset="0"/>
                        <a:cs typeface="Cambria"/>
                      </a:rPr>
                      <m:t>[</m:t>
                    </m:r>
                    <m:r>
                      <a:rPr lang="en-IN" sz="2000" b="0" i="1" spc="130" smtClean="0">
                        <a:latin typeface="Cambria Math" panose="02040503050406030204" pitchFamily="18" charset="0"/>
                        <a:cs typeface="Cambria"/>
                      </a:rPr>
                      <m:t>𝑘</m:t>
                    </m:r>
                    <m:r>
                      <a:rPr lang="en-IN" sz="2000" b="0" i="1" spc="130" smtClean="0">
                        <a:latin typeface="Cambria Math" panose="02040503050406030204" pitchFamily="18" charset="0"/>
                        <a:cs typeface="Cambria"/>
                      </a:rPr>
                      <m:t>]</m:t>
                    </m:r>
                  </m:oMath>
                </a14:m>
                <a:r>
                  <a:rPr lang="en-IN" sz="2000" spc="151" dirty="0">
                    <a:solidFill>
                      <a:srgbClr val="29221E"/>
                    </a:solidFill>
                    <a:latin typeface="Garamond"/>
                    <a:cs typeface="Garamond"/>
                  </a:rPr>
                  <a:t> </a:t>
                </a:r>
                <a:r>
                  <a:rPr lang="en-IN" sz="2000" spc="151" dirty="0">
                    <a:solidFill>
                      <a:srgbClr val="29221E"/>
                    </a:solidFill>
                    <a:latin typeface="Garamond"/>
                    <a:cs typeface="Garamond"/>
                    <a:sym typeface="Wingdings" panose="05000000000000000000" pitchFamily="2" charset="2"/>
                  </a:rPr>
                  <a:t></a:t>
                </a:r>
                <a:r>
                  <a:rPr lang="en-IN" sz="2000" b="1" spc="127" dirty="0">
                    <a:latin typeface="Cambria"/>
                    <a:cs typeface="Cambria"/>
                  </a:rPr>
                  <a:t> </a:t>
                </a:r>
                <a:r>
                  <a:rPr lang="en-IN" sz="2000" b="1" spc="-77" dirty="0">
                    <a:latin typeface="Cambria"/>
                    <a:cs typeface="Cambria"/>
                  </a:rPr>
                  <a:t>r</a:t>
                </a:r>
                <a:r>
                  <a:rPr lang="en-IN" sz="2000" b="1" spc="-21" dirty="0">
                    <a:latin typeface="Cambria"/>
                    <a:cs typeface="Cambria"/>
                  </a:rPr>
                  <a:t>e</a:t>
                </a:r>
                <a:r>
                  <a:rPr lang="en-IN" sz="2000" b="1" spc="21" dirty="0">
                    <a:latin typeface="Cambria"/>
                    <a:cs typeface="Cambria"/>
                  </a:rPr>
                  <a:t>f</a:t>
                </a:r>
                <a:r>
                  <a:rPr lang="en-IN" sz="2000" b="1" spc="-21" dirty="0">
                    <a:latin typeface="Cambria"/>
                    <a:cs typeface="Cambria"/>
                  </a:rPr>
                  <a:t>e</a:t>
                </a:r>
                <a:r>
                  <a:rPr lang="en-IN" sz="2000" b="1" spc="-77" dirty="0">
                    <a:latin typeface="Cambria"/>
                    <a:cs typeface="Cambria"/>
                  </a:rPr>
                  <a:t>r</a:t>
                </a:r>
                <a:r>
                  <a:rPr lang="en-IN" sz="2000" b="1" spc="-21" dirty="0">
                    <a:latin typeface="Cambria"/>
                    <a:cs typeface="Cambria"/>
                  </a:rPr>
                  <a:t>e</a:t>
                </a:r>
                <a:r>
                  <a:rPr lang="en-IN" sz="2000" b="1" dirty="0">
                    <a:latin typeface="Cambria"/>
                    <a:cs typeface="Cambria"/>
                  </a:rPr>
                  <a:t>nc</a:t>
                </a:r>
                <a:r>
                  <a:rPr lang="en-IN" sz="2000" b="1" spc="-21" dirty="0">
                    <a:latin typeface="Cambria"/>
                    <a:cs typeface="Cambria"/>
                  </a:rPr>
                  <a:t>e</a:t>
                </a:r>
                <a:r>
                  <a:rPr lang="en-IN" sz="2000" b="1" spc="127" dirty="0">
                    <a:latin typeface="Cambria"/>
                    <a:cs typeface="Cambria"/>
                  </a:rPr>
                  <a:t> </a:t>
                </a:r>
                <a14:m>
                  <m:oMath xmlns:m="http://schemas.openxmlformats.org/officeDocument/2006/math">
                    <m:r>
                      <a:rPr lang="en-IN" sz="2000" b="0" i="1" spc="127" smtClean="0">
                        <a:latin typeface="Cambria Math" panose="02040503050406030204" pitchFamily="18" charset="0"/>
                        <a:cs typeface="Cambria"/>
                      </a:rPr>
                      <m:t>𝑟</m:t>
                    </m:r>
                  </m:oMath>
                </a14:m>
                <a:r>
                  <a:rPr lang="en-IN" sz="2000" b="1" spc="56" dirty="0">
                    <a:latin typeface="Cambria"/>
                    <a:cs typeface="Cambria"/>
                  </a:rPr>
                  <a:t> as </a:t>
                </a:r>
                <a14:m>
                  <m:oMath xmlns:m="http://schemas.openxmlformats.org/officeDocument/2006/math">
                    <m:r>
                      <a:rPr lang="en-IN" sz="2000" b="0" i="1" spc="130">
                        <a:latin typeface="Cambria Math" panose="02040503050406030204" pitchFamily="18" charset="0"/>
                        <a:cs typeface="Cambria"/>
                      </a:rPr>
                      <m:t>𝑘</m:t>
                    </m:r>
                  </m:oMath>
                </a14:m>
                <a:r>
                  <a:rPr lang="en-IN" sz="2000" spc="151" dirty="0">
                    <a:solidFill>
                      <a:srgbClr val="29221E"/>
                    </a:solidFill>
                    <a:latin typeface="Garamond"/>
                    <a:cs typeface="Garamond"/>
                  </a:rPr>
                  <a:t> </a:t>
                </a:r>
                <a:r>
                  <a:rPr lang="en-IN" sz="2000" spc="151" dirty="0">
                    <a:solidFill>
                      <a:srgbClr val="29221E"/>
                    </a:solidFill>
                    <a:latin typeface="Garamond"/>
                    <a:cs typeface="Garamond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IN" sz="2000" b="0" i="1" spc="13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"/>
                      </a:rPr>
                      <m:t>∞</m:t>
                    </m:r>
                  </m:oMath>
                </a14:m>
                <a:r>
                  <a:rPr lang="en-IN" sz="2000" b="1" spc="56" dirty="0">
                    <a:latin typeface="Cambria"/>
                    <a:cs typeface="Cambria"/>
                  </a:rPr>
                  <a:t>?</a:t>
                </a:r>
                <a:endParaRPr sz="2000" dirty="0">
                  <a:latin typeface="Cambria"/>
                  <a:cs typeface="Cambria"/>
                </a:endParaRPr>
              </a:p>
            </p:txBody>
          </p:sp>
        </mc:Choice>
        <mc:Fallback xmlns="">
          <p:sp>
            <p:nvSpPr>
              <p:cNvPr id="41" name="object 6">
                <a:extLst>
                  <a:ext uri="{FF2B5EF4-FFF2-40B4-BE49-F238E27FC236}">
                    <a16:creationId xmlns:a16="http://schemas.microsoft.com/office/drawing/2014/main" id="{6887E6A2-7FBC-8E15-B987-48A05A7C3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756" y="6051110"/>
                <a:ext cx="6624000" cy="564257"/>
              </a:xfrm>
              <a:prstGeom prst="rect">
                <a:avLst/>
              </a:prstGeom>
              <a:blipFill>
                <a:blip r:embed="rId19"/>
                <a:stretch>
                  <a:fillRect l="-2302" t="-2065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bject 40">
            <a:extLst>
              <a:ext uri="{FF2B5EF4-FFF2-40B4-BE49-F238E27FC236}">
                <a16:creationId xmlns:a16="http://schemas.microsoft.com/office/drawing/2014/main" id="{E1F343EE-9B89-25DB-ED1E-F6F6EC6BE49E}"/>
              </a:ext>
            </a:extLst>
          </p:cNvPr>
          <p:cNvSpPr txBox="1"/>
          <p:nvPr/>
        </p:nvSpPr>
        <p:spPr>
          <a:xfrm>
            <a:off x="9101296" y="6032284"/>
            <a:ext cx="135508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IN" sz="2000" b="1" i="1" spc="-25" dirty="0">
                <a:solidFill>
                  <a:srgbClr val="00B050"/>
                </a:solidFill>
                <a:latin typeface="Cambria"/>
                <a:cs typeface="Cambria"/>
              </a:rPr>
              <a:t>Control objective</a:t>
            </a:r>
            <a:endParaRPr sz="2000" dirty="0">
              <a:solidFill>
                <a:srgbClr val="00B050"/>
              </a:solidFill>
              <a:latin typeface="Cambria"/>
              <a:cs typeface="Cambri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bject 41">
                <a:extLst>
                  <a:ext uri="{FF2B5EF4-FFF2-40B4-BE49-F238E27FC236}">
                    <a16:creationId xmlns:a16="http://schemas.microsoft.com/office/drawing/2014/main" id="{208F1B0B-5A3C-E453-7218-4DCD06EBDCFF}"/>
                  </a:ext>
                </a:extLst>
              </p:cNvPr>
              <p:cNvSpPr txBox="1"/>
              <p:nvPr/>
            </p:nvSpPr>
            <p:spPr>
              <a:xfrm>
                <a:off x="3430056" y="4203562"/>
                <a:ext cx="323255" cy="30777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𝑥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[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]</m:t>
                      </m:r>
                    </m:oMath>
                  </m:oMathPara>
                </a14:m>
                <a:endParaRPr sz="2000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46" name="object 41">
                <a:extLst>
                  <a:ext uri="{FF2B5EF4-FFF2-40B4-BE49-F238E27FC236}">
                    <a16:creationId xmlns:a16="http://schemas.microsoft.com/office/drawing/2014/main" id="{208F1B0B-5A3C-E453-7218-4DCD06EBD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0056" y="4203562"/>
                <a:ext cx="323255" cy="307777"/>
              </a:xfrm>
              <a:prstGeom prst="rect">
                <a:avLst/>
              </a:prstGeom>
              <a:blipFill>
                <a:blip r:embed="rId20"/>
                <a:stretch>
                  <a:fillRect l="-18868" t="-4000" r="-86792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033BE2BF-2A9A-D5C7-4851-FFD12F7E234A}"/>
              </a:ext>
            </a:extLst>
          </p:cNvPr>
          <p:cNvSpPr txBox="1"/>
          <p:nvPr/>
        </p:nvSpPr>
        <p:spPr>
          <a:xfrm>
            <a:off x="7348344" y="4644870"/>
            <a:ext cx="2625142" cy="400110"/>
          </a:xfrm>
          <a:prstGeom prst="rect">
            <a:avLst/>
          </a:prstGeom>
          <a:solidFill>
            <a:srgbClr val="7EFF7F"/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S: Sensing &amp; processing</a:t>
            </a:r>
            <a:endParaRPr lang="en-US" sz="2000" dirty="0"/>
          </a:p>
        </p:txBody>
      </p:sp>
      <p:pic>
        <p:nvPicPr>
          <p:cNvPr id="6" name="demo">
            <a:hlinkClick r:id="" action="ppaction://media"/>
            <a:extLst>
              <a:ext uri="{FF2B5EF4-FFF2-40B4-BE49-F238E27FC236}">
                <a16:creationId xmlns:a16="http://schemas.microsoft.com/office/drawing/2014/main" id="{79DA89BF-FB57-E2C8-EAFD-53828573791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21"/>
          <a:srcRect r="18318" b="38185"/>
          <a:stretch/>
        </p:blipFill>
        <p:spPr>
          <a:xfrm>
            <a:off x="6108927" y="2657475"/>
            <a:ext cx="1792062" cy="101441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E682AF6-349B-9C6E-E222-5C9C0CEDF61A}"/>
              </a:ext>
            </a:extLst>
          </p:cNvPr>
          <p:cNvSpPr txBox="1"/>
          <p:nvPr/>
        </p:nvSpPr>
        <p:spPr>
          <a:xfrm>
            <a:off x="2715986" y="3498052"/>
            <a:ext cx="1216936" cy="400110"/>
          </a:xfrm>
          <a:prstGeom prst="rect">
            <a:avLst/>
          </a:prstGeom>
          <a:solidFill>
            <a:srgbClr val="9593F1"/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C: Control</a:t>
            </a:r>
            <a:endParaRPr lang="en-US" sz="2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3743C79-4DB5-3740-2F14-3CE81E536B1F}"/>
              </a:ext>
            </a:extLst>
          </p:cNvPr>
          <p:cNvSpPr txBox="1"/>
          <p:nvPr/>
        </p:nvSpPr>
        <p:spPr>
          <a:xfrm>
            <a:off x="6379699" y="3536335"/>
            <a:ext cx="1272784" cy="400110"/>
          </a:xfrm>
          <a:prstGeom prst="rect">
            <a:avLst/>
          </a:prstGeom>
          <a:solidFill>
            <a:srgbClr val="FFFE4C"/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A: Actuate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F98D48-0C55-DCCC-BFD9-F0ED3ED49468}"/>
              </a:ext>
            </a:extLst>
          </p:cNvPr>
          <p:cNvSpPr txBox="1"/>
          <p:nvPr/>
        </p:nvSpPr>
        <p:spPr>
          <a:xfrm>
            <a:off x="1224648" y="1076981"/>
            <a:ext cx="48169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2800" dirty="0"/>
              <a:t>Lane-keeping assist system </a:t>
            </a:r>
          </a:p>
        </p:txBody>
      </p:sp>
    </p:spTree>
    <p:extLst>
      <p:ext uri="{BB962C8B-B14F-4D97-AF65-F5344CB8AC3E}">
        <p14:creationId xmlns:p14="http://schemas.microsoft.com/office/powerpoint/2010/main" val="21894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1625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125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125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125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125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  <p:bldP spid="7" grpId="0" animBg="1"/>
      <p:bldP spid="8" grpId="0" animBg="1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/>
      <p:bldP spid="39" grpId="0" animBg="1"/>
      <p:bldP spid="40" grpId="0" animBg="1"/>
      <p:bldP spid="41" grpId="0"/>
      <p:bldP spid="42" grpId="0"/>
      <p:bldP spid="46" grpId="0"/>
      <p:bldP spid="52" grpId="0" animBg="1"/>
      <p:bldP spid="53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110A-816D-16DD-5B04-DAFA7558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GB" dirty="0"/>
              <a:t>Image-Based Control Sequential Implementation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5B8B5-1DD5-8F90-BC4A-C74FCE73A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360DF-35C8-7D5F-C0DB-E843B2F56013}"/>
              </a:ext>
            </a:extLst>
          </p:cNvPr>
          <p:cNvSpPr txBox="1"/>
          <p:nvPr/>
        </p:nvSpPr>
        <p:spPr>
          <a:xfrm>
            <a:off x="3837214" y="4686320"/>
            <a:ext cx="8194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0E497E8-6043-CBF5-C82E-3FC73FFA135A}"/>
              </a:ext>
            </a:extLst>
          </p:cNvPr>
          <p:cNvGrpSpPr/>
          <p:nvPr/>
        </p:nvGrpSpPr>
        <p:grpSpPr>
          <a:xfrm>
            <a:off x="3706075" y="2244865"/>
            <a:ext cx="5115719" cy="2717763"/>
            <a:chOff x="6922804" y="1167160"/>
            <a:chExt cx="5115719" cy="2717763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C44B7C2-5000-084E-0D3C-EE5589D1B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541" y="1167160"/>
              <a:ext cx="4690001" cy="2494126"/>
            </a:xfrm>
            <a:prstGeom prst="rect">
              <a:avLst/>
            </a:prstGeom>
          </p:spPr>
        </p:pic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EA5C0F3-78DB-5F0D-C7F4-6723E03605A9}"/>
                </a:ext>
              </a:extLst>
            </p:cNvPr>
            <p:cNvSpPr/>
            <p:nvPr/>
          </p:nvSpPr>
          <p:spPr>
            <a:xfrm>
              <a:off x="8141454" y="1688624"/>
              <a:ext cx="237281" cy="61924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5E9DC1C-B8BB-C6EE-E478-AE1EFCA690D6}"/>
                </a:ext>
              </a:extLst>
            </p:cNvPr>
            <p:cNvSpPr/>
            <p:nvPr/>
          </p:nvSpPr>
          <p:spPr>
            <a:xfrm>
              <a:off x="10154657" y="1688624"/>
              <a:ext cx="237281" cy="61924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D0027D0-45E8-6965-129E-05D379306B11}"/>
                </a:ext>
              </a:extLst>
            </p:cNvPr>
            <p:cNvSpPr/>
            <p:nvPr/>
          </p:nvSpPr>
          <p:spPr>
            <a:xfrm>
              <a:off x="9148056" y="1655967"/>
              <a:ext cx="237281" cy="61924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2" name="TextBox 29">
              <a:extLst>
                <a:ext uri="{FF2B5EF4-FFF2-40B4-BE49-F238E27FC236}">
                  <a16:creationId xmlns:a16="http://schemas.microsoft.com/office/drawing/2014/main" id="{69E05978-1ED0-4B86-499A-BA09CEB5C6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24252" y="3515591"/>
              <a:ext cx="6142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IN" altLang="en-US" dirty="0">
                  <a:solidFill>
                    <a:srgbClr val="000000"/>
                  </a:solidFill>
                </a:rPr>
                <a:t>time</a:t>
              </a:r>
            </a:p>
          </p:txBody>
        </p:sp>
        <p:sp>
          <p:nvSpPr>
            <p:cNvPr id="83" name="TextBox 29">
              <a:extLst>
                <a:ext uri="{FF2B5EF4-FFF2-40B4-BE49-F238E27FC236}">
                  <a16:creationId xmlns:a16="http://schemas.microsoft.com/office/drawing/2014/main" id="{42770792-7086-7538-6616-0783855C28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2804" y="3038288"/>
              <a:ext cx="3818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IN" altLang="en-US" dirty="0">
                  <a:solidFill>
                    <a:srgbClr val="000000"/>
                  </a:solidFill>
                </a:rPr>
                <a:t>P</a:t>
              </a:r>
              <a:r>
                <a:rPr lang="en-IN" altLang="en-US" baseline="-25000" dirty="0">
                  <a:solidFill>
                    <a:srgbClr val="000000"/>
                  </a:solidFill>
                </a:rPr>
                <a:t>1</a:t>
              </a:r>
              <a:endParaRPr lang="en-IN" alt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43ECB191-601D-9A6D-026D-F9E10D0B86E5}"/>
                </a:ext>
              </a:extLst>
            </p:cNvPr>
            <p:cNvCxnSpPr/>
            <p:nvPr/>
          </p:nvCxnSpPr>
          <p:spPr>
            <a:xfrm>
              <a:off x="10319657" y="2155371"/>
              <a:ext cx="936000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object 41">
              <a:extLst>
                <a:ext uri="{FF2B5EF4-FFF2-40B4-BE49-F238E27FC236}">
                  <a16:creationId xmlns:a16="http://schemas.microsoft.com/office/drawing/2014/main" id="{8CC9AAC0-60FC-0AD3-ED86-13D4E8D955DC}"/>
                </a:ext>
              </a:extLst>
            </p:cNvPr>
            <p:cNvSpPr txBox="1"/>
            <p:nvPr/>
          </p:nvSpPr>
          <p:spPr>
            <a:xfrm>
              <a:off x="10699115" y="1738110"/>
              <a:ext cx="323255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lang="en-IN" sz="2400" i="1" dirty="0" err="1">
                  <a:cs typeface="Garamond"/>
                </a:rPr>
                <a:t>f</a:t>
              </a:r>
              <a:r>
                <a:rPr lang="en-IN" sz="2400" i="1" baseline="-25000" dirty="0" err="1">
                  <a:cs typeface="Garamond"/>
                </a:rPr>
                <a:t>h</a:t>
              </a:r>
              <a:endParaRPr sz="2400" i="1" baseline="-25000" dirty="0">
                <a:cs typeface="Garamond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D36B9CC-8341-52BC-3EE7-B656E6487DD9}"/>
                </a:ext>
              </a:extLst>
            </p:cNvPr>
            <p:cNvSpPr txBox="1"/>
            <p:nvPr/>
          </p:nvSpPr>
          <p:spPr>
            <a:xfrm>
              <a:off x="8205650" y="2272937"/>
              <a:ext cx="1002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period</a:t>
              </a:r>
              <a:endParaRPr lang="en-US" sz="2400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17B2DF4-0FD3-C6EF-F9C0-906C2AB918B3}"/>
                </a:ext>
              </a:extLst>
            </p:cNvPr>
            <p:cNvSpPr txBox="1"/>
            <p:nvPr/>
          </p:nvSpPr>
          <p:spPr>
            <a:xfrm>
              <a:off x="7990113" y="2585357"/>
              <a:ext cx="9211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 delay</a:t>
              </a:r>
              <a:endParaRPr lang="en-US" sz="2400" dirty="0"/>
            </a:p>
          </p:txBody>
        </p:sp>
      </p:grpSp>
      <p:sp>
        <p:nvSpPr>
          <p:cNvPr id="6" name="object 41">
            <a:extLst>
              <a:ext uri="{FF2B5EF4-FFF2-40B4-BE49-F238E27FC236}">
                <a16:creationId xmlns:a16="http://schemas.microsoft.com/office/drawing/2014/main" id="{2767AE6D-A513-5EEA-B09C-0673082DC334}"/>
              </a:ext>
            </a:extLst>
          </p:cNvPr>
          <p:cNvSpPr txBox="1"/>
          <p:nvPr/>
        </p:nvSpPr>
        <p:spPr>
          <a:xfrm>
            <a:off x="8625386" y="2739615"/>
            <a:ext cx="309308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IN" sz="2400" dirty="0">
                <a:cs typeface="Garamond"/>
              </a:rPr>
              <a:t>frame arrival period </a:t>
            </a:r>
            <a:r>
              <a:rPr lang="en-IN" sz="2400" i="1" dirty="0" err="1">
                <a:cs typeface="Garamond"/>
              </a:rPr>
              <a:t>f</a:t>
            </a:r>
            <a:r>
              <a:rPr lang="en-IN" sz="2400" i="1" baseline="-25000" dirty="0" err="1">
                <a:cs typeface="Garamond"/>
              </a:rPr>
              <a:t>h</a:t>
            </a:r>
            <a:endParaRPr sz="2400" i="1" baseline="-25000" dirty="0">
              <a:cs typeface="Garamond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F213FE-3451-E1B6-5A11-A9A04D3AD5F7}"/>
              </a:ext>
            </a:extLst>
          </p:cNvPr>
          <p:cNvSpPr txBox="1"/>
          <p:nvPr/>
        </p:nvSpPr>
        <p:spPr>
          <a:xfrm rot="20339040">
            <a:off x="5845629" y="1522338"/>
            <a:ext cx="1453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D0D"/>
                </a:solidFill>
              </a:rPr>
              <a:t>Dropped frames</a:t>
            </a:r>
            <a:endParaRPr lang="en-US" sz="2400" dirty="0">
              <a:solidFill>
                <a:srgbClr val="FF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110A-816D-16DD-5B04-DAFA7558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to improve the IBC system performance?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5B8B5-1DD5-8F90-BC4A-C74FCE73A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360DF-35C8-7D5F-C0DB-E843B2F56013}"/>
              </a:ext>
            </a:extLst>
          </p:cNvPr>
          <p:cNvSpPr txBox="1"/>
          <p:nvPr/>
        </p:nvSpPr>
        <p:spPr>
          <a:xfrm>
            <a:off x="3837214" y="4686320"/>
            <a:ext cx="8194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0E497E8-6043-CBF5-C82E-3FC73FFA135A}"/>
              </a:ext>
            </a:extLst>
          </p:cNvPr>
          <p:cNvGrpSpPr/>
          <p:nvPr/>
        </p:nvGrpSpPr>
        <p:grpSpPr>
          <a:xfrm>
            <a:off x="3706075" y="2244865"/>
            <a:ext cx="5115719" cy="2717763"/>
            <a:chOff x="6922804" y="1167160"/>
            <a:chExt cx="5115719" cy="2717763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C44B7C2-5000-084E-0D3C-EE5589D1B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541" y="1167160"/>
              <a:ext cx="4690001" cy="2494126"/>
            </a:xfrm>
            <a:prstGeom prst="rect">
              <a:avLst/>
            </a:prstGeom>
          </p:spPr>
        </p:pic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EA5C0F3-78DB-5F0D-C7F4-6723E03605A9}"/>
                </a:ext>
              </a:extLst>
            </p:cNvPr>
            <p:cNvSpPr/>
            <p:nvPr/>
          </p:nvSpPr>
          <p:spPr>
            <a:xfrm>
              <a:off x="8141454" y="1688624"/>
              <a:ext cx="237281" cy="61924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5E9DC1C-B8BB-C6EE-E478-AE1EFCA690D6}"/>
                </a:ext>
              </a:extLst>
            </p:cNvPr>
            <p:cNvSpPr/>
            <p:nvPr/>
          </p:nvSpPr>
          <p:spPr>
            <a:xfrm>
              <a:off x="10154657" y="1688624"/>
              <a:ext cx="237281" cy="61924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D0027D0-45E8-6965-129E-05D379306B11}"/>
                </a:ext>
              </a:extLst>
            </p:cNvPr>
            <p:cNvSpPr/>
            <p:nvPr/>
          </p:nvSpPr>
          <p:spPr>
            <a:xfrm>
              <a:off x="9148056" y="1655967"/>
              <a:ext cx="237281" cy="61924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2" name="TextBox 29">
              <a:extLst>
                <a:ext uri="{FF2B5EF4-FFF2-40B4-BE49-F238E27FC236}">
                  <a16:creationId xmlns:a16="http://schemas.microsoft.com/office/drawing/2014/main" id="{69E05978-1ED0-4B86-499A-BA09CEB5C6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24252" y="3515591"/>
              <a:ext cx="6142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IN" altLang="en-US" dirty="0">
                  <a:solidFill>
                    <a:srgbClr val="000000"/>
                  </a:solidFill>
                </a:rPr>
                <a:t>time</a:t>
              </a:r>
            </a:p>
          </p:txBody>
        </p:sp>
        <p:sp>
          <p:nvSpPr>
            <p:cNvPr id="83" name="TextBox 29">
              <a:extLst>
                <a:ext uri="{FF2B5EF4-FFF2-40B4-BE49-F238E27FC236}">
                  <a16:creationId xmlns:a16="http://schemas.microsoft.com/office/drawing/2014/main" id="{42770792-7086-7538-6616-0783855C28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2804" y="3038288"/>
              <a:ext cx="3818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IN" altLang="en-US" dirty="0">
                  <a:solidFill>
                    <a:srgbClr val="000000"/>
                  </a:solidFill>
                </a:rPr>
                <a:t>P</a:t>
              </a:r>
              <a:r>
                <a:rPr lang="en-IN" altLang="en-US" baseline="-25000" dirty="0">
                  <a:solidFill>
                    <a:srgbClr val="000000"/>
                  </a:solidFill>
                </a:rPr>
                <a:t>1</a:t>
              </a:r>
              <a:endParaRPr lang="en-IN" alt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43ECB191-601D-9A6D-026D-F9E10D0B86E5}"/>
                </a:ext>
              </a:extLst>
            </p:cNvPr>
            <p:cNvCxnSpPr/>
            <p:nvPr/>
          </p:nvCxnSpPr>
          <p:spPr>
            <a:xfrm>
              <a:off x="10319657" y="2155371"/>
              <a:ext cx="936000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object 41">
              <a:extLst>
                <a:ext uri="{FF2B5EF4-FFF2-40B4-BE49-F238E27FC236}">
                  <a16:creationId xmlns:a16="http://schemas.microsoft.com/office/drawing/2014/main" id="{8CC9AAC0-60FC-0AD3-ED86-13D4E8D955DC}"/>
                </a:ext>
              </a:extLst>
            </p:cNvPr>
            <p:cNvSpPr txBox="1"/>
            <p:nvPr/>
          </p:nvSpPr>
          <p:spPr>
            <a:xfrm>
              <a:off x="10699115" y="1738110"/>
              <a:ext cx="323255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lang="en-IN" sz="2400" i="1" dirty="0" err="1">
                  <a:cs typeface="Garamond"/>
                </a:rPr>
                <a:t>f</a:t>
              </a:r>
              <a:r>
                <a:rPr lang="en-IN" sz="2400" i="1" baseline="-25000" dirty="0" err="1">
                  <a:cs typeface="Garamond"/>
                </a:rPr>
                <a:t>h</a:t>
              </a:r>
              <a:endParaRPr sz="2400" i="1" baseline="-25000" dirty="0">
                <a:cs typeface="Garamond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D36B9CC-8341-52BC-3EE7-B656E6487DD9}"/>
                </a:ext>
              </a:extLst>
            </p:cNvPr>
            <p:cNvSpPr txBox="1"/>
            <p:nvPr/>
          </p:nvSpPr>
          <p:spPr>
            <a:xfrm>
              <a:off x="8175170" y="2288177"/>
              <a:ext cx="10711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 period</a:t>
              </a:r>
              <a:endParaRPr lang="en-US" sz="2400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17B2DF4-0FD3-C6EF-F9C0-906C2AB918B3}"/>
                </a:ext>
              </a:extLst>
            </p:cNvPr>
            <p:cNvSpPr txBox="1"/>
            <p:nvPr/>
          </p:nvSpPr>
          <p:spPr>
            <a:xfrm>
              <a:off x="7990113" y="2585357"/>
              <a:ext cx="9211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 delay</a:t>
              </a:r>
              <a:endParaRPr lang="en-US" sz="2400" dirty="0"/>
            </a:p>
          </p:txBody>
        </p:sp>
      </p:grpSp>
      <p:sp>
        <p:nvSpPr>
          <p:cNvPr id="88" name="Arrow: Down 87">
            <a:extLst>
              <a:ext uri="{FF2B5EF4-FFF2-40B4-BE49-F238E27FC236}">
                <a16:creationId xmlns:a16="http://schemas.microsoft.com/office/drawing/2014/main" id="{68AC8D8B-DF49-5A93-62B3-9C65426AD389}"/>
              </a:ext>
            </a:extLst>
          </p:cNvPr>
          <p:cNvSpPr/>
          <p:nvPr/>
        </p:nvSpPr>
        <p:spPr>
          <a:xfrm>
            <a:off x="6685695" y="5292974"/>
            <a:ext cx="484632" cy="978408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5FEB09B-2FC8-4E6D-6007-98D20D546D89}"/>
              </a:ext>
            </a:extLst>
          </p:cNvPr>
          <p:cNvSpPr txBox="1"/>
          <p:nvPr/>
        </p:nvSpPr>
        <p:spPr>
          <a:xfrm>
            <a:off x="7191881" y="5480980"/>
            <a:ext cx="992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Delay</a:t>
            </a:r>
          </a:p>
          <a:p>
            <a:r>
              <a:rPr lang="en-US" sz="2400" dirty="0"/>
              <a:t>Period</a:t>
            </a:r>
          </a:p>
        </p:txBody>
      </p:sp>
      <p:sp>
        <p:nvSpPr>
          <p:cNvPr id="90" name="Arrow: Up 89">
            <a:extLst>
              <a:ext uri="{FF2B5EF4-FFF2-40B4-BE49-F238E27FC236}">
                <a16:creationId xmlns:a16="http://schemas.microsoft.com/office/drawing/2014/main" id="{E44082E3-E177-C448-9C10-C3FA1447568F}"/>
              </a:ext>
            </a:extLst>
          </p:cNvPr>
          <p:cNvSpPr/>
          <p:nvPr/>
        </p:nvSpPr>
        <p:spPr>
          <a:xfrm>
            <a:off x="3942495" y="5292974"/>
            <a:ext cx="484632" cy="978408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FC88450-C00E-7BC9-972D-F7B2E48B6762}"/>
              </a:ext>
            </a:extLst>
          </p:cNvPr>
          <p:cNvSpPr txBox="1"/>
          <p:nvPr/>
        </p:nvSpPr>
        <p:spPr>
          <a:xfrm>
            <a:off x="4437797" y="5480980"/>
            <a:ext cx="1794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IBC system </a:t>
            </a:r>
            <a:br>
              <a:rPr lang="en-US" sz="2400" dirty="0"/>
            </a:br>
            <a:r>
              <a:rPr lang="en-US" sz="2400" dirty="0"/>
              <a:t>Performance</a:t>
            </a:r>
          </a:p>
        </p:txBody>
      </p:sp>
      <p:sp>
        <p:nvSpPr>
          <p:cNvPr id="6" name="object 41">
            <a:extLst>
              <a:ext uri="{FF2B5EF4-FFF2-40B4-BE49-F238E27FC236}">
                <a16:creationId xmlns:a16="http://schemas.microsoft.com/office/drawing/2014/main" id="{2767AE6D-A513-5EEA-B09C-0673082DC334}"/>
              </a:ext>
            </a:extLst>
          </p:cNvPr>
          <p:cNvSpPr txBox="1"/>
          <p:nvPr/>
        </p:nvSpPr>
        <p:spPr>
          <a:xfrm>
            <a:off x="8625386" y="2739615"/>
            <a:ext cx="309308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IN" sz="2400" dirty="0">
                <a:cs typeface="Garamond"/>
              </a:rPr>
              <a:t>frame arrival period </a:t>
            </a:r>
            <a:r>
              <a:rPr lang="en-IN" sz="2400" i="1" dirty="0" err="1">
                <a:cs typeface="Garamond"/>
              </a:rPr>
              <a:t>f</a:t>
            </a:r>
            <a:r>
              <a:rPr lang="en-IN" sz="2400" i="1" baseline="-25000" dirty="0" err="1">
                <a:cs typeface="Garamond"/>
              </a:rPr>
              <a:t>h</a:t>
            </a:r>
            <a:endParaRPr sz="2400" i="1" baseline="-25000" dirty="0">
              <a:cs typeface="Garamond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F213FE-3451-E1B6-5A11-A9A04D3AD5F7}"/>
              </a:ext>
            </a:extLst>
          </p:cNvPr>
          <p:cNvSpPr txBox="1"/>
          <p:nvPr/>
        </p:nvSpPr>
        <p:spPr>
          <a:xfrm rot="20339040">
            <a:off x="5845629" y="1522338"/>
            <a:ext cx="1453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D0D"/>
                </a:solidFill>
              </a:rPr>
              <a:t>Dropped frames</a:t>
            </a:r>
            <a:endParaRPr lang="en-US" sz="2400" dirty="0">
              <a:solidFill>
                <a:srgbClr val="FF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0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/>
      <p:bldP spid="90" grpId="0" animBg="1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2628BF-944D-C5DF-DEB6-61E2FE496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00"/>
            <a:ext cx="12192000" cy="11363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B73846-B854-6BF1-9E47-50235CF8E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4261757"/>
            <a:ext cx="11902440" cy="2351314"/>
          </a:xfrm>
          <a:solidFill>
            <a:srgbClr val="E1CA9A"/>
          </a:solidFill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12202F"/>
                </a:solidFill>
              </a:rPr>
              <a:t>Image processing platforms nowadays mostly use multiprocessors</a:t>
            </a:r>
            <a:br>
              <a:rPr lang="en-US" sz="3600" dirty="0">
                <a:solidFill>
                  <a:srgbClr val="12202F"/>
                </a:solidFill>
              </a:rPr>
            </a:br>
            <a:br>
              <a:rPr lang="en-US" sz="3600" dirty="0">
                <a:solidFill>
                  <a:srgbClr val="12202F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How to </a:t>
            </a:r>
            <a:r>
              <a:rPr lang="en-US" sz="3600" dirty="0" err="1">
                <a:solidFill>
                  <a:srgbClr val="FF0000"/>
                </a:solidFill>
              </a:rPr>
              <a:t>utilise</a:t>
            </a:r>
            <a:r>
              <a:rPr lang="en-US" sz="3600" dirty="0">
                <a:solidFill>
                  <a:srgbClr val="FF0000"/>
                </a:solidFill>
              </a:rPr>
              <a:t> the given platforms efficiently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to improve system performance?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26CC4-2627-8F09-6104-7AD2A1F1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04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110A-816D-16DD-5B04-DAFA7558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GB" dirty="0"/>
              <a:t>Multiprocessor Image-Based Control (IBC)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5B8B5-1DD5-8F90-BC4A-C74FCE73A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B6E5-ECCD-45FF-934B-C99B3DF7924C}" type="slidenum">
              <a:rPr lang="en-GB" smtClean="0"/>
              <a:t>9</a:t>
            </a:fld>
            <a:endParaRPr lang="en-GB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FAABD658-952B-F038-5811-79F5B247B565}"/>
              </a:ext>
            </a:extLst>
          </p:cNvPr>
          <p:cNvSpPr/>
          <p:nvPr/>
        </p:nvSpPr>
        <p:spPr>
          <a:xfrm>
            <a:off x="1780372" y="3120295"/>
            <a:ext cx="1500188" cy="1597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16FB1522-9D26-58E7-B390-12B7C2920F31}"/>
              </a:ext>
            </a:extLst>
          </p:cNvPr>
          <p:cNvSpPr/>
          <p:nvPr/>
        </p:nvSpPr>
        <p:spPr>
          <a:xfrm>
            <a:off x="5450474" y="3288880"/>
            <a:ext cx="1339453" cy="8929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4A8F6FB1-94B9-EB65-A259-9A1D42E37AF3}"/>
              </a:ext>
            </a:extLst>
          </p:cNvPr>
          <p:cNvSpPr/>
          <p:nvPr/>
        </p:nvSpPr>
        <p:spPr>
          <a:xfrm>
            <a:off x="5307599" y="3181724"/>
            <a:ext cx="1625203" cy="12858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7307F64E-638F-133D-577B-C9EE9F872813}"/>
              </a:ext>
            </a:extLst>
          </p:cNvPr>
          <p:cNvSpPr txBox="1"/>
          <p:nvPr/>
        </p:nvSpPr>
        <p:spPr>
          <a:xfrm>
            <a:off x="5461111" y="2836140"/>
            <a:ext cx="138276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sz="1600" b="1" spc="42" dirty="0">
                <a:solidFill>
                  <a:srgbClr val="29221E"/>
                </a:solidFill>
                <a:latin typeface="Cambria"/>
                <a:cs typeface="Cambria"/>
              </a:rPr>
              <a:t>v</a:t>
            </a:r>
            <a:r>
              <a:rPr sz="1600" b="1" spc="77" dirty="0">
                <a:solidFill>
                  <a:srgbClr val="29221E"/>
                </a:solidFill>
                <a:latin typeface="Cambria"/>
                <a:cs typeface="Cambria"/>
              </a:rPr>
              <a:t>e</a:t>
            </a:r>
            <a:r>
              <a:rPr sz="1600" b="1" spc="70" dirty="0">
                <a:solidFill>
                  <a:srgbClr val="29221E"/>
                </a:solidFill>
                <a:latin typeface="Cambria"/>
                <a:cs typeface="Cambria"/>
              </a:rPr>
              <a:t>hic</a:t>
            </a:r>
            <a:r>
              <a:rPr sz="1600" b="1" spc="53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1600" b="1" spc="77" dirty="0">
                <a:solidFill>
                  <a:srgbClr val="29221E"/>
                </a:solidFill>
                <a:latin typeface="Cambria"/>
                <a:cs typeface="Cambria"/>
              </a:rPr>
              <a:t>e</a:t>
            </a:r>
            <a:r>
              <a:rPr sz="1600" b="1" spc="134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1600" b="1" spc="105" dirty="0">
                <a:solidFill>
                  <a:srgbClr val="29221E"/>
                </a:solidFill>
                <a:latin typeface="Cambria"/>
                <a:cs typeface="Cambria"/>
              </a:rPr>
              <a:t>o</a:t>
            </a:r>
            <a:r>
              <a:rPr sz="1600" b="1" spc="95" dirty="0">
                <a:solidFill>
                  <a:srgbClr val="29221E"/>
                </a:solidFill>
                <a:latin typeface="Cambria"/>
                <a:cs typeface="Cambria"/>
              </a:rPr>
              <a:t>n</a:t>
            </a:r>
            <a:r>
              <a:rPr sz="1600" b="1" spc="134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1600" b="1" spc="28" dirty="0">
                <a:solidFill>
                  <a:srgbClr val="29221E"/>
                </a:solidFill>
                <a:latin typeface="Cambria"/>
                <a:cs typeface="Cambria"/>
              </a:rPr>
              <a:t>r</a:t>
            </a:r>
            <a:r>
              <a:rPr sz="1600" b="1" spc="105" dirty="0">
                <a:solidFill>
                  <a:srgbClr val="29221E"/>
                </a:solidFill>
                <a:latin typeface="Cambria"/>
                <a:cs typeface="Cambria"/>
              </a:rPr>
              <a:t>oa</a:t>
            </a:r>
            <a:r>
              <a:rPr sz="1600" b="1" spc="84" dirty="0">
                <a:solidFill>
                  <a:srgbClr val="29221E"/>
                </a:solidFill>
                <a:latin typeface="Cambria"/>
                <a:cs typeface="Cambria"/>
              </a:rPr>
              <a:t>d</a:t>
            </a:r>
            <a:endParaRPr sz="1600" dirty="0">
              <a:latin typeface="Cambria"/>
              <a:cs typeface="Cambria"/>
            </a:endParaRPr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5DAEEEC6-36B1-98B7-BAE0-E056FE8C5DE2}"/>
              </a:ext>
            </a:extLst>
          </p:cNvPr>
          <p:cNvSpPr txBox="1"/>
          <p:nvPr/>
        </p:nvSpPr>
        <p:spPr>
          <a:xfrm>
            <a:off x="126649" y="3627467"/>
            <a:ext cx="183278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000" spc="7" dirty="0">
                <a:solidFill>
                  <a:srgbClr val="29221E"/>
                </a:solidFill>
                <a:latin typeface="Cambria"/>
                <a:cs typeface="Cambria"/>
              </a:rPr>
              <a:t>de</a:t>
            </a:r>
            <a:r>
              <a:rPr sz="2000" spc="-46" dirty="0">
                <a:solidFill>
                  <a:srgbClr val="29221E"/>
                </a:solidFill>
                <a:latin typeface="Cambria"/>
                <a:cs typeface="Cambria"/>
              </a:rPr>
              <a:t>si</a:t>
            </a:r>
            <a:r>
              <a:rPr sz="2000" spc="-49" dirty="0">
                <a:solidFill>
                  <a:srgbClr val="29221E"/>
                </a:solidFill>
                <a:latin typeface="Cambria"/>
                <a:cs typeface="Cambria"/>
              </a:rPr>
              <a:t>re</a:t>
            </a:r>
            <a:r>
              <a:rPr sz="2000" spc="7" dirty="0">
                <a:solidFill>
                  <a:srgbClr val="29221E"/>
                </a:solidFill>
                <a:latin typeface="Cambria"/>
                <a:cs typeface="Cambria"/>
              </a:rPr>
              <a:t>d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45AC8BBF-9E37-F68B-130B-597A6AFEF4B4}"/>
              </a:ext>
            </a:extLst>
          </p:cNvPr>
          <p:cNvSpPr/>
          <p:nvPr/>
        </p:nvSpPr>
        <p:spPr>
          <a:xfrm>
            <a:off x="2349520" y="3891756"/>
            <a:ext cx="4947047" cy="14823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0417F673-B50E-8498-B2D9-9DD72D6CCC47}"/>
              </a:ext>
            </a:extLst>
          </p:cNvPr>
          <p:cNvSpPr/>
          <p:nvPr/>
        </p:nvSpPr>
        <p:spPr>
          <a:xfrm>
            <a:off x="2531825" y="3976819"/>
            <a:ext cx="4624239" cy="1232297"/>
          </a:xfrm>
          <a:custGeom>
            <a:avLst/>
            <a:gdLst/>
            <a:ahLst/>
            <a:cxnLst/>
            <a:rect l="l" t="t" r="r" b="b"/>
            <a:pathLst>
              <a:path w="6576695" h="1752600">
                <a:moveTo>
                  <a:pt x="6576667" y="0"/>
                </a:moveTo>
                <a:lnTo>
                  <a:pt x="6569645" y="1752599"/>
                </a:lnTo>
                <a:lnTo>
                  <a:pt x="7310" y="1752599"/>
                </a:lnTo>
                <a:lnTo>
                  <a:pt x="387" y="1070410"/>
                </a:lnTo>
                <a:lnTo>
                  <a:pt x="0" y="1032311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07BC7893-D948-D67A-61E4-8F7A02C160F3}"/>
              </a:ext>
            </a:extLst>
          </p:cNvPr>
          <p:cNvSpPr/>
          <p:nvPr/>
        </p:nvSpPr>
        <p:spPr>
          <a:xfrm>
            <a:off x="2425490" y="4568725"/>
            <a:ext cx="214313" cy="215652"/>
          </a:xfrm>
          <a:custGeom>
            <a:avLst/>
            <a:gdLst/>
            <a:ahLst/>
            <a:cxnLst/>
            <a:rect l="l" t="t" r="r" b="b"/>
            <a:pathLst>
              <a:path w="304800" h="306704">
                <a:moveTo>
                  <a:pt x="149298" y="0"/>
                </a:moveTo>
                <a:lnTo>
                  <a:pt x="0" y="306330"/>
                </a:lnTo>
                <a:lnTo>
                  <a:pt x="151618" y="228588"/>
                </a:lnTo>
                <a:lnTo>
                  <a:pt x="266508" y="228588"/>
                </a:lnTo>
                <a:lnTo>
                  <a:pt x="149298" y="0"/>
                </a:lnTo>
                <a:close/>
              </a:path>
              <a:path w="304800" h="306704">
                <a:moveTo>
                  <a:pt x="266508" y="228588"/>
                </a:moveTo>
                <a:lnTo>
                  <a:pt x="151618" y="228588"/>
                </a:lnTo>
                <a:lnTo>
                  <a:pt x="304784" y="303237"/>
                </a:lnTo>
                <a:lnTo>
                  <a:pt x="266508" y="228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id="{029B5D64-1D7A-CFC3-A58F-D1A90F26F42F}"/>
              </a:ext>
            </a:extLst>
          </p:cNvPr>
          <p:cNvSpPr/>
          <p:nvPr/>
        </p:nvSpPr>
        <p:spPr>
          <a:xfrm>
            <a:off x="30153" y="3815731"/>
            <a:ext cx="1830586" cy="4018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5F46F3FD-61E9-E46A-65B2-3CB4B6846B77}"/>
              </a:ext>
            </a:extLst>
          </p:cNvPr>
          <p:cNvSpPr/>
          <p:nvPr/>
        </p:nvSpPr>
        <p:spPr>
          <a:xfrm>
            <a:off x="119152" y="3981160"/>
            <a:ext cx="1480096" cy="0"/>
          </a:xfrm>
          <a:custGeom>
            <a:avLst/>
            <a:gdLst/>
            <a:ahLst/>
            <a:cxnLst/>
            <a:rect l="l" t="t" r="r" b="b"/>
            <a:pathLst>
              <a:path w="2105025">
                <a:moveTo>
                  <a:pt x="0" y="0"/>
                </a:moveTo>
                <a:lnTo>
                  <a:pt x="2066362" y="5"/>
                </a:lnTo>
                <a:lnTo>
                  <a:pt x="2104462" y="5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2">
            <a:extLst>
              <a:ext uri="{FF2B5EF4-FFF2-40B4-BE49-F238E27FC236}">
                <a16:creationId xmlns:a16="http://schemas.microsoft.com/office/drawing/2014/main" id="{EA57F952-D586-0405-FF0D-BECDAF2F7EC9}"/>
              </a:ext>
            </a:extLst>
          </p:cNvPr>
          <p:cNvSpPr/>
          <p:nvPr/>
        </p:nvSpPr>
        <p:spPr>
          <a:xfrm>
            <a:off x="1518485" y="3874007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" y="0"/>
                </a:moveTo>
                <a:lnTo>
                  <a:pt x="76199" y="152401"/>
                </a:lnTo>
                <a:lnTo>
                  <a:pt x="0" y="304800"/>
                </a:lnTo>
                <a:lnTo>
                  <a:pt x="304800" y="152401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8CBADAD6-88C4-D85C-3DC1-433241DD8429}"/>
              </a:ext>
            </a:extLst>
          </p:cNvPr>
          <p:cNvSpPr/>
          <p:nvPr/>
        </p:nvSpPr>
        <p:spPr>
          <a:xfrm>
            <a:off x="3226982" y="3815731"/>
            <a:ext cx="2223492" cy="4018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01A02289-B7F4-8308-FE59-00338C959701}"/>
              </a:ext>
            </a:extLst>
          </p:cNvPr>
          <p:cNvSpPr/>
          <p:nvPr/>
        </p:nvSpPr>
        <p:spPr>
          <a:xfrm>
            <a:off x="3309034" y="3978766"/>
            <a:ext cx="1880146" cy="0"/>
          </a:xfrm>
          <a:custGeom>
            <a:avLst/>
            <a:gdLst/>
            <a:ahLst/>
            <a:cxnLst/>
            <a:rect l="l" t="t" r="r" b="b"/>
            <a:pathLst>
              <a:path w="2673984">
                <a:moveTo>
                  <a:pt x="0" y="0"/>
                </a:moveTo>
                <a:lnTo>
                  <a:pt x="2635512" y="8"/>
                </a:lnTo>
                <a:lnTo>
                  <a:pt x="2673612" y="8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5">
            <a:extLst>
              <a:ext uri="{FF2B5EF4-FFF2-40B4-BE49-F238E27FC236}">
                <a16:creationId xmlns:a16="http://schemas.microsoft.com/office/drawing/2014/main" id="{8F33ABDB-3446-1DB9-8E9D-17B53D1A2D94}"/>
              </a:ext>
            </a:extLst>
          </p:cNvPr>
          <p:cNvSpPr/>
          <p:nvPr/>
        </p:nvSpPr>
        <p:spPr>
          <a:xfrm>
            <a:off x="5108549" y="3871615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" y="0"/>
                </a:moveTo>
                <a:lnTo>
                  <a:pt x="76201" y="152401"/>
                </a:lnTo>
                <a:lnTo>
                  <a:pt x="0" y="304800"/>
                </a:lnTo>
                <a:lnTo>
                  <a:pt x="304801" y="152401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6">
            <a:extLst>
              <a:ext uri="{FF2B5EF4-FFF2-40B4-BE49-F238E27FC236}">
                <a16:creationId xmlns:a16="http://schemas.microsoft.com/office/drawing/2014/main" id="{1AE33E54-6029-661B-9B0A-0F73839FF4B7}"/>
              </a:ext>
            </a:extLst>
          </p:cNvPr>
          <p:cNvSpPr/>
          <p:nvPr/>
        </p:nvSpPr>
        <p:spPr>
          <a:xfrm>
            <a:off x="6834575" y="3815731"/>
            <a:ext cx="2080617" cy="4018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7">
            <a:extLst>
              <a:ext uri="{FF2B5EF4-FFF2-40B4-BE49-F238E27FC236}">
                <a16:creationId xmlns:a16="http://schemas.microsoft.com/office/drawing/2014/main" id="{9A0CE010-3C7A-05B2-115D-561E4B64B9FC}"/>
              </a:ext>
            </a:extLst>
          </p:cNvPr>
          <p:cNvSpPr/>
          <p:nvPr/>
        </p:nvSpPr>
        <p:spPr>
          <a:xfrm>
            <a:off x="6923858" y="3978779"/>
            <a:ext cx="1732806" cy="0"/>
          </a:xfrm>
          <a:custGeom>
            <a:avLst/>
            <a:gdLst/>
            <a:ahLst/>
            <a:cxnLst/>
            <a:rect l="l" t="t" r="r" b="b"/>
            <a:pathLst>
              <a:path w="2464434">
                <a:moveTo>
                  <a:pt x="0" y="0"/>
                </a:moveTo>
                <a:lnTo>
                  <a:pt x="2425735" y="8"/>
                </a:lnTo>
                <a:lnTo>
                  <a:pt x="2463835" y="8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>
            <a:extLst>
              <a:ext uri="{FF2B5EF4-FFF2-40B4-BE49-F238E27FC236}">
                <a16:creationId xmlns:a16="http://schemas.microsoft.com/office/drawing/2014/main" id="{3D06FDB8-477A-CB66-0C63-BD075DE24F70}"/>
              </a:ext>
            </a:extLst>
          </p:cNvPr>
          <p:cNvSpPr/>
          <p:nvPr/>
        </p:nvSpPr>
        <p:spPr>
          <a:xfrm>
            <a:off x="4084232" y="3271020"/>
            <a:ext cx="1366242" cy="4018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>
            <a:extLst>
              <a:ext uri="{FF2B5EF4-FFF2-40B4-BE49-F238E27FC236}">
                <a16:creationId xmlns:a16="http://schemas.microsoft.com/office/drawing/2014/main" id="{6A9A312A-337C-E1F9-5B2A-EBB167DEE55D}"/>
              </a:ext>
            </a:extLst>
          </p:cNvPr>
          <p:cNvSpPr/>
          <p:nvPr/>
        </p:nvSpPr>
        <p:spPr>
          <a:xfrm>
            <a:off x="4168636" y="3439988"/>
            <a:ext cx="1020663" cy="0"/>
          </a:xfrm>
          <a:custGeom>
            <a:avLst/>
            <a:gdLst/>
            <a:ahLst/>
            <a:cxnLst/>
            <a:rect l="l" t="t" r="r" b="b"/>
            <a:pathLst>
              <a:path w="1451609">
                <a:moveTo>
                  <a:pt x="0" y="0"/>
                </a:moveTo>
                <a:lnTo>
                  <a:pt x="1412967" y="0"/>
                </a:lnTo>
                <a:lnTo>
                  <a:pt x="1451067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1">
            <a:extLst>
              <a:ext uri="{FF2B5EF4-FFF2-40B4-BE49-F238E27FC236}">
                <a16:creationId xmlns:a16="http://schemas.microsoft.com/office/drawing/2014/main" id="{B39FED54-5041-E60B-68E3-3545ADA32CB7}"/>
              </a:ext>
            </a:extLst>
          </p:cNvPr>
          <p:cNvSpPr/>
          <p:nvPr/>
        </p:nvSpPr>
        <p:spPr>
          <a:xfrm>
            <a:off x="5108550" y="3332832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0"/>
                </a:moveTo>
                <a:lnTo>
                  <a:pt x="76200" y="152400"/>
                </a:lnTo>
                <a:lnTo>
                  <a:pt x="0" y="304800"/>
                </a:lnTo>
                <a:lnTo>
                  <a:pt x="30480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32">
                <a:extLst>
                  <a:ext uri="{FF2B5EF4-FFF2-40B4-BE49-F238E27FC236}">
                    <a16:creationId xmlns:a16="http://schemas.microsoft.com/office/drawing/2014/main" id="{363C6083-93F0-27D8-4523-81AA4BF97FD1}"/>
                  </a:ext>
                </a:extLst>
              </p:cNvPr>
              <p:cNvSpPr txBox="1"/>
              <p:nvPr/>
            </p:nvSpPr>
            <p:spPr>
              <a:xfrm>
                <a:off x="126649" y="4079311"/>
                <a:ext cx="1409998" cy="30777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:r>
                  <a:rPr lang="en-IN" sz="2000" dirty="0">
                    <a:solidFill>
                      <a:srgbClr val="29221E"/>
                    </a:solidFill>
                    <a:latin typeface="Cambria"/>
                    <a:cs typeface="Cambria"/>
                  </a:rPr>
                  <a:t>deviation </a:t>
                </a:r>
                <a:r>
                  <a:rPr lang="en-IN" sz="2000" spc="11" dirty="0">
                    <a:solidFill>
                      <a:srgbClr val="29221E"/>
                    </a:solidFill>
                    <a:latin typeface="Cambria"/>
                    <a:cs typeface="Cambria"/>
                  </a:rPr>
                  <a:t> </a:t>
                </a:r>
                <a14:m>
                  <m:oMath xmlns:m="http://schemas.openxmlformats.org/officeDocument/2006/math">
                    <m:r>
                      <a:rPr lang="en-IN" sz="2000" b="0" i="1" spc="11" smtClean="0">
                        <a:solidFill>
                          <a:srgbClr val="29221E"/>
                        </a:solidFill>
                        <a:latin typeface="Cambria Math" panose="02040503050406030204" pitchFamily="18" charset="0"/>
                        <a:cs typeface="Cambria"/>
                      </a:rPr>
                      <m:t>𝑟</m:t>
                    </m:r>
                  </m:oMath>
                </a14:m>
                <a:endParaRPr sz="2000" baseline="5555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26" name="object 32">
                <a:extLst>
                  <a:ext uri="{FF2B5EF4-FFF2-40B4-BE49-F238E27FC236}">
                    <a16:creationId xmlns:a16="http://schemas.microsoft.com/office/drawing/2014/main" id="{363C6083-93F0-27D8-4523-81AA4BF97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49" y="4079311"/>
                <a:ext cx="1409998" cy="307777"/>
              </a:xfrm>
              <a:prstGeom prst="rect">
                <a:avLst/>
              </a:prstGeom>
              <a:blipFill>
                <a:blip r:embed="rId12"/>
                <a:stretch>
                  <a:fillRect l="-10823" t="-25490" b="-49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bject 33">
            <a:extLst>
              <a:ext uri="{FF2B5EF4-FFF2-40B4-BE49-F238E27FC236}">
                <a16:creationId xmlns:a16="http://schemas.microsoft.com/office/drawing/2014/main" id="{D33F74E9-DF2A-EF43-FFFD-D12A0F67DC57}"/>
              </a:ext>
            </a:extLst>
          </p:cNvPr>
          <p:cNvSpPr txBox="1"/>
          <p:nvPr/>
        </p:nvSpPr>
        <p:spPr>
          <a:xfrm>
            <a:off x="7191900" y="3575133"/>
            <a:ext cx="28665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000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2000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2000" spc="-7" dirty="0">
                <a:solidFill>
                  <a:srgbClr val="29221E"/>
                </a:solidFill>
                <a:latin typeface="Cambria"/>
                <a:cs typeface="Cambria"/>
              </a:rPr>
              <a:t>te</a:t>
            </a:r>
            <a:r>
              <a:rPr sz="2000" spc="-49" dirty="0">
                <a:solidFill>
                  <a:srgbClr val="29221E"/>
                </a:solidFill>
                <a:latin typeface="Cambria"/>
                <a:cs typeface="Cambria"/>
              </a:rPr>
              <a:t>r</a:t>
            </a:r>
            <a:r>
              <a:rPr sz="2000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2000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2000" spc="80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2000" spc="7" dirty="0">
                <a:solidFill>
                  <a:srgbClr val="29221E"/>
                </a:solidFill>
                <a:latin typeface="Cambria"/>
                <a:cs typeface="Cambria"/>
              </a:rPr>
              <a:t>d</a:t>
            </a:r>
            <a:r>
              <a:rPr lang="en-IN" sz="2000" dirty="0" err="1">
                <a:solidFill>
                  <a:srgbClr val="29221E"/>
                </a:solidFill>
                <a:latin typeface="Cambria"/>
                <a:cs typeface="Cambria"/>
              </a:rPr>
              <a:t>eviation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28" name="object 34">
            <a:extLst>
              <a:ext uri="{FF2B5EF4-FFF2-40B4-BE49-F238E27FC236}">
                <a16:creationId xmlns:a16="http://schemas.microsoft.com/office/drawing/2014/main" id="{1F95E976-42EF-6FD3-F74C-3F819F22E773}"/>
              </a:ext>
            </a:extLst>
          </p:cNvPr>
          <p:cNvSpPr txBox="1"/>
          <p:nvPr/>
        </p:nvSpPr>
        <p:spPr>
          <a:xfrm>
            <a:off x="3510643" y="3279921"/>
            <a:ext cx="1835747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572" algn="r"/>
            <a:endParaRPr sz="2000" dirty="0">
              <a:latin typeface="Garamond"/>
              <a:cs typeface="Garamond"/>
            </a:endParaRPr>
          </a:p>
          <a:p>
            <a:pPr marL="8929">
              <a:spcBef>
                <a:spcPts val="305"/>
              </a:spcBef>
            </a:pPr>
            <a:r>
              <a:rPr sz="2000" spc="-46" dirty="0">
                <a:solidFill>
                  <a:srgbClr val="29221E"/>
                </a:solidFill>
                <a:latin typeface="Cambria"/>
                <a:cs typeface="Cambria"/>
              </a:rPr>
              <a:t>s</a:t>
            </a:r>
            <a:r>
              <a:rPr sz="2000" spc="-7" dirty="0">
                <a:solidFill>
                  <a:srgbClr val="29221E"/>
                </a:solidFill>
                <a:latin typeface="Cambria"/>
                <a:cs typeface="Cambria"/>
              </a:rPr>
              <a:t>tee</a:t>
            </a:r>
            <a:r>
              <a:rPr sz="2000" spc="-49" dirty="0">
                <a:solidFill>
                  <a:srgbClr val="29221E"/>
                </a:solidFill>
                <a:latin typeface="Cambria"/>
                <a:cs typeface="Cambria"/>
              </a:rPr>
              <a:t>ri</a:t>
            </a:r>
            <a:r>
              <a:rPr sz="2000" spc="7" dirty="0">
                <a:solidFill>
                  <a:srgbClr val="29221E"/>
                </a:solidFill>
                <a:latin typeface="Cambria"/>
                <a:cs typeface="Cambria"/>
              </a:rPr>
              <a:t>n</a:t>
            </a:r>
            <a:r>
              <a:rPr sz="2000" spc="32" dirty="0">
                <a:solidFill>
                  <a:srgbClr val="29221E"/>
                </a:solidFill>
                <a:latin typeface="Cambria"/>
                <a:cs typeface="Cambria"/>
              </a:rPr>
              <a:t>g</a:t>
            </a:r>
            <a:r>
              <a:rPr sz="2000" spc="80" dirty="0">
                <a:solidFill>
                  <a:srgbClr val="29221E"/>
                </a:solidFill>
                <a:latin typeface="Cambria"/>
                <a:cs typeface="Cambria"/>
              </a:rPr>
              <a:t> </a:t>
            </a:r>
            <a:r>
              <a:rPr sz="2000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2000" spc="7" dirty="0">
                <a:solidFill>
                  <a:srgbClr val="29221E"/>
                </a:solidFill>
                <a:latin typeface="Cambria"/>
                <a:cs typeface="Cambria"/>
              </a:rPr>
              <a:t>n</a:t>
            </a:r>
            <a:r>
              <a:rPr sz="2000" spc="32" dirty="0">
                <a:solidFill>
                  <a:srgbClr val="29221E"/>
                </a:solidFill>
                <a:latin typeface="Cambria"/>
                <a:cs typeface="Cambria"/>
              </a:rPr>
              <a:t>g</a:t>
            </a:r>
            <a:r>
              <a:rPr sz="2000" spc="14" dirty="0">
                <a:solidFill>
                  <a:srgbClr val="29221E"/>
                </a:solidFill>
                <a:latin typeface="Cambria"/>
                <a:cs typeface="Cambria"/>
              </a:rPr>
              <a:t>l</a:t>
            </a:r>
            <a:r>
              <a:rPr sz="2000" dirty="0">
                <a:solidFill>
                  <a:srgbClr val="29221E"/>
                </a:solidFill>
                <a:latin typeface="Cambria"/>
                <a:cs typeface="Cambria"/>
              </a:rPr>
              <a:t>e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29" name="object 40">
            <a:extLst>
              <a:ext uri="{FF2B5EF4-FFF2-40B4-BE49-F238E27FC236}">
                <a16:creationId xmlns:a16="http://schemas.microsoft.com/office/drawing/2014/main" id="{90B1CE50-5A3D-3B99-AE34-DD3213BD7473}"/>
              </a:ext>
            </a:extLst>
          </p:cNvPr>
          <p:cNvSpPr txBox="1"/>
          <p:nvPr/>
        </p:nvSpPr>
        <p:spPr>
          <a:xfrm>
            <a:off x="3706586" y="3085818"/>
            <a:ext cx="160727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000" spc="7" dirty="0">
                <a:solidFill>
                  <a:srgbClr val="29221E"/>
                </a:solidFill>
                <a:latin typeface="Cambria"/>
                <a:cs typeface="Cambria"/>
              </a:rPr>
              <a:t>di</a:t>
            </a:r>
            <a:r>
              <a:rPr sz="2000" spc="-46" dirty="0">
                <a:solidFill>
                  <a:srgbClr val="29221E"/>
                </a:solidFill>
                <a:latin typeface="Cambria"/>
                <a:cs typeface="Cambria"/>
              </a:rPr>
              <a:t>s</a:t>
            </a:r>
            <a:r>
              <a:rPr sz="2000" spc="4" dirty="0">
                <a:solidFill>
                  <a:srgbClr val="29221E"/>
                </a:solidFill>
                <a:latin typeface="Cambria"/>
                <a:cs typeface="Cambria"/>
              </a:rPr>
              <a:t>tu</a:t>
            </a:r>
            <a:r>
              <a:rPr sz="2000" spc="-49" dirty="0">
                <a:solidFill>
                  <a:srgbClr val="29221E"/>
                </a:solidFill>
                <a:latin typeface="Cambria"/>
                <a:cs typeface="Cambria"/>
              </a:rPr>
              <a:t>r</a:t>
            </a:r>
            <a:r>
              <a:rPr sz="2000" spc="-18" dirty="0">
                <a:solidFill>
                  <a:srgbClr val="29221E"/>
                </a:solidFill>
                <a:latin typeface="Cambria"/>
                <a:cs typeface="Cambria"/>
              </a:rPr>
              <a:t>b</a:t>
            </a:r>
            <a:r>
              <a:rPr sz="2000" spc="18" dirty="0">
                <a:solidFill>
                  <a:srgbClr val="29221E"/>
                </a:solidFill>
                <a:latin typeface="Cambria"/>
                <a:cs typeface="Cambria"/>
              </a:rPr>
              <a:t>a</a:t>
            </a:r>
            <a:r>
              <a:rPr sz="2000" spc="7" dirty="0">
                <a:solidFill>
                  <a:srgbClr val="29221E"/>
                </a:solidFill>
                <a:latin typeface="Cambria"/>
                <a:cs typeface="Cambria"/>
              </a:rPr>
              <a:t>nce</a:t>
            </a:r>
            <a:endParaRPr sz="2000">
              <a:latin typeface="Cambria"/>
              <a:cs typeface="Cambri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41">
                <a:extLst>
                  <a:ext uri="{FF2B5EF4-FFF2-40B4-BE49-F238E27FC236}">
                    <a16:creationId xmlns:a16="http://schemas.microsoft.com/office/drawing/2014/main" id="{8ACD936E-7DA7-2478-54BE-60B50E68DF5A}"/>
                  </a:ext>
                </a:extLst>
              </p:cNvPr>
              <p:cNvSpPr txBox="1"/>
              <p:nvPr/>
            </p:nvSpPr>
            <p:spPr>
              <a:xfrm>
                <a:off x="4132452" y="4074905"/>
                <a:ext cx="323255" cy="30777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𝑢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[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]</m:t>
                      </m:r>
                    </m:oMath>
                  </m:oMathPara>
                </a14:m>
                <a:endParaRPr sz="2000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30" name="object 41">
                <a:extLst>
                  <a:ext uri="{FF2B5EF4-FFF2-40B4-BE49-F238E27FC236}">
                    <a16:creationId xmlns:a16="http://schemas.microsoft.com/office/drawing/2014/main" id="{8ACD936E-7DA7-2478-54BE-60B50E68D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452" y="4074905"/>
                <a:ext cx="323255" cy="307777"/>
              </a:xfrm>
              <a:prstGeom prst="rect">
                <a:avLst/>
              </a:prstGeom>
              <a:blipFill>
                <a:blip r:embed="rId13"/>
                <a:stretch>
                  <a:fillRect l="-18868" t="-1961" r="-8867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bject 42">
                <a:extLst>
                  <a:ext uri="{FF2B5EF4-FFF2-40B4-BE49-F238E27FC236}">
                    <a16:creationId xmlns:a16="http://schemas.microsoft.com/office/drawing/2014/main" id="{79FD2319-5366-FA54-A2EE-9EE6DEB44A84}"/>
                  </a:ext>
                </a:extLst>
              </p:cNvPr>
              <p:cNvSpPr txBox="1"/>
              <p:nvPr/>
            </p:nvSpPr>
            <p:spPr>
              <a:xfrm>
                <a:off x="7500311" y="4085928"/>
                <a:ext cx="308520" cy="30777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𝑦</m:t>
                      </m:r>
                      <m:r>
                        <a:rPr lang="en-IN" sz="2000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[</m:t>
                      </m:r>
                      <m:r>
                        <a:rPr lang="en-IN" sz="2000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𝑘</m:t>
                      </m:r>
                      <m:r>
                        <a:rPr lang="en-IN" sz="2000" b="0" i="1" spc="-88" smtClean="0">
                          <a:solidFill>
                            <a:srgbClr val="29221E"/>
                          </a:solidFill>
                          <a:latin typeface="Cambria Math" panose="02040503050406030204" pitchFamily="18" charset="0"/>
                          <a:cs typeface="Lucida Sans"/>
                        </a:rPr>
                        <m:t>]</m:t>
                      </m:r>
                    </m:oMath>
                  </m:oMathPara>
                </a14:m>
                <a:endParaRPr sz="2000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31" name="object 42">
                <a:extLst>
                  <a:ext uri="{FF2B5EF4-FFF2-40B4-BE49-F238E27FC236}">
                    <a16:creationId xmlns:a16="http://schemas.microsoft.com/office/drawing/2014/main" id="{79FD2319-5366-FA54-A2EE-9EE6DEB44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311" y="4085928"/>
                <a:ext cx="308520" cy="307777"/>
              </a:xfrm>
              <a:prstGeom prst="rect">
                <a:avLst/>
              </a:prstGeom>
              <a:blipFill>
                <a:blip r:embed="rId14"/>
                <a:stretch>
                  <a:fillRect l="-27451" t="-1961" r="-8039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bject 33">
            <a:extLst>
              <a:ext uri="{FF2B5EF4-FFF2-40B4-BE49-F238E27FC236}">
                <a16:creationId xmlns:a16="http://schemas.microsoft.com/office/drawing/2014/main" id="{E58298B7-1E81-3257-A88E-F8E141AC8C9A}"/>
              </a:ext>
            </a:extLst>
          </p:cNvPr>
          <p:cNvSpPr txBox="1"/>
          <p:nvPr/>
        </p:nvSpPr>
        <p:spPr>
          <a:xfrm>
            <a:off x="4092438" y="4807965"/>
            <a:ext cx="219406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en-IN" sz="2000" spc="14" dirty="0">
                <a:solidFill>
                  <a:srgbClr val="29221E"/>
                </a:solidFill>
                <a:latin typeface="Cambria"/>
                <a:cs typeface="Cambria"/>
              </a:rPr>
              <a:t>Count </a:t>
            </a:r>
            <a:r>
              <a:rPr lang="en-US" sz="2000" spc="14" dirty="0">
                <a:solidFill>
                  <a:srgbClr val="29221E"/>
                </a:solidFill>
                <a:latin typeface="Cambria"/>
                <a:cs typeface="Cambria"/>
              </a:rPr>
              <a:t>#vehicles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B32926-2A72-72EC-EDD7-49C2232F64F7}"/>
              </a:ext>
            </a:extLst>
          </p:cNvPr>
          <p:cNvSpPr/>
          <p:nvPr/>
        </p:nvSpPr>
        <p:spPr>
          <a:xfrm>
            <a:off x="1983838" y="3506258"/>
            <a:ext cx="1090805" cy="7796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dirty="0"/>
              <a:t>Control Strategies</a:t>
            </a: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881E26D8-D057-E83D-D033-E7AAE6A6370F}"/>
              </a:ext>
            </a:extLst>
          </p:cNvPr>
          <p:cNvSpPr txBox="1"/>
          <p:nvPr/>
        </p:nvSpPr>
        <p:spPr>
          <a:xfrm>
            <a:off x="1714502" y="3013475"/>
            <a:ext cx="153342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/>
            <a:r>
              <a:rPr lang="en-IN" sz="1600" b="1" spc="42" dirty="0">
                <a:solidFill>
                  <a:srgbClr val="29221E"/>
                </a:solidFill>
                <a:latin typeface="Cambria"/>
                <a:cs typeface="Cambria"/>
              </a:rPr>
              <a:t>Multiprocessor platform</a:t>
            </a:r>
            <a:endParaRPr sz="1600" dirty="0">
              <a:latin typeface="Cambria"/>
              <a:cs typeface="Cambria"/>
            </a:endParaRPr>
          </a:p>
        </p:txBody>
      </p:sp>
      <p:grpSp>
        <p:nvGrpSpPr>
          <p:cNvPr id="35" name="Camera7">
            <a:extLst>
              <a:ext uri="{FF2B5EF4-FFF2-40B4-BE49-F238E27FC236}">
                <a16:creationId xmlns:a16="http://schemas.microsoft.com/office/drawing/2014/main" id="{30432143-E14B-449E-DBFF-84AD8B36737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6548707" y="4825929"/>
            <a:ext cx="395462" cy="316609"/>
            <a:chOff x="2478" y="994"/>
            <a:chExt cx="2648" cy="2120"/>
          </a:xfrm>
          <a:solidFill>
            <a:schemeClr val="accent1">
              <a:lumMod val="50000"/>
            </a:schemeClr>
          </a:solidFill>
        </p:grpSpPr>
        <p:sp>
          <p:nvSpPr>
            <p:cNvPr id="36" name="Camera7">
              <a:extLst>
                <a:ext uri="{FF2B5EF4-FFF2-40B4-BE49-F238E27FC236}">
                  <a16:creationId xmlns:a16="http://schemas.microsoft.com/office/drawing/2014/main" id="{CDBB8D1F-0702-3426-48BB-749A91079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1690"/>
              <a:ext cx="992" cy="99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Camera7">
              <a:extLst>
                <a:ext uri="{FF2B5EF4-FFF2-40B4-BE49-F238E27FC236}">
                  <a16:creationId xmlns:a16="http://schemas.microsoft.com/office/drawing/2014/main" id="{1063FD1D-F522-AAD0-2C60-C070625958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8" y="994"/>
              <a:ext cx="2648" cy="2120"/>
            </a:xfrm>
            <a:custGeom>
              <a:avLst/>
              <a:gdLst>
                <a:gd name="T0" fmla="*/ 367 w 667"/>
                <a:gd name="T1" fmla="*/ 475 h 533"/>
                <a:gd name="T2" fmla="*/ 192 w 667"/>
                <a:gd name="T3" fmla="*/ 300 h 533"/>
                <a:gd name="T4" fmla="*/ 367 w 667"/>
                <a:gd name="T5" fmla="*/ 125 h 533"/>
                <a:gd name="T6" fmla="*/ 542 w 667"/>
                <a:gd name="T7" fmla="*/ 300 h 533"/>
                <a:gd name="T8" fmla="*/ 367 w 667"/>
                <a:gd name="T9" fmla="*/ 475 h 533"/>
                <a:gd name="T10" fmla="*/ 625 w 667"/>
                <a:gd name="T11" fmla="*/ 83 h 533"/>
                <a:gd name="T12" fmla="*/ 542 w 667"/>
                <a:gd name="T13" fmla="*/ 83 h 533"/>
                <a:gd name="T14" fmla="*/ 500 w 667"/>
                <a:gd name="T15" fmla="*/ 44 h 533"/>
                <a:gd name="T16" fmla="*/ 458 w 667"/>
                <a:gd name="T17" fmla="*/ 0 h 533"/>
                <a:gd name="T18" fmla="*/ 292 w 667"/>
                <a:gd name="T19" fmla="*/ 0 h 533"/>
                <a:gd name="T20" fmla="*/ 250 w 667"/>
                <a:gd name="T21" fmla="*/ 44 h 533"/>
                <a:gd name="T22" fmla="*/ 208 w 667"/>
                <a:gd name="T23" fmla="*/ 83 h 533"/>
                <a:gd name="T24" fmla="*/ 167 w 667"/>
                <a:gd name="T25" fmla="*/ 83 h 533"/>
                <a:gd name="T26" fmla="*/ 125 w 667"/>
                <a:gd name="T27" fmla="*/ 50 h 533"/>
                <a:gd name="T28" fmla="*/ 83 w 667"/>
                <a:gd name="T29" fmla="*/ 50 h 533"/>
                <a:gd name="T30" fmla="*/ 42 w 667"/>
                <a:gd name="T31" fmla="*/ 83 h 533"/>
                <a:gd name="T32" fmla="*/ 0 w 667"/>
                <a:gd name="T33" fmla="*/ 133 h 533"/>
                <a:gd name="T34" fmla="*/ 0 w 667"/>
                <a:gd name="T35" fmla="*/ 489 h 533"/>
                <a:gd name="T36" fmla="*/ 42 w 667"/>
                <a:gd name="T37" fmla="*/ 533 h 533"/>
                <a:gd name="T38" fmla="*/ 625 w 667"/>
                <a:gd name="T39" fmla="*/ 533 h 533"/>
                <a:gd name="T40" fmla="*/ 667 w 667"/>
                <a:gd name="T41" fmla="*/ 489 h 533"/>
                <a:gd name="T42" fmla="*/ 667 w 667"/>
                <a:gd name="T43" fmla="*/ 133 h 533"/>
                <a:gd name="T44" fmla="*/ 625 w 667"/>
                <a:gd name="T45" fmla="*/ 8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7" h="533">
                  <a:moveTo>
                    <a:pt x="367" y="475"/>
                  </a:moveTo>
                  <a:cubicBezTo>
                    <a:pt x="270" y="475"/>
                    <a:pt x="192" y="396"/>
                    <a:pt x="192" y="300"/>
                  </a:cubicBezTo>
                  <a:cubicBezTo>
                    <a:pt x="192" y="204"/>
                    <a:pt x="270" y="125"/>
                    <a:pt x="367" y="125"/>
                  </a:cubicBezTo>
                  <a:cubicBezTo>
                    <a:pt x="463" y="125"/>
                    <a:pt x="542" y="204"/>
                    <a:pt x="542" y="300"/>
                  </a:cubicBezTo>
                  <a:cubicBezTo>
                    <a:pt x="542" y="396"/>
                    <a:pt x="463" y="475"/>
                    <a:pt x="367" y="475"/>
                  </a:cubicBezTo>
                  <a:close/>
                  <a:moveTo>
                    <a:pt x="625" y="83"/>
                  </a:moveTo>
                  <a:lnTo>
                    <a:pt x="542" y="83"/>
                  </a:lnTo>
                  <a:cubicBezTo>
                    <a:pt x="542" y="83"/>
                    <a:pt x="518" y="89"/>
                    <a:pt x="500" y="44"/>
                  </a:cubicBezTo>
                  <a:cubicBezTo>
                    <a:pt x="491" y="22"/>
                    <a:pt x="481" y="0"/>
                    <a:pt x="458" y="0"/>
                  </a:cubicBezTo>
                  <a:lnTo>
                    <a:pt x="292" y="0"/>
                  </a:lnTo>
                  <a:cubicBezTo>
                    <a:pt x="269" y="0"/>
                    <a:pt x="259" y="22"/>
                    <a:pt x="250" y="44"/>
                  </a:cubicBezTo>
                  <a:cubicBezTo>
                    <a:pt x="233" y="89"/>
                    <a:pt x="208" y="83"/>
                    <a:pt x="208" y="83"/>
                  </a:cubicBezTo>
                  <a:lnTo>
                    <a:pt x="167" y="83"/>
                  </a:lnTo>
                  <a:cubicBezTo>
                    <a:pt x="167" y="59"/>
                    <a:pt x="148" y="50"/>
                    <a:pt x="125" y="50"/>
                  </a:cubicBezTo>
                  <a:lnTo>
                    <a:pt x="83" y="50"/>
                  </a:lnTo>
                  <a:cubicBezTo>
                    <a:pt x="60" y="50"/>
                    <a:pt x="42" y="59"/>
                    <a:pt x="42" y="83"/>
                  </a:cubicBezTo>
                  <a:cubicBezTo>
                    <a:pt x="19" y="83"/>
                    <a:pt x="0" y="109"/>
                    <a:pt x="0" y="133"/>
                  </a:cubicBezTo>
                  <a:lnTo>
                    <a:pt x="0" y="489"/>
                  </a:lnTo>
                  <a:cubicBezTo>
                    <a:pt x="0" y="513"/>
                    <a:pt x="19" y="533"/>
                    <a:pt x="42" y="533"/>
                  </a:cubicBezTo>
                  <a:lnTo>
                    <a:pt x="625" y="533"/>
                  </a:lnTo>
                  <a:cubicBezTo>
                    <a:pt x="648" y="533"/>
                    <a:pt x="667" y="513"/>
                    <a:pt x="667" y="489"/>
                  </a:cubicBezTo>
                  <a:lnTo>
                    <a:pt x="667" y="133"/>
                  </a:lnTo>
                  <a:cubicBezTo>
                    <a:pt x="667" y="109"/>
                    <a:pt x="648" y="83"/>
                    <a:pt x="625" y="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object 15">
            <a:extLst>
              <a:ext uri="{FF2B5EF4-FFF2-40B4-BE49-F238E27FC236}">
                <a16:creationId xmlns:a16="http://schemas.microsoft.com/office/drawing/2014/main" id="{AE4F2698-2422-73CF-1487-53526174B56A}"/>
              </a:ext>
            </a:extLst>
          </p:cNvPr>
          <p:cNvSpPr/>
          <p:nvPr/>
        </p:nvSpPr>
        <p:spPr>
          <a:xfrm>
            <a:off x="1831646" y="3506223"/>
            <a:ext cx="1404000" cy="1008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bject 41">
                <a:extLst>
                  <a:ext uri="{FF2B5EF4-FFF2-40B4-BE49-F238E27FC236}">
                    <a16:creationId xmlns:a16="http://schemas.microsoft.com/office/drawing/2014/main" id="{208F1B0B-5A3C-E453-7218-4DCD06EBDCFF}"/>
                  </a:ext>
                </a:extLst>
              </p:cNvPr>
              <p:cNvSpPr txBox="1"/>
              <p:nvPr/>
            </p:nvSpPr>
            <p:spPr>
              <a:xfrm>
                <a:off x="2646285" y="4840376"/>
                <a:ext cx="323255" cy="30777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892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𝑥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[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𝑘</m:t>
                      </m:r>
                      <m:r>
                        <a:rPr lang="en-IN" sz="2000" b="0" i="1" smtClean="0">
                          <a:latin typeface="Cambria Math" panose="02040503050406030204" pitchFamily="18" charset="0"/>
                          <a:cs typeface="Garamond"/>
                        </a:rPr>
                        <m:t>]</m:t>
                      </m:r>
                    </m:oMath>
                  </m:oMathPara>
                </a14:m>
                <a:endParaRPr sz="2000" dirty="0">
                  <a:latin typeface="Garamond"/>
                  <a:cs typeface="Garamond"/>
                </a:endParaRPr>
              </a:p>
            </p:txBody>
          </p:sp>
        </mc:Choice>
        <mc:Fallback xmlns="">
          <p:sp>
            <p:nvSpPr>
              <p:cNvPr id="46" name="object 41">
                <a:extLst>
                  <a:ext uri="{FF2B5EF4-FFF2-40B4-BE49-F238E27FC236}">
                    <a16:creationId xmlns:a16="http://schemas.microsoft.com/office/drawing/2014/main" id="{208F1B0B-5A3C-E453-7218-4DCD06EBD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285" y="4840376"/>
                <a:ext cx="323255" cy="307777"/>
              </a:xfrm>
              <a:prstGeom prst="rect">
                <a:avLst/>
              </a:prstGeom>
              <a:blipFill>
                <a:blip r:embed="rId16"/>
                <a:stretch>
                  <a:fillRect l="-16981" t="-1961" r="-8679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033BE2BF-2A9A-D5C7-4851-FFD12F7E234A}"/>
              </a:ext>
            </a:extLst>
          </p:cNvPr>
          <p:cNvSpPr txBox="1"/>
          <p:nvPr/>
        </p:nvSpPr>
        <p:spPr>
          <a:xfrm>
            <a:off x="6564573" y="5281684"/>
            <a:ext cx="2625142" cy="400110"/>
          </a:xfrm>
          <a:prstGeom prst="rect">
            <a:avLst/>
          </a:prstGeom>
          <a:solidFill>
            <a:srgbClr val="7EFF7F"/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S: Sensing &amp; processing</a:t>
            </a:r>
            <a:endParaRPr lang="en-US" sz="2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E682AF6-349B-9C6E-E222-5C9C0CEDF61A}"/>
              </a:ext>
            </a:extLst>
          </p:cNvPr>
          <p:cNvSpPr txBox="1"/>
          <p:nvPr/>
        </p:nvSpPr>
        <p:spPr>
          <a:xfrm>
            <a:off x="1932215" y="4134866"/>
            <a:ext cx="1216936" cy="400110"/>
          </a:xfrm>
          <a:prstGeom prst="rect">
            <a:avLst/>
          </a:prstGeom>
          <a:solidFill>
            <a:srgbClr val="9593F1"/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C: Control</a:t>
            </a:r>
            <a:endParaRPr lang="en-US" sz="2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3743C79-4DB5-3740-2F14-3CE81E536B1F}"/>
              </a:ext>
            </a:extLst>
          </p:cNvPr>
          <p:cNvSpPr txBox="1"/>
          <p:nvPr/>
        </p:nvSpPr>
        <p:spPr>
          <a:xfrm>
            <a:off x="5510203" y="3858824"/>
            <a:ext cx="1272784" cy="400110"/>
          </a:xfrm>
          <a:prstGeom prst="rect">
            <a:avLst/>
          </a:prstGeom>
          <a:solidFill>
            <a:srgbClr val="FFFE4C"/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A: Actuate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360DF-35C8-7D5F-C0DB-E843B2F56013}"/>
              </a:ext>
            </a:extLst>
          </p:cNvPr>
          <p:cNvSpPr txBox="1"/>
          <p:nvPr/>
        </p:nvSpPr>
        <p:spPr>
          <a:xfrm>
            <a:off x="7053943" y="3543299"/>
            <a:ext cx="8194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       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9023B67-62D3-F86E-6037-2437DC9F4247}"/>
              </a:ext>
            </a:extLst>
          </p:cNvPr>
          <p:cNvSpPr txBox="1"/>
          <p:nvPr/>
        </p:nvSpPr>
        <p:spPr>
          <a:xfrm>
            <a:off x="0" y="1579418"/>
            <a:ext cx="7380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Lane changing system from a crazy developer</a:t>
            </a:r>
          </a:p>
        </p:txBody>
      </p:sp>
    </p:spTree>
    <p:extLst>
      <p:ext uri="{BB962C8B-B14F-4D97-AF65-F5344CB8AC3E}">
        <p14:creationId xmlns:p14="http://schemas.microsoft.com/office/powerpoint/2010/main" val="41221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3" grpId="0" animBg="1"/>
      <p:bldP spid="34" grpId="0"/>
      <p:bldP spid="39" grpId="0" animBg="1"/>
      <p:bldP spid="46" grpId="0"/>
      <p:bldP spid="52" grpId="0" animBg="1"/>
      <p:bldP spid="53" grpId="0" animBg="1"/>
      <p:bldP spid="54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amera_POWER_USER_SEPARATOR_ICONS_film-camera_POWER_USER_SEPARATOR_ICONS_point-and-shoot_POWER_USER_SEPARATOR_ICONS_digital-camera_POWER_USER_SEPARATOR_ICONS_digital_POWER_USER_SEPARATOR_ICONS_shoot_POWER_USER_SEPARATOR_ICONS_point_POWER_USER_SEPARATOR_ICONS_photography_POWER_USER_SEPARATOR_ICONS_photo_POWER_USER_SEPARATOR_ICONS_film_POWER_USER_SEPARATOR_ICONS_p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amera_POWER_USER_SEPARATOR_ICONS_film-camera_POWER_USER_SEPARATOR_ICONS_point-and-shoot_POWER_USER_SEPARATOR_ICONS_digital-camera_POWER_USER_SEPARATOR_ICONS_digital_POWER_USER_SEPARATOR_ICONS_shoot_POWER_USER_SEPARATOR_ICONS_point_POWER_USER_SEPARATOR_ICONS_photography_POWER_USER_SEPARATOR_ICONS_photo_POWER_USER_SEPARATOR_ICONS_film_POWER_USER_SEPARATOR_ICONS_p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amera_POWER_USER_SEPARATOR_ICONS_film-camera_POWER_USER_SEPARATOR_ICONS_point-and-shoot_POWER_USER_SEPARATOR_ICONS_digital-camera_POWER_USER_SEPARATOR_ICONS_digital_POWER_USER_SEPARATOR_ICONS_shoot_POWER_USER_SEPARATOR_ICONS_point_POWER_USER_SEPARATOR_ICONS_photography_POWER_USER_SEPARATOR_ICONS_photo_POWER_USER_SEPARATOR_ICONS_film_POWER_USER_SEPARATOR_ICONS_p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amera_POWER_USER_SEPARATOR_ICONS_film-camera_POWER_USER_SEPARATOR_ICONS_point-and-shoot_POWER_USER_SEPARATOR_ICONS_digital-camera_POWER_USER_SEPARATOR_ICONS_digital_POWER_USER_SEPARATOR_ICONS_shoot_POWER_USER_SEPARATOR_ICONS_point_POWER_USER_SEPARATOR_ICONS_photography_POWER_USER_SEPARATOR_ICONS_photo_POWER_USER_SEPARATOR_ICONS_film_POWER_USER_SEPARATOR_ICONS_pi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-PPT-Template.potx" id="{397C268A-8F3E-42B3-8198-4A9839E4AFCD}" vid="{0D385A37-8960-4C45-805D-16C6C05C85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oCPS-ESRx_Surname</Template>
  <TotalTime>39139</TotalTime>
  <Words>1806</Words>
  <Application>Microsoft Office PowerPoint</Application>
  <PresentationFormat>Widescreen</PresentationFormat>
  <Paragraphs>328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Bebas</vt:lpstr>
      <vt:lpstr>Calibri</vt:lpstr>
      <vt:lpstr>Cambria</vt:lpstr>
      <vt:lpstr>Cambria Math</vt:lpstr>
      <vt:lpstr>Garamond</vt:lpstr>
      <vt:lpstr>Times New Roman</vt:lpstr>
      <vt:lpstr>Office Theme</vt:lpstr>
      <vt:lpstr>PowerPoint Presentation</vt:lpstr>
      <vt:lpstr>Cameras are and will be prominent</vt:lpstr>
      <vt:lpstr>PowerPoint Presentation</vt:lpstr>
      <vt:lpstr>Image-Based Control (IBC)</vt:lpstr>
      <vt:lpstr>Multiprocessor Image-Based Control (IBC)</vt:lpstr>
      <vt:lpstr>Image-Based Control Sequential Implementation</vt:lpstr>
      <vt:lpstr>How to improve the IBC system performance?</vt:lpstr>
      <vt:lpstr>Image processing platforms nowadays mostly use multiprocessors  How to utilise the given platforms efficiently  to improve system performance?</vt:lpstr>
      <vt:lpstr>Multiprocessor Image-Based Control (IBC)</vt:lpstr>
      <vt:lpstr>Image processing delay is variable and often long</vt:lpstr>
      <vt:lpstr>Image processing delay is application-specific  How to effectively consider the application-specific characteristics?</vt:lpstr>
      <vt:lpstr>The Problem</vt:lpstr>
      <vt:lpstr>Contributions 1-3: A scenario- and platform-aware design (SPADe) flow</vt:lpstr>
      <vt:lpstr>Contributions 1-3: A scenario- and platform-aware design (SPADe) flow</vt:lpstr>
      <vt:lpstr>Contributions 1-3: Results</vt:lpstr>
      <vt:lpstr>Contribution 4:  Design considering image workload variations</vt:lpstr>
      <vt:lpstr>Contribution 5: Approximation-aware design</vt:lpstr>
      <vt:lpstr>This thesis:  Efficiently uses the given platform and application characteristics  to maximise the image-based control performance</vt:lpstr>
      <vt:lpstr>Summary: Contributions</vt:lpstr>
    </vt:vector>
  </TitlesOfParts>
  <Company>TU/e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Goswami, D.</dc:creator>
  <cp:lastModifiedBy>Sajid Mohamed</cp:lastModifiedBy>
  <cp:revision>251</cp:revision>
  <dcterms:created xsi:type="dcterms:W3CDTF">2017-01-09T11:25:06Z</dcterms:created>
  <dcterms:modified xsi:type="dcterms:W3CDTF">2022-12-20T13:41:01Z</dcterms:modified>
</cp:coreProperties>
</file>